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3" r:id="rId2"/>
    <p:sldId id="291" r:id="rId3"/>
    <p:sldId id="370" r:id="rId4"/>
    <p:sldId id="286" r:id="rId5"/>
    <p:sldId id="274" r:id="rId6"/>
    <p:sldId id="258" r:id="rId7"/>
    <p:sldId id="371" r:id="rId8"/>
    <p:sldId id="270" r:id="rId9"/>
    <p:sldId id="373" r:id="rId10"/>
    <p:sldId id="367" r:id="rId11"/>
    <p:sldId id="288" r:id="rId12"/>
    <p:sldId id="292" r:id="rId13"/>
    <p:sldId id="285" r:id="rId14"/>
    <p:sldId id="265" r:id="rId15"/>
    <p:sldId id="294" r:id="rId16"/>
    <p:sldId id="301" r:id="rId17"/>
    <p:sldId id="289" r:id="rId18"/>
    <p:sldId id="293" r:id="rId19"/>
    <p:sldId id="278" r:id="rId20"/>
    <p:sldId id="279" r:id="rId21"/>
    <p:sldId id="280" r:id="rId22"/>
    <p:sldId id="376" r:id="rId23"/>
    <p:sldId id="281" r:id="rId24"/>
    <p:sldId id="284" r:id="rId25"/>
    <p:sldId id="297" r:id="rId26"/>
    <p:sldId id="372" r:id="rId27"/>
    <p:sldId id="368" r:id="rId28"/>
    <p:sldId id="302" r:id="rId29"/>
    <p:sldId id="300" r:id="rId30"/>
    <p:sldId id="387" r:id="rId31"/>
    <p:sldId id="386" r:id="rId32"/>
    <p:sldId id="384" r:id="rId33"/>
    <p:sldId id="385" r:id="rId34"/>
    <p:sldId id="383" r:id="rId35"/>
    <p:sldId id="388" r:id="rId36"/>
    <p:sldId id="299" r:id="rId37"/>
    <p:sldId id="296" r:id="rId38"/>
    <p:sldId id="282" r:id="rId39"/>
    <p:sldId id="38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yeke Tolani" initials="FT" lastIdx="15" clrIdx="0">
    <p:extLst>
      <p:ext uri="{19B8F6BF-5375-455C-9EA6-DF929625EA0E}">
        <p15:presenceInfo xmlns:p15="http://schemas.microsoft.com/office/powerpoint/2012/main" userId="S-1-5-21-302262437-3227220687-1962839845-7211" providerId="AD"/>
      </p:ext>
    </p:extLst>
  </p:cmAuthor>
  <p:cmAuthor id="2" name="Claudia Codsi" initials="CC" lastIdx="28" clrIdx="1">
    <p:extLst>
      <p:ext uri="{19B8F6BF-5375-455C-9EA6-DF929625EA0E}">
        <p15:presenceInfo xmlns:p15="http://schemas.microsoft.com/office/powerpoint/2012/main" userId="Claudia Codsi" providerId="None"/>
      </p:ext>
    </p:extLst>
  </p:cmAuthor>
  <p:cmAuthor id="3" name="Ostern, Eric" initials="OE" lastIdx="19" clrIdx="2">
    <p:extLst>
      <p:ext uri="{19B8F6BF-5375-455C-9EA6-DF929625EA0E}">
        <p15:presenceInfo xmlns:p15="http://schemas.microsoft.com/office/powerpoint/2012/main" userId="S-1-5-21-1960408961-329068152-1801674531-280617" providerId="AD"/>
      </p:ext>
    </p:extLst>
  </p:cmAuthor>
  <p:cmAuthor id="4" name="Daryanani, Aarti" initials="DA" lastIdx="5" clrIdx="3">
    <p:extLst>
      <p:ext uri="{19B8F6BF-5375-455C-9EA6-DF929625EA0E}">
        <p15:presenceInfo xmlns:p15="http://schemas.microsoft.com/office/powerpoint/2012/main" userId="S-1-5-21-58805262-1649243531-3655497918-409159" providerId="AD"/>
      </p:ext>
    </p:extLst>
  </p:cmAuthor>
  <p:cmAuthor id="5" name="Daryanani, Aarti" initials="DA [2]" lastIdx="6" clrIdx="4">
    <p:extLst>
      <p:ext uri="{19B8F6BF-5375-455C-9EA6-DF929625EA0E}">
        <p15:presenceInfo xmlns:p15="http://schemas.microsoft.com/office/powerpoint/2012/main" userId="S::Aarti.Daryanani@unilever.com::f56d4252-83ad-4d52-9aea-3910d130e6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066"/>
    <a:srgbClr val="FEA0EC"/>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1" autoAdjust="0"/>
    <p:restoredTop sz="81734" autoAdjust="0"/>
  </p:normalViewPr>
  <p:slideViewPr>
    <p:cSldViewPr snapToGrid="0">
      <p:cViewPr varScale="1">
        <p:scale>
          <a:sx n="54" d="100"/>
          <a:sy n="54" d="100"/>
        </p:scale>
        <p:origin x="996" y="56"/>
      </p:cViewPr>
      <p:guideLst/>
    </p:cSldViewPr>
  </p:slideViewPr>
  <p:notesTextViewPr>
    <p:cViewPr>
      <p:scale>
        <a:sx n="1" d="1"/>
        <a:sy n="1" d="1"/>
      </p:scale>
      <p:origin x="0" y="0"/>
    </p:cViewPr>
  </p:notesTextViewPr>
  <p:sorterViewPr>
    <p:cViewPr>
      <p:scale>
        <a:sx n="100" d="100"/>
        <a:sy n="100" d="100"/>
      </p:scale>
      <p:origin x="0" y="-150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7A218-A701-4929-846F-3A01ADB399CB}"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E8809688-8323-465B-8D7C-C1F2208D2996}">
      <dgm:prSet phldrT="[Text]"/>
      <dgm:spPr/>
      <dgm:t>
        <a:bodyPr/>
        <a:lstStyle/>
        <a:p>
          <a:r>
            <a:rPr lang="en-US" dirty="0"/>
            <a:t>Formative research</a:t>
          </a:r>
        </a:p>
      </dgm:t>
    </dgm:pt>
    <dgm:pt modelId="{8E2D0607-A77E-4F5B-B38D-BBA0D015ACB4}" type="parTrans" cxnId="{C32D7DAF-AEA5-4BC3-8321-0C55226946CC}">
      <dgm:prSet/>
      <dgm:spPr/>
      <dgm:t>
        <a:bodyPr/>
        <a:lstStyle/>
        <a:p>
          <a:endParaRPr lang="en-US"/>
        </a:p>
      </dgm:t>
    </dgm:pt>
    <dgm:pt modelId="{254D6519-2C00-438E-9FE2-9395B40D4D1F}" type="sibTrans" cxnId="{C32D7DAF-AEA5-4BC3-8321-0C55226946CC}">
      <dgm:prSet/>
      <dgm:spPr/>
      <dgm:t>
        <a:bodyPr/>
        <a:lstStyle/>
        <a:p>
          <a:endParaRPr lang="en-US" dirty="0"/>
        </a:p>
      </dgm:t>
    </dgm:pt>
    <dgm:pt modelId="{1B162A26-3AB4-4C4F-9540-4D6126CCDC3A}">
      <dgm:prSet phldrT="[Text]"/>
      <dgm:spPr/>
      <dgm:t>
        <a:bodyPr/>
        <a:lstStyle/>
        <a:p>
          <a:r>
            <a:rPr lang="en-US" dirty="0"/>
            <a:t>Findings reveal nurture and affiliation were common motivators in 3 Asia contexts</a:t>
          </a:r>
        </a:p>
      </dgm:t>
    </dgm:pt>
    <dgm:pt modelId="{F352931E-4A00-4B49-BC2B-0061133C7EE5}" type="parTrans" cxnId="{03C26921-0C42-42E2-A72E-564299A24441}">
      <dgm:prSet/>
      <dgm:spPr/>
      <dgm:t>
        <a:bodyPr/>
        <a:lstStyle/>
        <a:p>
          <a:endParaRPr lang="en-US"/>
        </a:p>
      </dgm:t>
    </dgm:pt>
    <dgm:pt modelId="{760A0FF6-D0A8-4D6A-B922-61ED91ABD1FF}" type="sibTrans" cxnId="{03C26921-0C42-42E2-A72E-564299A24441}">
      <dgm:prSet/>
      <dgm:spPr/>
      <dgm:t>
        <a:bodyPr/>
        <a:lstStyle/>
        <a:p>
          <a:endParaRPr lang="en-US"/>
        </a:p>
      </dgm:t>
    </dgm:pt>
    <dgm:pt modelId="{18BB284E-55D3-42A5-A46B-34A9033F9A5D}">
      <dgm:prSet phldrT="[Text]"/>
      <dgm:spPr/>
      <dgm:t>
        <a:bodyPr/>
        <a:lstStyle/>
        <a:p>
          <a:r>
            <a:rPr lang="en-US" dirty="0"/>
            <a:t>Mums Magic Hands further pre-tests </a:t>
          </a:r>
        </a:p>
      </dgm:t>
    </dgm:pt>
    <dgm:pt modelId="{727D2878-73A1-4D5B-9AD2-96D6F65B3196}" type="parTrans" cxnId="{169DD13F-2178-4E02-89FA-D768B1422D47}">
      <dgm:prSet/>
      <dgm:spPr/>
      <dgm:t>
        <a:bodyPr/>
        <a:lstStyle/>
        <a:p>
          <a:endParaRPr lang="en-US"/>
        </a:p>
      </dgm:t>
    </dgm:pt>
    <dgm:pt modelId="{519227CE-01EF-4310-A31B-EC6BAE015131}" type="sibTrans" cxnId="{169DD13F-2178-4E02-89FA-D768B1422D47}">
      <dgm:prSet/>
      <dgm:spPr/>
      <dgm:t>
        <a:bodyPr/>
        <a:lstStyle/>
        <a:p>
          <a:endParaRPr lang="en-US" dirty="0"/>
        </a:p>
      </dgm:t>
    </dgm:pt>
    <dgm:pt modelId="{0E3F4D17-8CC9-4BA0-AC55-E5F409FE1366}">
      <dgm:prSet phldrT="[Text]"/>
      <dgm:spPr/>
      <dgm:t>
        <a:bodyPr/>
        <a:lstStyle/>
        <a:p>
          <a:r>
            <a:rPr lang="en-US" dirty="0"/>
            <a:t>Mums Magic Hands trials in stable contexts</a:t>
          </a:r>
        </a:p>
      </dgm:t>
    </dgm:pt>
    <dgm:pt modelId="{63FCFDA9-F68A-4208-BB0A-6CB79B93241F}" type="parTrans" cxnId="{F94C02B4-BD38-4C3F-BCE6-3F5B9F242754}">
      <dgm:prSet/>
      <dgm:spPr/>
      <dgm:t>
        <a:bodyPr/>
        <a:lstStyle/>
        <a:p>
          <a:endParaRPr lang="en-US"/>
        </a:p>
      </dgm:t>
    </dgm:pt>
    <dgm:pt modelId="{6FB58585-61B7-4244-9EA7-18F632134A8B}" type="sibTrans" cxnId="{F94C02B4-BD38-4C3F-BCE6-3F5B9F242754}">
      <dgm:prSet/>
      <dgm:spPr/>
      <dgm:t>
        <a:bodyPr/>
        <a:lstStyle/>
        <a:p>
          <a:endParaRPr lang="en-US" dirty="0"/>
        </a:p>
      </dgm:t>
    </dgm:pt>
    <dgm:pt modelId="{51C1ACB4-EC00-4021-94B1-969FEC931753}">
      <dgm:prSet phldrT="[Text]"/>
      <dgm:spPr/>
      <dgm:t>
        <a:bodyPr/>
        <a:lstStyle/>
        <a:p>
          <a:r>
            <a:rPr lang="en-US" dirty="0"/>
            <a:t>MMH Africa trialed in Nigeria Gwoza and Mubi (2017/18)</a:t>
          </a:r>
        </a:p>
      </dgm:t>
    </dgm:pt>
    <dgm:pt modelId="{88889AC8-67E6-400B-BAF5-0E33E009BE85}" type="parTrans" cxnId="{AF1D4F9B-913E-45E3-920F-E566EE814817}">
      <dgm:prSet/>
      <dgm:spPr/>
      <dgm:t>
        <a:bodyPr/>
        <a:lstStyle/>
        <a:p>
          <a:endParaRPr lang="en-US"/>
        </a:p>
      </dgm:t>
    </dgm:pt>
    <dgm:pt modelId="{2E49FAC3-22AA-41D8-AEF8-932E23D0970F}" type="sibTrans" cxnId="{AF1D4F9B-913E-45E3-920F-E566EE814817}">
      <dgm:prSet/>
      <dgm:spPr/>
      <dgm:t>
        <a:bodyPr/>
        <a:lstStyle/>
        <a:p>
          <a:endParaRPr lang="en-US"/>
        </a:p>
      </dgm:t>
    </dgm:pt>
    <dgm:pt modelId="{9972B933-8CF4-4083-BEFC-65ED1985327E}">
      <dgm:prSet phldrT="[Text]"/>
      <dgm:spPr/>
      <dgm:t>
        <a:bodyPr/>
        <a:lstStyle/>
        <a:p>
          <a:r>
            <a:rPr lang="en-US" dirty="0"/>
            <a:t>MMH Asia creative materials developed in 2015/16</a:t>
          </a:r>
        </a:p>
      </dgm:t>
    </dgm:pt>
    <dgm:pt modelId="{7B2C37EB-D5E8-4B4A-8D6F-0D7D0271CBB9}" type="parTrans" cxnId="{638F1311-2BDF-4259-AD5F-A790172AAB72}">
      <dgm:prSet/>
      <dgm:spPr/>
      <dgm:t>
        <a:bodyPr/>
        <a:lstStyle/>
        <a:p>
          <a:endParaRPr lang="en-US"/>
        </a:p>
      </dgm:t>
    </dgm:pt>
    <dgm:pt modelId="{2246E137-50B9-4853-8382-CC75E84F5C78}" type="sibTrans" cxnId="{638F1311-2BDF-4259-AD5F-A790172AAB72}">
      <dgm:prSet/>
      <dgm:spPr/>
      <dgm:t>
        <a:bodyPr/>
        <a:lstStyle/>
        <a:p>
          <a:endParaRPr lang="en-US"/>
        </a:p>
      </dgm:t>
    </dgm:pt>
    <dgm:pt modelId="{5D2DAB51-6058-4495-8E39-5DEBFF7CDDB9}">
      <dgm:prSet phldrT="[Text]"/>
      <dgm:spPr/>
      <dgm:t>
        <a:bodyPr/>
        <a:lstStyle/>
        <a:p>
          <a:r>
            <a:rPr lang="en-US" dirty="0"/>
            <a:t>Mums Magic Hands Asia version tested in Zatari camp, Jordan (2016) and Bidibidi camp, Uganda (2016)</a:t>
          </a:r>
        </a:p>
      </dgm:t>
    </dgm:pt>
    <dgm:pt modelId="{7E51A284-316B-403B-84FD-D4D1B5F1A678}" type="parTrans" cxnId="{5B2ED2BC-620B-480E-9909-B365E392C10E}">
      <dgm:prSet/>
      <dgm:spPr/>
      <dgm:t>
        <a:bodyPr/>
        <a:lstStyle/>
        <a:p>
          <a:endParaRPr lang="en-US"/>
        </a:p>
      </dgm:t>
    </dgm:pt>
    <dgm:pt modelId="{12E6F2E1-E88F-496C-974C-488E89F939CE}" type="sibTrans" cxnId="{5B2ED2BC-620B-480E-9909-B365E392C10E}">
      <dgm:prSet/>
      <dgm:spPr/>
      <dgm:t>
        <a:bodyPr/>
        <a:lstStyle/>
        <a:p>
          <a:endParaRPr lang="en-US"/>
        </a:p>
      </dgm:t>
    </dgm:pt>
    <dgm:pt modelId="{4777F6A9-4A58-4C88-BB30-0674737FDACA}">
      <dgm:prSet phldrT="[Text]"/>
      <dgm:spPr/>
      <dgm:t>
        <a:bodyPr/>
        <a:lstStyle/>
        <a:p>
          <a:r>
            <a:rPr lang="en-US" dirty="0"/>
            <a:t>MMH was pretested in Nepal and Philippines (2016)</a:t>
          </a:r>
        </a:p>
      </dgm:t>
    </dgm:pt>
    <dgm:pt modelId="{0EA69B04-31FE-4859-9FF1-0D5735A5726F}" type="parTrans" cxnId="{65B26BD7-EE5B-4BE5-B402-F9BC743FFBC8}">
      <dgm:prSet/>
      <dgm:spPr/>
      <dgm:t>
        <a:bodyPr/>
        <a:lstStyle/>
        <a:p>
          <a:endParaRPr lang="en-US"/>
        </a:p>
      </dgm:t>
    </dgm:pt>
    <dgm:pt modelId="{E807BF5F-F7A9-4C4C-A1F0-624C4CE38CD3}" type="sibTrans" cxnId="{65B26BD7-EE5B-4BE5-B402-F9BC743FFBC8}">
      <dgm:prSet/>
      <dgm:spPr/>
      <dgm:t>
        <a:bodyPr/>
        <a:lstStyle/>
        <a:p>
          <a:endParaRPr lang="en-US"/>
        </a:p>
      </dgm:t>
    </dgm:pt>
    <dgm:pt modelId="{CFDB59B1-25C7-4CC8-BF91-3296DF3348D9}">
      <dgm:prSet phldrT="[Text]"/>
      <dgm:spPr/>
      <dgm:t>
        <a:bodyPr/>
        <a:lstStyle/>
        <a:p>
          <a:r>
            <a:rPr lang="en-US" dirty="0"/>
            <a:t>Mum Magic Hands rapid response development and trials  </a:t>
          </a:r>
        </a:p>
      </dgm:t>
    </dgm:pt>
    <dgm:pt modelId="{A6F70BA0-6E09-461D-A94D-3C0A92AFFB75}" type="parTrans" cxnId="{19846605-BF30-4414-BA8A-1B6A9ECBF968}">
      <dgm:prSet/>
      <dgm:spPr/>
      <dgm:t>
        <a:bodyPr/>
        <a:lstStyle/>
        <a:p>
          <a:endParaRPr lang="en-US"/>
        </a:p>
      </dgm:t>
    </dgm:pt>
    <dgm:pt modelId="{04B45D42-CA0A-4EDD-B4F7-554E7DCEAE0F}" type="sibTrans" cxnId="{19846605-BF30-4414-BA8A-1B6A9ECBF968}">
      <dgm:prSet/>
      <dgm:spPr/>
      <dgm:t>
        <a:bodyPr/>
        <a:lstStyle/>
        <a:p>
          <a:endParaRPr lang="en-US"/>
        </a:p>
      </dgm:t>
    </dgm:pt>
    <dgm:pt modelId="{8A3A0AFF-327C-458C-B032-8E0775980A74}">
      <dgm:prSet phldrT="[Text]"/>
      <dgm:spPr/>
      <dgm:t>
        <a:bodyPr/>
        <a:lstStyle/>
        <a:p>
          <a:endParaRPr lang="en-US" dirty="0"/>
        </a:p>
      </dgm:t>
    </dgm:pt>
    <dgm:pt modelId="{705A3C39-F98B-4A3E-ADD0-47564D49E197}" type="parTrans" cxnId="{E84AEBF9-F252-4EF5-9806-2880F56E0DD9}">
      <dgm:prSet/>
      <dgm:spPr/>
      <dgm:t>
        <a:bodyPr/>
        <a:lstStyle/>
        <a:p>
          <a:endParaRPr lang="en-US"/>
        </a:p>
      </dgm:t>
    </dgm:pt>
    <dgm:pt modelId="{BE9230F7-B2A1-46F5-B118-14C4C5009D34}" type="sibTrans" cxnId="{E84AEBF9-F252-4EF5-9806-2880F56E0DD9}">
      <dgm:prSet/>
      <dgm:spPr/>
      <dgm:t>
        <a:bodyPr/>
        <a:lstStyle/>
        <a:p>
          <a:endParaRPr lang="en-US"/>
        </a:p>
      </dgm:t>
    </dgm:pt>
    <dgm:pt modelId="{3EA27D09-4BF3-4667-88EC-3F3A42057394}">
      <dgm:prSet phldrT="[Text]"/>
      <dgm:spPr/>
      <dgm:t>
        <a:bodyPr/>
        <a:lstStyle/>
        <a:p>
          <a:r>
            <a:rPr lang="en-US" dirty="0"/>
            <a:t>Key findings used to produce Mums Magic Hands Africa (2017) and Mums Magic Hands Global (2017) </a:t>
          </a:r>
        </a:p>
      </dgm:t>
    </dgm:pt>
    <dgm:pt modelId="{62E44145-5445-4FBA-B1FE-1F1EC636CD3B}" type="parTrans" cxnId="{D821A429-2A16-45E8-AD48-A1BA6EA9DB1E}">
      <dgm:prSet/>
      <dgm:spPr/>
      <dgm:t>
        <a:bodyPr/>
        <a:lstStyle/>
        <a:p>
          <a:endParaRPr lang="en-US"/>
        </a:p>
      </dgm:t>
    </dgm:pt>
    <dgm:pt modelId="{CC86EE55-CFA2-4C1A-AF10-1307BE968A21}" type="sibTrans" cxnId="{D821A429-2A16-45E8-AD48-A1BA6EA9DB1E}">
      <dgm:prSet/>
      <dgm:spPr/>
      <dgm:t>
        <a:bodyPr/>
        <a:lstStyle/>
        <a:p>
          <a:endParaRPr lang="en-US"/>
        </a:p>
      </dgm:t>
    </dgm:pt>
    <dgm:pt modelId="{4EC15C8B-CF4D-4D38-AF46-B3B4E47FAA42}">
      <dgm:prSet phldrT="[Text]"/>
      <dgm:spPr/>
      <dgm:t>
        <a:bodyPr/>
        <a:lstStyle/>
        <a:p>
          <a:r>
            <a:rPr lang="en-US" dirty="0"/>
            <a:t>MMH Africa trialed   camp in Ethiopia - </a:t>
          </a:r>
          <a:r>
            <a:rPr lang="en-GB" dirty="0"/>
            <a:t>Nguenyyiel</a:t>
          </a:r>
          <a:r>
            <a:rPr lang="en-US" dirty="0"/>
            <a:t> (2017) </a:t>
          </a:r>
        </a:p>
      </dgm:t>
    </dgm:pt>
    <dgm:pt modelId="{FAFEE1BD-E399-4777-A9F6-C0EC009935B1}" type="parTrans" cxnId="{DA1FB9F2-F96F-455C-B414-5618C9CF21DA}">
      <dgm:prSet/>
      <dgm:spPr/>
      <dgm:t>
        <a:bodyPr/>
        <a:lstStyle/>
        <a:p>
          <a:endParaRPr lang="en-US"/>
        </a:p>
      </dgm:t>
    </dgm:pt>
    <dgm:pt modelId="{5E382BEF-D77E-44D7-BB37-97A8DBB6994D}" type="sibTrans" cxnId="{DA1FB9F2-F96F-455C-B414-5618C9CF21DA}">
      <dgm:prSet/>
      <dgm:spPr/>
      <dgm:t>
        <a:bodyPr/>
        <a:lstStyle/>
        <a:p>
          <a:endParaRPr lang="en-US"/>
        </a:p>
      </dgm:t>
    </dgm:pt>
    <dgm:pt modelId="{4733803F-F137-4F63-9662-82F73DF6EB3E}">
      <dgm:prSet/>
      <dgm:spPr/>
      <dgm:t>
        <a:bodyPr/>
        <a:lstStyle/>
        <a:p>
          <a:r>
            <a:rPr lang="en-US" dirty="0"/>
            <a:t>MMH Global trialed in Uganda Kyaka refugee camp (2018)</a:t>
          </a:r>
        </a:p>
      </dgm:t>
    </dgm:pt>
    <dgm:pt modelId="{AC8ADFE8-3BFB-4F9B-8DCC-55558FF197C9}" type="parTrans" cxnId="{792747B7-8B56-4C11-AD22-BE6FED6A284C}">
      <dgm:prSet/>
      <dgm:spPr/>
      <dgm:t>
        <a:bodyPr/>
        <a:lstStyle/>
        <a:p>
          <a:endParaRPr lang="en-US"/>
        </a:p>
      </dgm:t>
    </dgm:pt>
    <dgm:pt modelId="{D76253C3-0CEC-4DC7-858B-3BA4B87FE23E}" type="sibTrans" cxnId="{792747B7-8B56-4C11-AD22-BE6FED6A284C}">
      <dgm:prSet/>
      <dgm:spPr/>
      <dgm:t>
        <a:bodyPr/>
        <a:lstStyle/>
        <a:p>
          <a:endParaRPr lang="en-US"/>
        </a:p>
      </dgm:t>
    </dgm:pt>
    <dgm:pt modelId="{9F197FAA-FEDE-4D38-87E7-2ECF4C8F3450}">
      <dgm:prSet phldrT="[Text]"/>
      <dgm:spPr/>
      <dgm:t>
        <a:bodyPr/>
        <a:lstStyle/>
        <a:p>
          <a:r>
            <a:rPr lang="en-US" dirty="0"/>
            <a:t>MMH Global trial in Nduta camp, Tanzania (2017/18)</a:t>
          </a:r>
        </a:p>
      </dgm:t>
    </dgm:pt>
    <dgm:pt modelId="{A767EAD2-0D72-416A-BC10-C55A01F3C3E9}" type="parTrans" cxnId="{1D25640F-2C89-46CA-AC37-8A1E2B301838}">
      <dgm:prSet/>
      <dgm:spPr/>
      <dgm:t>
        <a:bodyPr/>
        <a:lstStyle/>
        <a:p>
          <a:endParaRPr lang="en-US"/>
        </a:p>
      </dgm:t>
    </dgm:pt>
    <dgm:pt modelId="{209775C0-4AE2-41E3-8347-76F8C3D81A73}" type="sibTrans" cxnId="{1D25640F-2C89-46CA-AC37-8A1E2B301838}">
      <dgm:prSet/>
      <dgm:spPr/>
      <dgm:t>
        <a:bodyPr/>
        <a:lstStyle/>
        <a:p>
          <a:endParaRPr lang="en-US"/>
        </a:p>
      </dgm:t>
    </dgm:pt>
    <dgm:pt modelId="{4BFA3801-619D-4CA3-8A9C-411479A55B5D}">
      <dgm:prSet phldrT="[Text]"/>
      <dgm:spPr/>
      <dgm:t>
        <a:bodyPr/>
        <a:lstStyle/>
        <a:p>
          <a:r>
            <a:rPr lang="en-US" dirty="0"/>
            <a:t>MMH Asia trialed in Karachi, Pakistan post flood response (2017)</a:t>
          </a:r>
        </a:p>
      </dgm:t>
    </dgm:pt>
    <dgm:pt modelId="{32994266-9900-4E0E-ABFF-D80EFFA9B559}" type="parTrans" cxnId="{4C80B6DD-8328-4A26-828B-6D51B01D4127}">
      <dgm:prSet/>
      <dgm:spPr/>
      <dgm:t>
        <a:bodyPr/>
        <a:lstStyle/>
        <a:p>
          <a:endParaRPr lang="en-US"/>
        </a:p>
      </dgm:t>
    </dgm:pt>
    <dgm:pt modelId="{E17CC323-825D-42D2-BE58-7DF89B5CEEBB}" type="sibTrans" cxnId="{4C80B6DD-8328-4A26-828B-6D51B01D4127}">
      <dgm:prSet/>
      <dgm:spPr/>
      <dgm:t>
        <a:bodyPr/>
        <a:lstStyle/>
        <a:p>
          <a:endParaRPr lang="en-US"/>
        </a:p>
      </dgm:t>
    </dgm:pt>
    <dgm:pt modelId="{86FE4F3D-475F-4CE7-B21D-A7228C02CB23}" type="pres">
      <dgm:prSet presAssocID="{9067A218-A701-4929-846F-3A01ADB399CB}" presName="linearFlow" presStyleCnt="0">
        <dgm:presLayoutVars>
          <dgm:dir/>
          <dgm:animLvl val="lvl"/>
          <dgm:resizeHandles val="exact"/>
        </dgm:presLayoutVars>
      </dgm:prSet>
      <dgm:spPr/>
    </dgm:pt>
    <dgm:pt modelId="{DC8DFD93-2E21-4760-B973-F565876AAD2F}" type="pres">
      <dgm:prSet presAssocID="{E8809688-8323-465B-8D7C-C1F2208D2996}" presName="composite" presStyleCnt="0"/>
      <dgm:spPr/>
    </dgm:pt>
    <dgm:pt modelId="{F1F535DE-9543-470D-8162-F654EA6F0146}" type="pres">
      <dgm:prSet presAssocID="{E8809688-8323-465B-8D7C-C1F2208D2996}" presName="parTx" presStyleLbl="node1" presStyleIdx="0" presStyleCnt="4">
        <dgm:presLayoutVars>
          <dgm:chMax val="0"/>
          <dgm:chPref val="0"/>
          <dgm:bulletEnabled val="1"/>
        </dgm:presLayoutVars>
      </dgm:prSet>
      <dgm:spPr/>
    </dgm:pt>
    <dgm:pt modelId="{8EE09625-6E0B-4D99-A6D7-4ADBCCD776F9}" type="pres">
      <dgm:prSet presAssocID="{E8809688-8323-465B-8D7C-C1F2208D2996}" presName="parSh" presStyleLbl="node1" presStyleIdx="0" presStyleCnt="4"/>
      <dgm:spPr/>
    </dgm:pt>
    <dgm:pt modelId="{F9878346-6B50-44DD-9331-AFD2F84DCA42}" type="pres">
      <dgm:prSet presAssocID="{E8809688-8323-465B-8D7C-C1F2208D2996}" presName="desTx" presStyleLbl="fgAcc1" presStyleIdx="0" presStyleCnt="4">
        <dgm:presLayoutVars>
          <dgm:bulletEnabled val="1"/>
        </dgm:presLayoutVars>
      </dgm:prSet>
      <dgm:spPr/>
    </dgm:pt>
    <dgm:pt modelId="{A6509AB9-15B0-4075-89DF-4EF0C00AA5C4}" type="pres">
      <dgm:prSet presAssocID="{254D6519-2C00-438E-9FE2-9395B40D4D1F}" presName="sibTrans" presStyleLbl="sibTrans2D1" presStyleIdx="0" presStyleCnt="3"/>
      <dgm:spPr/>
    </dgm:pt>
    <dgm:pt modelId="{CFA166FE-1E43-402A-A614-0D5C8BF41D87}" type="pres">
      <dgm:prSet presAssocID="{254D6519-2C00-438E-9FE2-9395B40D4D1F}" presName="connTx" presStyleLbl="sibTrans2D1" presStyleIdx="0" presStyleCnt="3"/>
      <dgm:spPr/>
    </dgm:pt>
    <dgm:pt modelId="{72642B7E-1EA9-4BBE-9AF7-3860CE55BA68}" type="pres">
      <dgm:prSet presAssocID="{18BB284E-55D3-42A5-A46B-34A9033F9A5D}" presName="composite" presStyleCnt="0"/>
      <dgm:spPr/>
    </dgm:pt>
    <dgm:pt modelId="{A7C09D1A-3C07-47D3-92A5-CDB43796E3E6}" type="pres">
      <dgm:prSet presAssocID="{18BB284E-55D3-42A5-A46B-34A9033F9A5D}" presName="parTx" presStyleLbl="node1" presStyleIdx="0" presStyleCnt="4">
        <dgm:presLayoutVars>
          <dgm:chMax val="0"/>
          <dgm:chPref val="0"/>
          <dgm:bulletEnabled val="1"/>
        </dgm:presLayoutVars>
      </dgm:prSet>
      <dgm:spPr/>
    </dgm:pt>
    <dgm:pt modelId="{C6B1EE92-FC39-44D3-A139-EABD26795FC3}" type="pres">
      <dgm:prSet presAssocID="{18BB284E-55D3-42A5-A46B-34A9033F9A5D}" presName="parSh" presStyleLbl="node1" presStyleIdx="1" presStyleCnt="4"/>
      <dgm:spPr/>
    </dgm:pt>
    <dgm:pt modelId="{2AE0FECD-7EFA-4F40-8AC7-4E47CC6398ED}" type="pres">
      <dgm:prSet presAssocID="{18BB284E-55D3-42A5-A46B-34A9033F9A5D}" presName="desTx" presStyleLbl="fgAcc1" presStyleIdx="1" presStyleCnt="4">
        <dgm:presLayoutVars>
          <dgm:bulletEnabled val="1"/>
        </dgm:presLayoutVars>
      </dgm:prSet>
      <dgm:spPr/>
    </dgm:pt>
    <dgm:pt modelId="{D70A5E6C-5168-4AD0-962C-8B7EBE093ADC}" type="pres">
      <dgm:prSet presAssocID="{519227CE-01EF-4310-A31B-EC6BAE015131}" presName="sibTrans" presStyleLbl="sibTrans2D1" presStyleIdx="1" presStyleCnt="3"/>
      <dgm:spPr/>
    </dgm:pt>
    <dgm:pt modelId="{FA258152-08C9-4D8B-B4BD-1690221894EB}" type="pres">
      <dgm:prSet presAssocID="{519227CE-01EF-4310-A31B-EC6BAE015131}" presName="connTx" presStyleLbl="sibTrans2D1" presStyleIdx="1" presStyleCnt="3"/>
      <dgm:spPr/>
    </dgm:pt>
    <dgm:pt modelId="{2B129673-1895-4FD3-946E-C9DBD1144308}" type="pres">
      <dgm:prSet presAssocID="{0E3F4D17-8CC9-4BA0-AC55-E5F409FE1366}" presName="composite" presStyleCnt="0"/>
      <dgm:spPr/>
    </dgm:pt>
    <dgm:pt modelId="{D599A5E1-E0D7-4D27-B3D2-15FF12E73B75}" type="pres">
      <dgm:prSet presAssocID="{0E3F4D17-8CC9-4BA0-AC55-E5F409FE1366}" presName="parTx" presStyleLbl="node1" presStyleIdx="1" presStyleCnt="4">
        <dgm:presLayoutVars>
          <dgm:chMax val="0"/>
          <dgm:chPref val="0"/>
          <dgm:bulletEnabled val="1"/>
        </dgm:presLayoutVars>
      </dgm:prSet>
      <dgm:spPr/>
    </dgm:pt>
    <dgm:pt modelId="{663697C1-8B5A-4992-98D9-87B56CB2EC65}" type="pres">
      <dgm:prSet presAssocID="{0E3F4D17-8CC9-4BA0-AC55-E5F409FE1366}" presName="parSh" presStyleLbl="node1" presStyleIdx="2" presStyleCnt="4"/>
      <dgm:spPr/>
    </dgm:pt>
    <dgm:pt modelId="{0724EE48-0355-456F-9CE6-F0021271695E}" type="pres">
      <dgm:prSet presAssocID="{0E3F4D17-8CC9-4BA0-AC55-E5F409FE1366}" presName="desTx" presStyleLbl="fgAcc1" presStyleIdx="2" presStyleCnt="4">
        <dgm:presLayoutVars>
          <dgm:bulletEnabled val="1"/>
        </dgm:presLayoutVars>
      </dgm:prSet>
      <dgm:spPr/>
    </dgm:pt>
    <dgm:pt modelId="{F325AAB5-90DF-4A94-BEF0-32A9FC2A691F}" type="pres">
      <dgm:prSet presAssocID="{6FB58585-61B7-4244-9EA7-18F632134A8B}" presName="sibTrans" presStyleLbl="sibTrans2D1" presStyleIdx="2" presStyleCnt="3"/>
      <dgm:spPr/>
    </dgm:pt>
    <dgm:pt modelId="{7BB551D5-01A8-4F5B-B884-6604BC53BF75}" type="pres">
      <dgm:prSet presAssocID="{6FB58585-61B7-4244-9EA7-18F632134A8B}" presName="connTx" presStyleLbl="sibTrans2D1" presStyleIdx="2" presStyleCnt="3"/>
      <dgm:spPr/>
    </dgm:pt>
    <dgm:pt modelId="{E3035A79-B5C5-4C3A-8DF3-B95F952C383C}" type="pres">
      <dgm:prSet presAssocID="{CFDB59B1-25C7-4CC8-BF91-3296DF3348D9}" presName="composite" presStyleCnt="0"/>
      <dgm:spPr/>
    </dgm:pt>
    <dgm:pt modelId="{3958AC39-67A1-4F2B-AA4B-FADC2C3C0653}" type="pres">
      <dgm:prSet presAssocID="{CFDB59B1-25C7-4CC8-BF91-3296DF3348D9}" presName="parTx" presStyleLbl="node1" presStyleIdx="2" presStyleCnt="4">
        <dgm:presLayoutVars>
          <dgm:chMax val="0"/>
          <dgm:chPref val="0"/>
          <dgm:bulletEnabled val="1"/>
        </dgm:presLayoutVars>
      </dgm:prSet>
      <dgm:spPr/>
    </dgm:pt>
    <dgm:pt modelId="{1359B73D-61F7-4683-AB80-10EA1D5891E8}" type="pres">
      <dgm:prSet presAssocID="{CFDB59B1-25C7-4CC8-BF91-3296DF3348D9}" presName="parSh" presStyleLbl="node1" presStyleIdx="3" presStyleCnt="4"/>
      <dgm:spPr/>
    </dgm:pt>
    <dgm:pt modelId="{02963554-FCE7-42C2-98CA-A7027B63F82A}" type="pres">
      <dgm:prSet presAssocID="{CFDB59B1-25C7-4CC8-BF91-3296DF3348D9}" presName="desTx" presStyleLbl="fgAcc1" presStyleIdx="3" presStyleCnt="4">
        <dgm:presLayoutVars>
          <dgm:bulletEnabled val="1"/>
        </dgm:presLayoutVars>
      </dgm:prSet>
      <dgm:spPr/>
    </dgm:pt>
  </dgm:ptLst>
  <dgm:cxnLst>
    <dgm:cxn modelId="{19846605-BF30-4414-BA8A-1B6A9ECBF968}" srcId="{9067A218-A701-4929-846F-3A01ADB399CB}" destId="{CFDB59B1-25C7-4CC8-BF91-3296DF3348D9}" srcOrd="3" destOrd="0" parTransId="{A6F70BA0-6E09-461D-A94D-3C0A92AFFB75}" sibTransId="{04B45D42-CA0A-4EDD-B4F7-554E7DCEAE0F}"/>
    <dgm:cxn modelId="{A7235707-BFDB-4ED6-A90A-A6DC07D5322D}" type="presOf" srcId="{CFDB59B1-25C7-4CC8-BF91-3296DF3348D9}" destId="{1359B73D-61F7-4683-AB80-10EA1D5891E8}" srcOrd="1" destOrd="0" presId="urn:microsoft.com/office/officeart/2005/8/layout/process3"/>
    <dgm:cxn modelId="{958E550E-66A4-4DE7-A127-B2D96CD82DD3}" type="presOf" srcId="{51C1ACB4-EC00-4021-94B1-969FEC931753}" destId="{0724EE48-0355-456F-9CE6-F0021271695E}" srcOrd="0" destOrd="0" presId="urn:microsoft.com/office/officeart/2005/8/layout/process3"/>
    <dgm:cxn modelId="{1D25640F-2C89-46CA-AC37-8A1E2B301838}" srcId="{0E3F4D17-8CC9-4BA0-AC55-E5F409FE1366}" destId="{9F197FAA-FEDE-4D38-87E7-2ECF4C8F3450}" srcOrd="2" destOrd="0" parTransId="{A767EAD2-0D72-416A-BC10-C55A01F3C3E9}" sibTransId="{209775C0-4AE2-41E3-8347-76F8C3D81A73}"/>
    <dgm:cxn modelId="{638F1311-2BDF-4259-AD5F-A790172AAB72}" srcId="{E8809688-8323-465B-8D7C-C1F2208D2996}" destId="{9972B933-8CF4-4083-BEFC-65ED1985327E}" srcOrd="1" destOrd="0" parTransId="{7B2C37EB-D5E8-4B4A-8D6F-0D7D0271CBB9}" sibTransId="{2246E137-50B9-4853-8382-CC75E84F5C78}"/>
    <dgm:cxn modelId="{FA369E14-D439-4D7F-BF03-C47607353116}" type="presOf" srcId="{4EC15C8B-CF4D-4D38-AF46-B3B4E47FAA42}" destId="{0724EE48-0355-456F-9CE6-F0021271695E}" srcOrd="0" destOrd="1" presId="urn:microsoft.com/office/officeart/2005/8/layout/process3"/>
    <dgm:cxn modelId="{1D5E9918-D517-4D71-8C2D-997DFBC7A2D4}" type="presOf" srcId="{4BFA3801-619D-4CA3-8A9C-411479A55B5D}" destId="{0724EE48-0355-456F-9CE6-F0021271695E}" srcOrd="0" destOrd="3" presId="urn:microsoft.com/office/officeart/2005/8/layout/process3"/>
    <dgm:cxn modelId="{4ABF5319-5ADB-4FF7-9A1A-15414E03A7A5}" type="presOf" srcId="{18BB284E-55D3-42A5-A46B-34A9033F9A5D}" destId="{C6B1EE92-FC39-44D3-A139-EABD26795FC3}" srcOrd="1" destOrd="0" presId="urn:microsoft.com/office/officeart/2005/8/layout/process3"/>
    <dgm:cxn modelId="{788CED1C-B6FC-4B43-AAA5-7116D795C676}" type="presOf" srcId="{6FB58585-61B7-4244-9EA7-18F632134A8B}" destId="{F325AAB5-90DF-4A94-BEF0-32A9FC2A691F}" srcOrd="0" destOrd="0" presId="urn:microsoft.com/office/officeart/2005/8/layout/process3"/>
    <dgm:cxn modelId="{03C26921-0C42-42E2-A72E-564299A24441}" srcId="{E8809688-8323-465B-8D7C-C1F2208D2996}" destId="{1B162A26-3AB4-4C4F-9540-4D6126CCDC3A}" srcOrd="0" destOrd="0" parTransId="{F352931E-4A00-4B49-BC2B-0061133C7EE5}" sibTransId="{760A0FF6-D0A8-4D6A-B922-61ED91ABD1FF}"/>
    <dgm:cxn modelId="{D821A429-2A16-45E8-AD48-A1BA6EA9DB1E}" srcId="{18BB284E-55D3-42A5-A46B-34A9033F9A5D}" destId="{3EA27D09-4BF3-4667-88EC-3F3A42057394}" srcOrd="1" destOrd="0" parTransId="{62E44145-5445-4FBA-B1FE-1F1EC636CD3B}" sibTransId="{CC86EE55-CFA2-4C1A-AF10-1307BE968A21}"/>
    <dgm:cxn modelId="{169DD13F-2178-4E02-89FA-D768B1422D47}" srcId="{9067A218-A701-4929-846F-3A01ADB399CB}" destId="{18BB284E-55D3-42A5-A46B-34A9033F9A5D}" srcOrd="1" destOrd="0" parTransId="{727D2878-73A1-4D5B-9AD2-96D6F65B3196}" sibTransId="{519227CE-01EF-4310-A31B-EC6BAE015131}"/>
    <dgm:cxn modelId="{609B5B43-CA1A-4A0B-97A5-10840FB918AA}" type="presOf" srcId="{E8809688-8323-465B-8D7C-C1F2208D2996}" destId="{8EE09625-6E0B-4D99-A6D7-4ADBCCD776F9}" srcOrd="1" destOrd="0" presId="urn:microsoft.com/office/officeart/2005/8/layout/process3"/>
    <dgm:cxn modelId="{FF548866-C4A4-4445-9B75-02057535269C}" type="presOf" srcId="{CFDB59B1-25C7-4CC8-BF91-3296DF3348D9}" destId="{3958AC39-67A1-4F2B-AA4B-FADC2C3C0653}" srcOrd="0" destOrd="0" presId="urn:microsoft.com/office/officeart/2005/8/layout/process3"/>
    <dgm:cxn modelId="{C4760149-2F05-464B-85C2-8C69FC47A5F2}" type="presOf" srcId="{4733803F-F137-4F63-9662-82F73DF6EB3E}" destId="{02963554-FCE7-42C2-98CA-A7027B63F82A}" srcOrd="0" destOrd="0" presId="urn:microsoft.com/office/officeart/2005/8/layout/process3"/>
    <dgm:cxn modelId="{F373EC6C-9ED6-4A26-82CA-0CA0B34E1374}" type="presOf" srcId="{519227CE-01EF-4310-A31B-EC6BAE015131}" destId="{D70A5E6C-5168-4AD0-962C-8B7EBE093ADC}" srcOrd="0" destOrd="0" presId="urn:microsoft.com/office/officeart/2005/8/layout/process3"/>
    <dgm:cxn modelId="{CCBBBE4E-89A8-4899-9439-58F8C31E26A7}" type="presOf" srcId="{9F197FAA-FEDE-4D38-87E7-2ECF4C8F3450}" destId="{0724EE48-0355-456F-9CE6-F0021271695E}" srcOrd="0" destOrd="2" presId="urn:microsoft.com/office/officeart/2005/8/layout/process3"/>
    <dgm:cxn modelId="{3F64F46E-1A8A-453A-8625-F5701C28BBF6}" type="presOf" srcId="{8A3A0AFF-327C-458C-B032-8E0775980A74}" destId="{0724EE48-0355-456F-9CE6-F0021271695E}" srcOrd="0" destOrd="4" presId="urn:microsoft.com/office/officeart/2005/8/layout/process3"/>
    <dgm:cxn modelId="{474A1F6F-66C0-452B-9DB0-9BAA635D2320}" type="presOf" srcId="{519227CE-01EF-4310-A31B-EC6BAE015131}" destId="{FA258152-08C9-4D8B-B4BD-1690221894EB}" srcOrd="1" destOrd="0" presId="urn:microsoft.com/office/officeart/2005/8/layout/process3"/>
    <dgm:cxn modelId="{FCD9C978-D7A3-4445-AF01-36A1B8850AFC}" type="presOf" srcId="{9972B933-8CF4-4083-BEFC-65ED1985327E}" destId="{F9878346-6B50-44DD-9331-AFD2F84DCA42}" srcOrd="0" destOrd="1" presId="urn:microsoft.com/office/officeart/2005/8/layout/process3"/>
    <dgm:cxn modelId="{94D1737B-F091-4D72-9405-EC971A2CC640}" type="presOf" srcId="{3EA27D09-4BF3-4667-88EC-3F3A42057394}" destId="{2AE0FECD-7EFA-4F40-8AC7-4E47CC6398ED}" srcOrd="0" destOrd="1" presId="urn:microsoft.com/office/officeart/2005/8/layout/process3"/>
    <dgm:cxn modelId="{DDD30B80-DD79-4FAA-A84B-D48AB26098BA}" type="presOf" srcId="{E8809688-8323-465B-8D7C-C1F2208D2996}" destId="{F1F535DE-9543-470D-8162-F654EA6F0146}" srcOrd="0" destOrd="0" presId="urn:microsoft.com/office/officeart/2005/8/layout/process3"/>
    <dgm:cxn modelId="{8DC4388E-759E-48CD-905C-1CCDDBDA1505}" type="presOf" srcId="{6FB58585-61B7-4244-9EA7-18F632134A8B}" destId="{7BB551D5-01A8-4F5B-B884-6604BC53BF75}" srcOrd="1" destOrd="0" presId="urn:microsoft.com/office/officeart/2005/8/layout/process3"/>
    <dgm:cxn modelId="{AF1D4F9B-913E-45E3-920F-E566EE814817}" srcId="{0E3F4D17-8CC9-4BA0-AC55-E5F409FE1366}" destId="{51C1ACB4-EC00-4021-94B1-969FEC931753}" srcOrd="0" destOrd="0" parTransId="{88889AC8-67E6-400B-BAF5-0E33E009BE85}" sibTransId="{2E49FAC3-22AA-41D8-AEF8-932E23D0970F}"/>
    <dgm:cxn modelId="{E76A05AD-EC09-46B0-8763-791A9538ED7B}" type="presOf" srcId="{254D6519-2C00-438E-9FE2-9395B40D4D1F}" destId="{A6509AB9-15B0-4075-89DF-4EF0C00AA5C4}" srcOrd="0" destOrd="0" presId="urn:microsoft.com/office/officeart/2005/8/layout/process3"/>
    <dgm:cxn modelId="{756216AF-B80A-4A97-BC75-D6A983584AF7}" type="presOf" srcId="{1B162A26-3AB4-4C4F-9540-4D6126CCDC3A}" destId="{F9878346-6B50-44DD-9331-AFD2F84DCA42}" srcOrd="0" destOrd="0" presId="urn:microsoft.com/office/officeart/2005/8/layout/process3"/>
    <dgm:cxn modelId="{C32D7DAF-AEA5-4BC3-8321-0C55226946CC}" srcId="{9067A218-A701-4929-846F-3A01ADB399CB}" destId="{E8809688-8323-465B-8D7C-C1F2208D2996}" srcOrd="0" destOrd="0" parTransId="{8E2D0607-A77E-4F5B-B38D-BBA0D015ACB4}" sibTransId="{254D6519-2C00-438E-9FE2-9395B40D4D1F}"/>
    <dgm:cxn modelId="{2B1432B3-FD62-4F26-BDF7-88F8966D1985}" type="presOf" srcId="{5D2DAB51-6058-4495-8E39-5DEBFF7CDDB9}" destId="{2AE0FECD-7EFA-4F40-8AC7-4E47CC6398ED}" srcOrd="0" destOrd="0" presId="urn:microsoft.com/office/officeart/2005/8/layout/process3"/>
    <dgm:cxn modelId="{F94C02B4-BD38-4C3F-BCE6-3F5B9F242754}" srcId="{9067A218-A701-4929-846F-3A01ADB399CB}" destId="{0E3F4D17-8CC9-4BA0-AC55-E5F409FE1366}" srcOrd="2" destOrd="0" parTransId="{63FCFDA9-F68A-4208-BB0A-6CB79B93241F}" sibTransId="{6FB58585-61B7-4244-9EA7-18F632134A8B}"/>
    <dgm:cxn modelId="{792747B7-8B56-4C11-AD22-BE6FED6A284C}" srcId="{CFDB59B1-25C7-4CC8-BF91-3296DF3348D9}" destId="{4733803F-F137-4F63-9662-82F73DF6EB3E}" srcOrd="0" destOrd="0" parTransId="{AC8ADFE8-3BFB-4F9B-8DCC-55558FF197C9}" sibTransId="{D76253C3-0CEC-4DC7-858B-3BA4B87FE23E}"/>
    <dgm:cxn modelId="{91110BB9-4976-482B-8E9A-7DEFE9267F51}" type="presOf" srcId="{9067A218-A701-4929-846F-3A01ADB399CB}" destId="{86FE4F3D-475F-4CE7-B21D-A7228C02CB23}" srcOrd="0" destOrd="0" presId="urn:microsoft.com/office/officeart/2005/8/layout/process3"/>
    <dgm:cxn modelId="{5B2ED2BC-620B-480E-9909-B365E392C10E}" srcId="{18BB284E-55D3-42A5-A46B-34A9033F9A5D}" destId="{5D2DAB51-6058-4495-8E39-5DEBFF7CDDB9}" srcOrd="0" destOrd="0" parTransId="{7E51A284-316B-403B-84FD-D4D1B5F1A678}" sibTransId="{12E6F2E1-E88F-496C-974C-488E89F939CE}"/>
    <dgm:cxn modelId="{8F161FBE-90FF-44F9-BC80-0E6D7A7D486E}" type="presOf" srcId="{0E3F4D17-8CC9-4BA0-AC55-E5F409FE1366}" destId="{663697C1-8B5A-4992-98D9-87B56CB2EC65}" srcOrd="1" destOrd="0" presId="urn:microsoft.com/office/officeart/2005/8/layout/process3"/>
    <dgm:cxn modelId="{DD9C9EC2-31FF-4C89-A717-B76C524DFF38}" type="presOf" srcId="{254D6519-2C00-438E-9FE2-9395B40D4D1F}" destId="{CFA166FE-1E43-402A-A614-0D5C8BF41D87}" srcOrd="1" destOrd="0" presId="urn:microsoft.com/office/officeart/2005/8/layout/process3"/>
    <dgm:cxn modelId="{550C38CD-763C-46CE-A544-9ED8885E6F8A}" type="presOf" srcId="{0E3F4D17-8CC9-4BA0-AC55-E5F409FE1366}" destId="{D599A5E1-E0D7-4D27-B3D2-15FF12E73B75}" srcOrd="0" destOrd="0" presId="urn:microsoft.com/office/officeart/2005/8/layout/process3"/>
    <dgm:cxn modelId="{03C884D2-9B2B-4E03-9F37-9159C151DA76}" type="presOf" srcId="{4777F6A9-4A58-4C88-BB30-0674737FDACA}" destId="{F9878346-6B50-44DD-9331-AFD2F84DCA42}" srcOrd="0" destOrd="2" presId="urn:microsoft.com/office/officeart/2005/8/layout/process3"/>
    <dgm:cxn modelId="{65B26BD7-EE5B-4BE5-B402-F9BC743FFBC8}" srcId="{E8809688-8323-465B-8D7C-C1F2208D2996}" destId="{4777F6A9-4A58-4C88-BB30-0674737FDACA}" srcOrd="2" destOrd="0" parTransId="{0EA69B04-31FE-4859-9FF1-0D5735A5726F}" sibTransId="{E807BF5F-F7A9-4C4C-A1F0-624C4CE38CD3}"/>
    <dgm:cxn modelId="{4C80B6DD-8328-4A26-828B-6D51B01D4127}" srcId="{0E3F4D17-8CC9-4BA0-AC55-E5F409FE1366}" destId="{4BFA3801-619D-4CA3-8A9C-411479A55B5D}" srcOrd="3" destOrd="0" parTransId="{32994266-9900-4E0E-ABFF-D80EFFA9B559}" sibTransId="{E17CC323-825D-42D2-BE58-7DF89B5CEEBB}"/>
    <dgm:cxn modelId="{DA1FB9F2-F96F-455C-B414-5618C9CF21DA}" srcId="{0E3F4D17-8CC9-4BA0-AC55-E5F409FE1366}" destId="{4EC15C8B-CF4D-4D38-AF46-B3B4E47FAA42}" srcOrd="1" destOrd="0" parTransId="{FAFEE1BD-E399-4777-A9F6-C0EC009935B1}" sibTransId="{5E382BEF-D77E-44D7-BB37-97A8DBB6994D}"/>
    <dgm:cxn modelId="{2024D8F7-6E1B-43E9-8290-AE619F3D8FEB}" type="presOf" srcId="{18BB284E-55D3-42A5-A46B-34A9033F9A5D}" destId="{A7C09D1A-3C07-47D3-92A5-CDB43796E3E6}" srcOrd="0" destOrd="0" presId="urn:microsoft.com/office/officeart/2005/8/layout/process3"/>
    <dgm:cxn modelId="{E84AEBF9-F252-4EF5-9806-2880F56E0DD9}" srcId="{0E3F4D17-8CC9-4BA0-AC55-E5F409FE1366}" destId="{8A3A0AFF-327C-458C-B032-8E0775980A74}" srcOrd="4" destOrd="0" parTransId="{705A3C39-F98B-4A3E-ADD0-47564D49E197}" sibTransId="{BE9230F7-B2A1-46F5-B118-14C4C5009D34}"/>
    <dgm:cxn modelId="{6D82C0D1-1D3D-4717-AD9B-3124942F82E7}" type="presParOf" srcId="{86FE4F3D-475F-4CE7-B21D-A7228C02CB23}" destId="{DC8DFD93-2E21-4760-B973-F565876AAD2F}" srcOrd="0" destOrd="0" presId="urn:microsoft.com/office/officeart/2005/8/layout/process3"/>
    <dgm:cxn modelId="{10BD1063-E24B-4554-B541-3C3036DDFF06}" type="presParOf" srcId="{DC8DFD93-2E21-4760-B973-F565876AAD2F}" destId="{F1F535DE-9543-470D-8162-F654EA6F0146}" srcOrd="0" destOrd="0" presId="urn:microsoft.com/office/officeart/2005/8/layout/process3"/>
    <dgm:cxn modelId="{7538D0DF-43FD-4EC3-B5B4-E39FF2F317C0}" type="presParOf" srcId="{DC8DFD93-2E21-4760-B973-F565876AAD2F}" destId="{8EE09625-6E0B-4D99-A6D7-4ADBCCD776F9}" srcOrd="1" destOrd="0" presId="urn:microsoft.com/office/officeart/2005/8/layout/process3"/>
    <dgm:cxn modelId="{85CC80F8-78C9-4945-93DD-A54C70FBA339}" type="presParOf" srcId="{DC8DFD93-2E21-4760-B973-F565876AAD2F}" destId="{F9878346-6B50-44DD-9331-AFD2F84DCA42}" srcOrd="2" destOrd="0" presId="urn:microsoft.com/office/officeart/2005/8/layout/process3"/>
    <dgm:cxn modelId="{3F8CF755-3A40-443C-A39E-D5E088982A93}" type="presParOf" srcId="{86FE4F3D-475F-4CE7-B21D-A7228C02CB23}" destId="{A6509AB9-15B0-4075-89DF-4EF0C00AA5C4}" srcOrd="1" destOrd="0" presId="urn:microsoft.com/office/officeart/2005/8/layout/process3"/>
    <dgm:cxn modelId="{EE40AE3C-F579-4DC7-9079-5D28AFC93548}" type="presParOf" srcId="{A6509AB9-15B0-4075-89DF-4EF0C00AA5C4}" destId="{CFA166FE-1E43-402A-A614-0D5C8BF41D87}" srcOrd="0" destOrd="0" presId="urn:microsoft.com/office/officeart/2005/8/layout/process3"/>
    <dgm:cxn modelId="{74E10C16-EA4D-4E75-A6A3-746F110E2641}" type="presParOf" srcId="{86FE4F3D-475F-4CE7-B21D-A7228C02CB23}" destId="{72642B7E-1EA9-4BBE-9AF7-3860CE55BA68}" srcOrd="2" destOrd="0" presId="urn:microsoft.com/office/officeart/2005/8/layout/process3"/>
    <dgm:cxn modelId="{C270DF80-9232-4F8B-B2CD-7DE5418320ED}" type="presParOf" srcId="{72642B7E-1EA9-4BBE-9AF7-3860CE55BA68}" destId="{A7C09D1A-3C07-47D3-92A5-CDB43796E3E6}" srcOrd="0" destOrd="0" presId="urn:microsoft.com/office/officeart/2005/8/layout/process3"/>
    <dgm:cxn modelId="{FE897A09-256B-4735-95FD-226AC45809BF}" type="presParOf" srcId="{72642B7E-1EA9-4BBE-9AF7-3860CE55BA68}" destId="{C6B1EE92-FC39-44D3-A139-EABD26795FC3}" srcOrd="1" destOrd="0" presId="urn:microsoft.com/office/officeart/2005/8/layout/process3"/>
    <dgm:cxn modelId="{1F7FABAB-C519-48F7-92D9-4EDDD73F46C1}" type="presParOf" srcId="{72642B7E-1EA9-4BBE-9AF7-3860CE55BA68}" destId="{2AE0FECD-7EFA-4F40-8AC7-4E47CC6398ED}" srcOrd="2" destOrd="0" presId="urn:microsoft.com/office/officeart/2005/8/layout/process3"/>
    <dgm:cxn modelId="{AA85FBFC-D2B0-4380-AF8A-0C9A42DC0234}" type="presParOf" srcId="{86FE4F3D-475F-4CE7-B21D-A7228C02CB23}" destId="{D70A5E6C-5168-4AD0-962C-8B7EBE093ADC}" srcOrd="3" destOrd="0" presId="urn:microsoft.com/office/officeart/2005/8/layout/process3"/>
    <dgm:cxn modelId="{FC6EDDDB-3BA9-4B82-8E75-7D88A0E47916}" type="presParOf" srcId="{D70A5E6C-5168-4AD0-962C-8B7EBE093ADC}" destId="{FA258152-08C9-4D8B-B4BD-1690221894EB}" srcOrd="0" destOrd="0" presId="urn:microsoft.com/office/officeart/2005/8/layout/process3"/>
    <dgm:cxn modelId="{9E8B3D4B-0C5E-403A-8AC6-16FB5741747E}" type="presParOf" srcId="{86FE4F3D-475F-4CE7-B21D-A7228C02CB23}" destId="{2B129673-1895-4FD3-946E-C9DBD1144308}" srcOrd="4" destOrd="0" presId="urn:microsoft.com/office/officeart/2005/8/layout/process3"/>
    <dgm:cxn modelId="{56381187-A1B7-4106-9B6D-ECDF7B8AE87A}" type="presParOf" srcId="{2B129673-1895-4FD3-946E-C9DBD1144308}" destId="{D599A5E1-E0D7-4D27-B3D2-15FF12E73B75}" srcOrd="0" destOrd="0" presId="urn:microsoft.com/office/officeart/2005/8/layout/process3"/>
    <dgm:cxn modelId="{63F97A0C-269C-4527-9541-F9B4D34D8AAD}" type="presParOf" srcId="{2B129673-1895-4FD3-946E-C9DBD1144308}" destId="{663697C1-8B5A-4992-98D9-87B56CB2EC65}" srcOrd="1" destOrd="0" presId="urn:microsoft.com/office/officeart/2005/8/layout/process3"/>
    <dgm:cxn modelId="{E0807ADD-9ADB-43FB-8BEB-984BE361D8EF}" type="presParOf" srcId="{2B129673-1895-4FD3-946E-C9DBD1144308}" destId="{0724EE48-0355-456F-9CE6-F0021271695E}" srcOrd="2" destOrd="0" presId="urn:microsoft.com/office/officeart/2005/8/layout/process3"/>
    <dgm:cxn modelId="{25A38980-E73A-46BD-8894-35B8CE6DCC99}" type="presParOf" srcId="{86FE4F3D-475F-4CE7-B21D-A7228C02CB23}" destId="{F325AAB5-90DF-4A94-BEF0-32A9FC2A691F}" srcOrd="5" destOrd="0" presId="urn:microsoft.com/office/officeart/2005/8/layout/process3"/>
    <dgm:cxn modelId="{A3DCAB4C-F815-4C73-93BC-18F04E1450E6}" type="presParOf" srcId="{F325AAB5-90DF-4A94-BEF0-32A9FC2A691F}" destId="{7BB551D5-01A8-4F5B-B884-6604BC53BF75}" srcOrd="0" destOrd="0" presId="urn:microsoft.com/office/officeart/2005/8/layout/process3"/>
    <dgm:cxn modelId="{D50F57BA-7AB0-485D-A0F7-CF95A51C8E73}" type="presParOf" srcId="{86FE4F3D-475F-4CE7-B21D-A7228C02CB23}" destId="{E3035A79-B5C5-4C3A-8DF3-B95F952C383C}" srcOrd="6" destOrd="0" presId="urn:microsoft.com/office/officeart/2005/8/layout/process3"/>
    <dgm:cxn modelId="{627A7FD0-C0DA-4AFA-B60D-0B7A6683D518}" type="presParOf" srcId="{E3035A79-B5C5-4C3A-8DF3-B95F952C383C}" destId="{3958AC39-67A1-4F2B-AA4B-FADC2C3C0653}" srcOrd="0" destOrd="0" presId="urn:microsoft.com/office/officeart/2005/8/layout/process3"/>
    <dgm:cxn modelId="{8388A992-2B90-40C3-BFCE-CC8ADE44DB24}" type="presParOf" srcId="{E3035A79-B5C5-4C3A-8DF3-B95F952C383C}" destId="{1359B73D-61F7-4683-AB80-10EA1D5891E8}" srcOrd="1" destOrd="0" presId="urn:microsoft.com/office/officeart/2005/8/layout/process3"/>
    <dgm:cxn modelId="{33882091-04C0-4AA8-9C2C-212828C32EC0}" type="presParOf" srcId="{E3035A79-B5C5-4C3A-8DF3-B95F952C383C}" destId="{02963554-FCE7-42C2-98CA-A7027B63F82A}"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09625-6E0B-4D99-A6D7-4ADBCCD776F9}">
      <dsp:nvSpPr>
        <dsp:cNvPr id="0" name=""/>
        <dsp:cNvSpPr/>
      </dsp:nvSpPr>
      <dsp:spPr>
        <a:xfrm>
          <a:off x="1388" y="242826"/>
          <a:ext cx="1745163" cy="103808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Formative research</a:t>
          </a:r>
        </a:p>
      </dsp:txBody>
      <dsp:txXfrm>
        <a:off x="1388" y="242826"/>
        <a:ext cx="1745163" cy="692059"/>
      </dsp:txXfrm>
    </dsp:sp>
    <dsp:sp modelId="{F9878346-6B50-44DD-9331-AFD2F84DCA42}">
      <dsp:nvSpPr>
        <dsp:cNvPr id="0" name=""/>
        <dsp:cNvSpPr/>
      </dsp:nvSpPr>
      <dsp:spPr>
        <a:xfrm>
          <a:off x="358831" y="934885"/>
          <a:ext cx="1745163" cy="31736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Findings reveal nurture and affiliation were common motivators in 3 Asia contexts</a:t>
          </a:r>
        </a:p>
        <a:p>
          <a:pPr marL="114300" lvl="1" indent="-114300" algn="l" defTabSz="577850">
            <a:lnSpc>
              <a:spcPct val="90000"/>
            </a:lnSpc>
            <a:spcBef>
              <a:spcPct val="0"/>
            </a:spcBef>
            <a:spcAft>
              <a:spcPct val="15000"/>
            </a:spcAft>
            <a:buChar char="•"/>
          </a:pPr>
          <a:r>
            <a:rPr lang="en-US" sz="1300" kern="1200" dirty="0"/>
            <a:t>MMH Asia creative materials developed in 2015/16</a:t>
          </a:r>
        </a:p>
        <a:p>
          <a:pPr marL="114300" lvl="1" indent="-114300" algn="l" defTabSz="577850">
            <a:lnSpc>
              <a:spcPct val="90000"/>
            </a:lnSpc>
            <a:spcBef>
              <a:spcPct val="0"/>
            </a:spcBef>
            <a:spcAft>
              <a:spcPct val="15000"/>
            </a:spcAft>
            <a:buChar char="•"/>
          </a:pPr>
          <a:r>
            <a:rPr lang="en-US" sz="1300" kern="1200" dirty="0"/>
            <a:t>MMH was pretested in Nepal and Philippines (2016)</a:t>
          </a:r>
        </a:p>
      </dsp:txBody>
      <dsp:txXfrm>
        <a:off x="409945" y="985999"/>
        <a:ext cx="1642935" cy="3071397"/>
      </dsp:txXfrm>
    </dsp:sp>
    <dsp:sp modelId="{A6509AB9-15B0-4075-89DF-4EF0C00AA5C4}">
      <dsp:nvSpPr>
        <dsp:cNvPr id="0" name=""/>
        <dsp:cNvSpPr/>
      </dsp:nvSpPr>
      <dsp:spPr>
        <a:xfrm>
          <a:off x="2011112" y="371608"/>
          <a:ext cx="560868" cy="43449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011112" y="458507"/>
        <a:ext cx="430520" cy="260697"/>
      </dsp:txXfrm>
    </dsp:sp>
    <dsp:sp modelId="{C6B1EE92-FC39-44D3-A139-EABD26795FC3}">
      <dsp:nvSpPr>
        <dsp:cNvPr id="0" name=""/>
        <dsp:cNvSpPr/>
      </dsp:nvSpPr>
      <dsp:spPr>
        <a:xfrm>
          <a:off x="2804794" y="242826"/>
          <a:ext cx="1745163" cy="103808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Mums Magic Hands further pre-tests </a:t>
          </a:r>
        </a:p>
      </dsp:txBody>
      <dsp:txXfrm>
        <a:off x="2804794" y="242826"/>
        <a:ext cx="1745163" cy="692059"/>
      </dsp:txXfrm>
    </dsp:sp>
    <dsp:sp modelId="{2AE0FECD-7EFA-4F40-8AC7-4E47CC6398ED}">
      <dsp:nvSpPr>
        <dsp:cNvPr id="0" name=""/>
        <dsp:cNvSpPr/>
      </dsp:nvSpPr>
      <dsp:spPr>
        <a:xfrm>
          <a:off x="3162237" y="934885"/>
          <a:ext cx="1745163" cy="317362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Mums Magic Hands Asia version tested in Zatari camp, Jordan (2016) and Bidibidi camp, Uganda (2016)</a:t>
          </a:r>
        </a:p>
        <a:p>
          <a:pPr marL="114300" lvl="1" indent="-114300" algn="l" defTabSz="577850">
            <a:lnSpc>
              <a:spcPct val="90000"/>
            </a:lnSpc>
            <a:spcBef>
              <a:spcPct val="0"/>
            </a:spcBef>
            <a:spcAft>
              <a:spcPct val="15000"/>
            </a:spcAft>
            <a:buChar char="•"/>
          </a:pPr>
          <a:r>
            <a:rPr lang="en-US" sz="1300" kern="1200" dirty="0"/>
            <a:t>Key findings used to produce Mums Magic Hands Africa (2017) and Mums Magic Hands Global (2017) </a:t>
          </a:r>
        </a:p>
      </dsp:txBody>
      <dsp:txXfrm>
        <a:off x="3213351" y="985999"/>
        <a:ext cx="1642935" cy="3071397"/>
      </dsp:txXfrm>
    </dsp:sp>
    <dsp:sp modelId="{D70A5E6C-5168-4AD0-962C-8B7EBE093ADC}">
      <dsp:nvSpPr>
        <dsp:cNvPr id="0" name=""/>
        <dsp:cNvSpPr/>
      </dsp:nvSpPr>
      <dsp:spPr>
        <a:xfrm>
          <a:off x="4814517" y="371608"/>
          <a:ext cx="560868" cy="43449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814517" y="458507"/>
        <a:ext cx="430520" cy="260697"/>
      </dsp:txXfrm>
    </dsp:sp>
    <dsp:sp modelId="{663697C1-8B5A-4992-98D9-87B56CB2EC65}">
      <dsp:nvSpPr>
        <dsp:cNvPr id="0" name=""/>
        <dsp:cNvSpPr/>
      </dsp:nvSpPr>
      <dsp:spPr>
        <a:xfrm>
          <a:off x="5608199" y="242826"/>
          <a:ext cx="1745163" cy="103808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Mums Magic Hands trials in stable contexts</a:t>
          </a:r>
        </a:p>
      </dsp:txBody>
      <dsp:txXfrm>
        <a:off x="5608199" y="242826"/>
        <a:ext cx="1745163" cy="692059"/>
      </dsp:txXfrm>
    </dsp:sp>
    <dsp:sp modelId="{0724EE48-0355-456F-9CE6-F0021271695E}">
      <dsp:nvSpPr>
        <dsp:cNvPr id="0" name=""/>
        <dsp:cNvSpPr/>
      </dsp:nvSpPr>
      <dsp:spPr>
        <a:xfrm>
          <a:off x="5965642" y="934885"/>
          <a:ext cx="1745163" cy="317362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MMH Africa trialed in Nigeria Gwoza and Mubi (2017/18)</a:t>
          </a:r>
        </a:p>
        <a:p>
          <a:pPr marL="114300" lvl="1" indent="-114300" algn="l" defTabSz="577850">
            <a:lnSpc>
              <a:spcPct val="90000"/>
            </a:lnSpc>
            <a:spcBef>
              <a:spcPct val="0"/>
            </a:spcBef>
            <a:spcAft>
              <a:spcPct val="15000"/>
            </a:spcAft>
            <a:buChar char="•"/>
          </a:pPr>
          <a:r>
            <a:rPr lang="en-US" sz="1300" kern="1200" dirty="0"/>
            <a:t>MMH Africa trialed   camp in Ethiopia - </a:t>
          </a:r>
          <a:r>
            <a:rPr lang="en-GB" sz="1300" kern="1200" dirty="0"/>
            <a:t>Nguenyyiel</a:t>
          </a:r>
          <a:r>
            <a:rPr lang="en-US" sz="1300" kern="1200" dirty="0"/>
            <a:t> (2017) </a:t>
          </a:r>
        </a:p>
        <a:p>
          <a:pPr marL="114300" lvl="1" indent="-114300" algn="l" defTabSz="577850">
            <a:lnSpc>
              <a:spcPct val="90000"/>
            </a:lnSpc>
            <a:spcBef>
              <a:spcPct val="0"/>
            </a:spcBef>
            <a:spcAft>
              <a:spcPct val="15000"/>
            </a:spcAft>
            <a:buChar char="•"/>
          </a:pPr>
          <a:r>
            <a:rPr lang="en-US" sz="1300" kern="1200" dirty="0"/>
            <a:t>MMH Global trial in Nduta camp, Tanzania (2017/18)</a:t>
          </a:r>
        </a:p>
        <a:p>
          <a:pPr marL="114300" lvl="1" indent="-114300" algn="l" defTabSz="577850">
            <a:lnSpc>
              <a:spcPct val="90000"/>
            </a:lnSpc>
            <a:spcBef>
              <a:spcPct val="0"/>
            </a:spcBef>
            <a:spcAft>
              <a:spcPct val="15000"/>
            </a:spcAft>
            <a:buChar char="•"/>
          </a:pPr>
          <a:r>
            <a:rPr lang="en-US" sz="1300" kern="1200" dirty="0"/>
            <a:t>MMH Asia trialed in Karachi, Pakistan post flood response (2017)</a:t>
          </a:r>
        </a:p>
        <a:p>
          <a:pPr marL="114300" lvl="1" indent="-114300" algn="l" defTabSz="577850">
            <a:lnSpc>
              <a:spcPct val="90000"/>
            </a:lnSpc>
            <a:spcBef>
              <a:spcPct val="0"/>
            </a:spcBef>
            <a:spcAft>
              <a:spcPct val="15000"/>
            </a:spcAft>
            <a:buChar char="•"/>
          </a:pPr>
          <a:endParaRPr lang="en-US" sz="1300" kern="1200" dirty="0"/>
        </a:p>
      </dsp:txBody>
      <dsp:txXfrm>
        <a:off x="6016756" y="985999"/>
        <a:ext cx="1642935" cy="3071397"/>
      </dsp:txXfrm>
    </dsp:sp>
    <dsp:sp modelId="{F325AAB5-90DF-4A94-BEF0-32A9FC2A691F}">
      <dsp:nvSpPr>
        <dsp:cNvPr id="0" name=""/>
        <dsp:cNvSpPr/>
      </dsp:nvSpPr>
      <dsp:spPr>
        <a:xfrm>
          <a:off x="7617923" y="371608"/>
          <a:ext cx="560868" cy="43449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7617923" y="458507"/>
        <a:ext cx="430520" cy="260697"/>
      </dsp:txXfrm>
    </dsp:sp>
    <dsp:sp modelId="{1359B73D-61F7-4683-AB80-10EA1D5891E8}">
      <dsp:nvSpPr>
        <dsp:cNvPr id="0" name=""/>
        <dsp:cNvSpPr/>
      </dsp:nvSpPr>
      <dsp:spPr>
        <a:xfrm>
          <a:off x="8411604" y="242826"/>
          <a:ext cx="1745163" cy="103808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Mum Magic Hands rapid response development and trials  </a:t>
          </a:r>
        </a:p>
      </dsp:txBody>
      <dsp:txXfrm>
        <a:off x="8411604" y="242826"/>
        <a:ext cx="1745163" cy="692059"/>
      </dsp:txXfrm>
    </dsp:sp>
    <dsp:sp modelId="{02963554-FCE7-42C2-98CA-A7027B63F82A}">
      <dsp:nvSpPr>
        <dsp:cNvPr id="0" name=""/>
        <dsp:cNvSpPr/>
      </dsp:nvSpPr>
      <dsp:spPr>
        <a:xfrm>
          <a:off x="8769047" y="934885"/>
          <a:ext cx="1745163" cy="317362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MMH Global trialed in Uganda Kyaka refugee camp (2018)</a:t>
          </a:r>
        </a:p>
      </dsp:txBody>
      <dsp:txXfrm>
        <a:off x="8820161" y="985999"/>
        <a:ext cx="1642935" cy="30713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D3874-9B66-45B4-8CB1-FC68B1176AC4}" type="datetimeFigureOut">
              <a:rPr lang="en-GB" smtClean="0"/>
              <a:t>03/08/2021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50DD4-1D1B-4106-A3B2-5C0F659C1378}" type="slidenum">
              <a:rPr lang="en-GB" smtClean="0"/>
              <a:t>‹#›</a:t>
            </a:fld>
            <a:endParaRPr lang="en-GB" dirty="0"/>
          </a:p>
        </p:txBody>
      </p:sp>
    </p:spTree>
    <p:extLst>
      <p:ext uri="{BB962C8B-B14F-4D97-AF65-F5344CB8AC3E}">
        <p14:creationId xmlns:p14="http://schemas.microsoft.com/office/powerpoint/2010/main" val="2407571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Since 2015, Oxfam and Unilever’s health soap brand Lifebuoy have partnered to create a handwashing with soap programme for use in emergency settings.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partnership marks a long-standing relationship between the two organisations – but why did we decide to embark on it in the first place?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rationale is simple: we want to impact those most in need. This public-private sector partnership pairs Oxfam’s humanitarian and public health response experience with Lifebuoy’s behaviour change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expertise and enables us to make a positive difference in promoting health in vulnerable populations.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1</a:t>
            </a:fld>
            <a:endParaRPr lang="en-GB" dirty="0"/>
          </a:p>
        </p:txBody>
      </p:sp>
    </p:spTree>
    <p:extLst>
      <p:ext uri="{BB962C8B-B14F-4D97-AF65-F5344CB8AC3E}">
        <p14:creationId xmlns:p14="http://schemas.microsoft.com/office/powerpoint/2010/main" val="335919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Visuals adapted, images in storyboard more contextual</a:t>
            </a:r>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14</a:t>
            </a:fld>
            <a:endParaRPr lang="en-GB" dirty="0"/>
          </a:p>
        </p:txBody>
      </p:sp>
    </p:spTree>
    <p:extLst>
      <p:ext uri="{BB962C8B-B14F-4D97-AF65-F5344CB8AC3E}">
        <p14:creationId xmlns:p14="http://schemas.microsoft.com/office/powerpoint/2010/main" val="386668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Multicultural images that speak to different groups/somewhat literate groups, features more male character in storyboard</a:t>
            </a:r>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15</a:t>
            </a:fld>
            <a:endParaRPr lang="en-GB" dirty="0"/>
          </a:p>
        </p:txBody>
      </p:sp>
    </p:spTree>
    <p:extLst>
      <p:ext uri="{BB962C8B-B14F-4D97-AF65-F5344CB8AC3E}">
        <p14:creationId xmlns:p14="http://schemas.microsoft.com/office/powerpoint/2010/main" val="261380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Mum’s Magic Hands storyboard</a:t>
            </a:r>
            <a:r>
              <a:rPr lang="en-US" sz="1200" kern="1200" dirty="0">
                <a:solidFill>
                  <a:schemeClr val="tx1"/>
                </a:solidFill>
                <a:effectLst/>
                <a:latin typeface="+mn-lt"/>
                <a:ea typeface="+mn-ea"/>
                <a:cs typeface="+mn-cs"/>
              </a:rPr>
              <a:t> is used in group sessions to raise awareness.  It tells the story</a:t>
            </a:r>
            <a:r>
              <a:rPr lang="en-US" sz="16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 mother and her heroic efforts to nurture her daughter with her magic hands. Against all odds and despite the difficult conditions of an emergency context, she is able to instill good handwashing habits in her child which leads to her daughter’s ultimate success in life.</a:t>
            </a:r>
            <a:r>
              <a:rPr lang="en-US" sz="1200" kern="1200" baseline="0" dirty="0">
                <a:solidFill>
                  <a:schemeClr val="tx1"/>
                </a:solidFill>
                <a:effectLst/>
                <a:latin typeface="+mn-lt"/>
                <a:ea typeface="+mn-ea"/>
                <a:cs typeface="+mn-cs"/>
              </a:rPr>
              <a:t> The story is based on nurture and affiliation.</a:t>
            </a:r>
            <a:endParaRPr lang="en-GB" sz="16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Coloured powder exercises</a:t>
            </a:r>
            <a:r>
              <a:rPr lang="en-US" sz="1200" kern="1200" dirty="0">
                <a:solidFill>
                  <a:schemeClr val="tx1"/>
                </a:solidFill>
                <a:effectLst/>
                <a:latin typeface="+mn-lt"/>
                <a:ea typeface="+mn-ea"/>
                <a:cs typeface="+mn-cs"/>
              </a:rPr>
              <a:t> demonstrating that “visibly clean is not clean” and the importance of using soap to remove invisible germs, by using coloured powder to help the women understand the difference between hands washed with soap and hands washed only with water – this proved to be a strong motivator for change among the target group </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Scratch cards </a:t>
            </a:r>
            <a:r>
              <a:rPr lang="en-US" sz="1200" kern="1200" dirty="0">
                <a:solidFill>
                  <a:schemeClr val="tx1"/>
                </a:solidFill>
                <a:effectLst/>
                <a:latin typeface="+mn-lt"/>
                <a:ea typeface="+mn-ea"/>
                <a:cs typeface="+mn-cs"/>
              </a:rPr>
              <a:t>serving as a method to self-monitor handwashing practices in the home by rewarding children with a scratch card of a handwashing story beneath the overlay. Mothers remove one scratch card square per day with their child, to be scratched only when proper HWWS is practiced at two key times by both mother and child, ultimately revealing the next part of the story </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Circle of cleanliness </a:t>
            </a:r>
            <a:r>
              <a:rPr lang="en-US" sz="1200" kern="1200" dirty="0">
                <a:solidFill>
                  <a:schemeClr val="tx1"/>
                </a:solidFill>
                <a:effectLst/>
                <a:latin typeface="+mn-lt"/>
                <a:ea typeface="+mn-ea"/>
                <a:cs typeface="+mn-cs"/>
              </a:rPr>
              <a:t>to reinforce the importance of handwashing with soap through social pressure and establish affiliation and group norm – by using a circle drawn in coloured powder to represent a clean area where mothers could only enter upon washing their hands</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Bedtime tale</a:t>
            </a:r>
            <a:r>
              <a:rPr lang="en-US" sz="1200" kern="1200" dirty="0">
                <a:solidFill>
                  <a:schemeClr val="tx1"/>
                </a:solidFill>
                <a:effectLst/>
                <a:latin typeface="+mn-lt"/>
                <a:ea typeface="+mn-ea"/>
                <a:cs typeface="+mn-cs"/>
              </a:rPr>
              <a:t>, a contest among participants to develop HWWS bedtime stories for their children, reinforcing the importance of a mother’s role in ensuring children develop good HWWS habits</a:t>
            </a:r>
            <a:endParaRPr lang="en-GB" dirty="0">
              <a:effectLst/>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16</a:t>
            </a:fld>
            <a:endParaRPr lang="en-AU" dirty="0"/>
          </a:p>
        </p:txBody>
      </p:sp>
    </p:spTree>
    <p:extLst>
      <p:ext uri="{BB962C8B-B14F-4D97-AF65-F5344CB8AC3E}">
        <p14:creationId xmlns:p14="http://schemas.microsoft.com/office/powerpoint/2010/main" val="334593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Mum’s Magic Hands storyboard</a:t>
            </a:r>
            <a:r>
              <a:rPr lang="en-US" sz="1200" kern="1200" dirty="0">
                <a:solidFill>
                  <a:schemeClr val="tx1"/>
                </a:solidFill>
                <a:effectLst/>
                <a:latin typeface="+mn-lt"/>
                <a:ea typeface="+mn-ea"/>
                <a:cs typeface="+mn-cs"/>
              </a:rPr>
              <a:t> is used in group sessions to raise awareness.  It tells the story</a:t>
            </a:r>
            <a:r>
              <a:rPr lang="en-US" sz="16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 mother and her heroic efforts to nurture her daughter with her magic hands. Against all odds and despite the difficult conditions of an emergency context, she is able to instill good handwashing habits in her child which leads to her daughter’s ultimate success in life.</a:t>
            </a:r>
            <a:r>
              <a:rPr lang="en-US" sz="1200" kern="1200" baseline="0" dirty="0">
                <a:solidFill>
                  <a:schemeClr val="tx1"/>
                </a:solidFill>
                <a:effectLst/>
                <a:latin typeface="+mn-lt"/>
                <a:ea typeface="+mn-ea"/>
                <a:cs typeface="+mn-cs"/>
              </a:rPr>
              <a:t> The story is based on nurture and affiliation.</a:t>
            </a:r>
            <a:endParaRPr lang="en-GB" sz="16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Coloured powder exercises</a:t>
            </a:r>
            <a:r>
              <a:rPr lang="en-US" sz="1200" kern="1200" dirty="0">
                <a:solidFill>
                  <a:schemeClr val="tx1"/>
                </a:solidFill>
                <a:effectLst/>
                <a:latin typeface="+mn-lt"/>
                <a:ea typeface="+mn-ea"/>
                <a:cs typeface="+mn-cs"/>
              </a:rPr>
              <a:t> demonstrating that “visibly clean is not clean” and the importance of using soap to remove invisible germs, by using coloured powder to help the women understand the difference between hands washed with soap and hands washed only with water – this proved to be a strong motivator for change among the target group </a:t>
            </a:r>
            <a:endParaRPr lang="en-GB" sz="1200" kern="1200" dirty="0">
              <a:solidFill>
                <a:schemeClr val="tx1"/>
              </a:solidFill>
              <a:effectLst/>
              <a:latin typeface="+mn-lt"/>
              <a:ea typeface="+mn-ea"/>
              <a:cs typeface="+mn-cs"/>
            </a:endParaRPr>
          </a:p>
          <a:p>
            <a:r>
              <a:rPr lang="en-GB" sz="1200" b="0" i="0" u="none" strike="noStrike" kern="1200" baseline="0" dirty="0">
                <a:solidFill>
                  <a:schemeClr val="tx1"/>
                </a:solidFill>
                <a:latin typeface="+mn-lt"/>
                <a:ea typeface="+mn-ea"/>
                <a:cs typeface="+mn-cs"/>
              </a:rPr>
              <a:t>iiColoured powder exercise – an exercise using coloured powder and two volunteers to reinforce the idea of invisible germs and HWWS behaviour. </a:t>
            </a:r>
          </a:p>
          <a:p>
            <a:r>
              <a:rPr lang="en-GB" sz="1200" b="0" i="0" u="none" strike="noStrike" kern="1200" baseline="0" dirty="0">
                <a:solidFill>
                  <a:schemeClr val="tx1"/>
                </a:solidFill>
                <a:latin typeface="+mn-lt"/>
                <a:ea typeface="+mn-ea"/>
                <a:cs typeface="+mn-cs"/>
              </a:rPr>
              <a:t>ii. Circle of cleanliness – a circle drawn with coloured powder to represent a pure and clean area whereby one must wash hands with soap before entering. </a:t>
            </a:r>
          </a:p>
          <a:p>
            <a:r>
              <a:rPr lang="en-GB" sz="1200" b="0" i="0" u="none" strike="noStrike" kern="1200" baseline="0" dirty="0">
                <a:solidFill>
                  <a:schemeClr val="tx1"/>
                </a:solidFill>
                <a:latin typeface="+mn-lt"/>
                <a:ea typeface="+mn-ea"/>
                <a:cs typeface="+mn-cs"/>
              </a:rPr>
              <a:t>iii. Magic Hands Participatory exercise – activity reinforces the link between HWWS and the amount of magic in participant’s hands. </a:t>
            </a:r>
          </a:p>
          <a:p>
            <a:r>
              <a:rPr lang="en-GB" sz="1200" b="0" i="0" u="none" strike="noStrike" kern="1200" baseline="0" dirty="0">
                <a:solidFill>
                  <a:schemeClr val="tx1"/>
                </a:solidFill>
                <a:latin typeface="+mn-lt"/>
                <a:ea typeface="+mn-ea"/>
                <a:cs typeface="+mn-cs"/>
              </a:rPr>
              <a:t>iv. Bedtime tale – contest among participants to develop HWWS bedtime stories for their children. Reinforces the importance of ensuring children develop good HWWS habits. </a:t>
            </a:r>
          </a:p>
          <a:p>
            <a:r>
              <a:rPr lang="en-GB" sz="1200" b="0" i="0" u="none" strike="noStrike" kern="1200" baseline="0" dirty="0">
                <a:solidFill>
                  <a:schemeClr val="tx1"/>
                </a:solidFill>
                <a:latin typeface="+mn-lt"/>
                <a:ea typeface="+mn-ea"/>
                <a:cs typeface="+mn-cs"/>
              </a:rPr>
              <a:t>v. What goes around – a set of questions around the affiliation frame of storyboard to reinforce the affiliation driver and its link to HWWS. </a:t>
            </a:r>
          </a:p>
          <a:p>
            <a:r>
              <a:rPr lang="en-GB" sz="1200" b="0" i="0" u="none" strike="noStrike" kern="1200" baseline="0" dirty="0">
                <a:solidFill>
                  <a:schemeClr val="tx1"/>
                </a:solidFill>
                <a:latin typeface="+mn-lt"/>
                <a:ea typeface="+mn-ea"/>
                <a:cs typeface="+mn-cs"/>
              </a:rPr>
              <a:t>vi. Routine dial –reinforces key HWWS key times with mothers and children. </a:t>
            </a:r>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17</a:t>
            </a:fld>
            <a:endParaRPr lang="en-GB" dirty="0"/>
          </a:p>
        </p:txBody>
      </p:sp>
    </p:spTree>
    <p:extLst>
      <p:ext uri="{BB962C8B-B14F-4D97-AF65-F5344CB8AC3E}">
        <p14:creationId xmlns:p14="http://schemas.microsoft.com/office/powerpoint/2010/main" val="3183449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A15E02-A789-45FA-9B53-C16D734D3302}" type="slidenum">
              <a:rPr lang="en-GB" altLang="en-US" smtClean="0"/>
              <a:pPr/>
              <a:t>19</a:t>
            </a:fld>
            <a:endParaRPr lang="en-GB" altLang="en-US" dirty="0"/>
          </a:p>
        </p:txBody>
      </p:sp>
    </p:spTree>
    <p:extLst>
      <p:ext uri="{BB962C8B-B14F-4D97-AF65-F5344CB8AC3E}">
        <p14:creationId xmlns:p14="http://schemas.microsoft.com/office/powerpoint/2010/main" val="281852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None/>
            </a:pPr>
            <a:r>
              <a:rPr lang="en-GB" altLang="en-US" sz="1200" dirty="0">
                <a:latin typeface="Arial" panose="020B0604020202020204" pitchFamily="34" charset="0"/>
                <a:ea typeface="ＭＳ Ｐゴシック" panose="020B0600070205080204" pitchFamily="34" charset="-128"/>
                <a:cs typeface="Arial" panose="020B0604020202020204" pitchFamily="34" charset="0"/>
              </a:rPr>
              <a:t>Before implementing the programme, make sure </a:t>
            </a:r>
            <a:r>
              <a:rPr lang="en-GB" altLang="en-US" sz="1200" baseline="0" dirty="0">
                <a:latin typeface="Arial" panose="020B0604020202020204" pitchFamily="34" charset="0"/>
                <a:ea typeface="ＭＳ Ｐゴシック" panose="020B0600070205080204" pitchFamily="34" charset="-128"/>
                <a:cs typeface="Arial" panose="020B0604020202020204" pitchFamily="34" charset="0"/>
              </a:rPr>
              <a:t> </a:t>
            </a:r>
            <a:r>
              <a:rPr lang="en-GB" altLang="en-US" sz="1200" dirty="0">
                <a:latin typeface="Arial" panose="020B0604020202020204" pitchFamily="34" charset="0"/>
                <a:ea typeface="ＭＳ Ｐゴシック" panose="020B0600070205080204" pitchFamily="34" charset="-128"/>
                <a:cs typeface="Arial" panose="020B0604020202020204" pitchFamily="34" charset="0"/>
              </a:rPr>
              <a:t>the </a:t>
            </a:r>
            <a:r>
              <a:rPr lang="en-GB" altLang="en-US" sz="1200" b="1" dirty="0">
                <a:latin typeface="Arial" panose="020B0604020202020204" pitchFamily="34" charset="0"/>
                <a:ea typeface="ＭＳ Ｐゴシック" panose="020B0600070205080204" pitchFamily="34" charset="-128"/>
                <a:cs typeface="Arial" panose="020B0604020202020204" pitchFamily="34" charset="0"/>
              </a:rPr>
              <a:t>environment and situation are suitable</a:t>
            </a:r>
            <a:r>
              <a:rPr lang="en-GB" altLang="en-US" sz="1200" dirty="0">
                <a:latin typeface="Arial" panose="020B0604020202020204" pitchFamily="34" charset="0"/>
                <a:ea typeface="ＭＳ Ｐゴシック" panose="020B0600070205080204" pitchFamily="34" charset="-128"/>
                <a:cs typeface="Arial" panose="020B0604020202020204" pitchFamily="34" charset="0"/>
              </a:rPr>
              <a:t>.</a:t>
            </a:r>
          </a:p>
          <a:p>
            <a:pPr>
              <a:spcBef>
                <a:spcPts val="1200"/>
              </a:spcBef>
              <a:buNone/>
            </a:pPr>
            <a:r>
              <a:rPr lang="en-GB" altLang="en-US" sz="1200" dirty="0">
                <a:latin typeface="Arial" panose="020B0604020202020204" pitchFamily="34" charset="0"/>
                <a:ea typeface="ＭＳ Ｐゴシック" panose="020B0600070205080204" pitchFamily="34" charset="-128"/>
                <a:cs typeface="Arial" panose="020B0604020202020204" pitchFamily="34" charset="0"/>
              </a:rPr>
              <a:t>If certain conditions aren’t met, the programme may </a:t>
            </a:r>
            <a:r>
              <a:rPr lang="en-GB" altLang="en-US" sz="1200" baseline="0" dirty="0">
                <a:latin typeface="Arial" panose="020B0604020202020204" pitchFamily="34" charset="0"/>
                <a:ea typeface="ＭＳ Ｐゴシック" panose="020B0600070205080204" pitchFamily="34" charset="-128"/>
                <a:cs typeface="Arial" panose="020B0604020202020204" pitchFamily="34" charset="0"/>
              </a:rPr>
              <a:t> </a:t>
            </a:r>
            <a:r>
              <a:rPr lang="en-GB" altLang="en-US" sz="1200" dirty="0">
                <a:latin typeface="Arial" panose="020B0604020202020204" pitchFamily="34" charset="0"/>
                <a:ea typeface="ＭＳ Ｐゴシック" panose="020B0600070205080204" pitchFamily="34" charset="-128"/>
                <a:cs typeface="Arial" panose="020B0604020202020204" pitchFamily="34" charset="0"/>
              </a:rPr>
              <a:t>actually frustrate people, rather than motivate them</a:t>
            </a:r>
            <a:r>
              <a:rPr lang="en-GB" altLang="en-US" sz="1200" b="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9EC77B-5720-4BB1-9375-699FE8632949}" type="slidenum">
              <a:rPr lang="en-GB" altLang="en-US" smtClean="0"/>
              <a:pPr/>
              <a:t>20</a:t>
            </a:fld>
            <a:endParaRPr lang="en-GB" altLang="en-US" dirty="0"/>
          </a:p>
        </p:txBody>
      </p:sp>
    </p:spTree>
    <p:extLst>
      <p:ext uri="{BB962C8B-B14F-4D97-AF65-F5344CB8AC3E}">
        <p14:creationId xmlns:p14="http://schemas.microsoft.com/office/powerpoint/2010/main" val="2562022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Run through rapid response and less acute program materials</a:t>
            </a:r>
          </a:p>
          <a:p>
            <a:r>
              <a:rPr lang="en-GB" dirty="0"/>
              <a:t>Creative materials – Storyboard, key visuals and images for different interactive activities (Asia, Global and Africa)</a:t>
            </a:r>
          </a:p>
          <a:p>
            <a:r>
              <a:rPr lang="en-GB" dirty="0"/>
              <a:t>Field guide to give step by step guidance on how to use the creative materials </a:t>
            </a:r>
          </a:p>
          <a:p>
            <a:r>
              <a:rPr lang="en-GB" dirty="0"/>
              <a:t>Training guide on how to train implementers</a:t>
            </a:r>
          </a:p>
          <a:p>
            <a:r>
              <a:rPr lang="en-GB" dirty="0"/>
              <a:t>Baseline, monitoring and evaluation guide</a:t>
            </a:r>
          </a:p>
          <a:p>
            <a:pPr eaLnBrk="1" hangingPunct="1">
              <a:spcBef>
                <a:spcPct val="0"/>
              </a:spcBef>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6F4E7D-6D45-4479-821D-6BCAC51BE1D1}" type="slidenum">
              <a:rPr lang="en-GB" altLang="en-US" smtClean="0"/>
              <a:pPr/>
              <a:t>21</a:t>
            </a:fld>
            <a:endParaRPr lang="en-GB" altLang="en-US" dirty="0"/>
          </a:p>
        </p:txBody>
      </p:sp>
    </p:spTree>
    <p:extLst>
      <p:ext uri="{BB962C8B-B14F-4D97-AF65-F5344CB8AC3E}">
        <p14:creationId xmlns:p14="http://schemas.microsoft.com/office/powerpoint/2010/main" val="2195895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6F4E7D-6D45-4479-821D-6BCAC51BE1D1}" type="slidenum">
              <a:rPr lang="en-GB" altLang="en-US" smtClean="0"/>
              <a:pPr/>
              <a:t>22</a:t>
            </a:fld>
            <a:endParaRPr lang="en-GB" altLang="en-US" dirty="0"/>
          </a:p>
        </p:txBody>
      </p:sp>
    </p:spTree>
    <p:extLst>
      <p:ext uri="{BB962C8B-B14F-4D97-AF65-F5344CB8AC3E}">
        <p14:creationId xmlns:p14="http://schemas.microsoft.com/office/powerpoint/2010/main" val="901127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Highlight pre – implementation activities i.e.  Pretest, translation of materials, training of champions etc.</a:t>
            </a:r>
          </a:p>
          <a:p>
            <a:pPr eaLnBrk="1" hangingPunct="1">
              <a:spcBef>
                <a:spcPct val="0"/>
              </a:spcBef>
              <a:buFontTx/>
              <a:buNone/>
            </a:pPr>
            <a:r>
              <a:rPr lang="en-GB" altLang="en-US" sz="1200" b="1" dirty="0">
                <a:solidFill>
                  <a:schemeClr val="accent2"/>
                </a:solidFill>
                <a:latin typeface="Oxfam TSTAR PRO" panose="02000806030000020004" pitchFamily="2" charset="0"/>
              </a:rPr>
              <a:t>Weeks 1-2</a:t>
            </a:r>
          </a:p>
          <a:p>
            <a:pPr eaLnBrk="1" hangingPunct="1">
              <a:spcBef>
                <a:spcPct val="0"/>
              </a:spcBef>
              <a:buFontTx/>
              <a:buNone/>
            </a:pPr>
            <a:r>
              <a:rPr lang="en-GB" altLang="en-US" sz="1200" b="1" dirty="0">
                <a:latin typeface="Oxfam TSTAR PRO" panose="02000806030000020004" pitchFamily="2" charset="0"/>
              </a:rPr>
              <a:t>Rapid assessment (ensuring good community entry, consultation and representation) and life saving interventions.</a:t>
            </a:r>
          </a:p>
          <a:p>
            <a:pPr eaLnBrk="1" hangingPunct="1">
              <a:spcBef>
                <a:spcPct val="0"/>
              </a:spcBef>
              <a:buFontTx/>
              <a:buNone/>
            </a:pPr>
            <a:r>
              <a:rPr lang="en-GB" altLang="en-US" sz="1200" dirty="0">
                <a:latin typeface="Oxfam TSTAR PRO" panose="02000806030000020004" pitchFamily="2" charset="0"/>
              </a:rPr>
              <a:t>Hardware intervention – stands with hand washing stations, latrines, etc.</a:t>
            </a:r>
          </a:p>
          <a:p>
            <a:pPr eaLnBrk="1" hangingPunct="1">
              <a:spcBef>
                <a:spcPct val="0"/>
              </a:spcBef>
              <a:buFontTx/>
              <a:buNone/>
            </a:pPr>
            <a:endParaRPr lang="en-GB" altLang="en-US" sz="1200" b="1" dirty="0">
              <a:latin typeface="Oxfam TSTAR PRO" panose="02000806030000020004" pitchFamily="2" charset="0"/>
            </a:endParaRPr>
          </a:p>
          <a:p>
            <a:pPr eaLnBrk="1" hangingPunct="1">
              <a:spcBef>
                <a:spcPct val="0"/>
              </a:spcBef>
              <a:buFontTx/>
              <a:buNone/>
            </a:pPr>
            <a:r>
              <a:rPr lang="en-GB" altLang="en-US" sz="1200" b="1" dirty="0">
                <a:solidFill>
                  <a:schemeClr val="accent2"/>
                </a:solidFill>
                <a:latin typeface="Oxfam TSTAR PRO" panose="02000806030000020004" pitchFamily="2" charset="0"/>
              </a:rPr>
              <a:t>Weeks 3-6 (can be shorter/longer depending on context)</a:t>
            </a:r>
          </a:p>
          <a:p>
            <a:pPr eaLnBrk="1" hangingPunct="1">
              <a:spcBef>
                <a:spcPct val="0"/>
              </a:spcBef>
              <a:buFontTx/>
              <a:buNone/>
            </a:pPr>
            <a:r>
              <a:rPr lang="en-GB" altLang="en-US" sz="1200" b="1" dirty="0">
                <a:latin typeface="Oxfam TSTAR PRO" panose="02000806030000020004" pitchFamily="2" charset="0"/>
              </a:rPr>
              <a:t>Hygiene Promotion (including implementation of rapid Mums Magic Hands).</a:t>
            </a:r>
          </a:p>
          <a:p>
            <a:pPr eaLnBrk="1" hangingPunct="1">
              <a:spcBef>
                <a:spcPct val="0"/>
              </a:spcBef>
              <a:buFontTx/>
              <a:buNone/>
            </a:pPr>
            <a:r>
              <a:rPr lang="en-GB" altLang="en-US" sz="1200" dirty="0">
                <a:latin typeface="Oxfam TSTAR PRO" panose="02000806030000020004" pitchFamily="2" charset="0"/>
              </a:rPr>
              <a:t>Soap and visual activation ideas material distribution, awareness raising using the MMH storyboard and reminders through group sessions and activities.</a:t>
            </a:r>
          </a:p>
          <a:p>
            <a:pPr eaLnBrk="1" hangingPunct="1">
              <a:spcBef>
                <a:spcPct val="0"/>
              </a:spcBef>
            </a:pPr>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412D5B-E305-4CF3-8860-C2B572A21171}" type="slidenum">
              <a:rPr lang="en-GB" altLang="en-US" smtClean="0"/>
              <a:pPr/>
              <a:t>23</a:t>
            </a:fld>
            <a:endParaRPr lang="en-GB" altLang="en-US" dirty="0"/>
          </a:p>
        </p:txBody>
      </p:sp>
    </p:spTree>
    <p:extLst>
      <p:ext uri="{BB962C8B-B14F-4D97-AF65-F5344CB8AC3E}">
        <p14:creationId xmlns:p14="http://schemas.microsoft.com/office/powerpoint/2010/main" val="2546217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D7110-2271-47A0-A0C5-6941857BE064}"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3602673" y="1234440"/>
            <a:ext cx="19370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There is no mention of the Emotional Motivators here; it’s not brought to life  </a:t>
            </a:r>
          </a:p>
        </p:txBody>
      </p:sp>
    </p:spTree>
    <p:extLst>
      <p:ext uri="{BB962C8B-B14F-4D97-AF65-F5344CB8AC3E}">
        <p14:creationId xmlns:p14="http://schemas.microsoft.com/office/powerpoint/2010/main" val="2089122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Diarrhea</a:t>
            </a:r>
            <a:r>
              <a:rPr lang="en-US" baseline="0" dirty="0"/>
              <a:t> has been identified as the most prevalent disease in emergencies along with acute respiratory infections. Two alarming statistics here, the first that almost 30% of the kids that are displaced because of an emergency loose their lives to D and P. (please add ref before including)</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Diarrhoeal disease is amongst the most prevalent in an emergency causing 40% of deaths in children.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most prevalent diseases during an emergency include diarrhoeal diseases and respiratory infections (please put reference)</a:t>
            </a:r>
          </a:p>
          <a:p>
            <a:endParaRPr lang="en-US" baseline="0" dirty="0"/>
          </a:p>
          <a:p>
            <a:r>
              <a:rPr lang="en-US" dirty="0"/>
              <a:t>Particularly true</a:t>
            </a:r>
            <a:r>
              <a:rPr lang="en-US" baseline="0" dirty="0"/>
              <a:t> in the immediate aftermath of an emergency which Is known as the acute phase where diarrhea alone accounts for over 40% of the deaths </a:t>
            </a:r>
            <a:endParaRPr lang="en-US" dirty="0"/>
          </a:p>
          <a:p>
            <a:endParaRPr lang="en-US" dirty="0"/>
          </a:p>
          <a:p>
            <a:r>
              <a:rPr lang="en-US" dirty="0"/>
              <a:t>Connolly,</a:t>
            </a:r>
            <a:r>
              <a:rPr lang="en-US" baseline="0" dirty="0"/>
              <a:t> M.A., Gayer, M., Ryan, M.J., Salama, P., Spiegel, P. and Heymann, D.L. (2004) ‘Communicable disease in complex emergencies: Impact and challenges’, Lancet 364L 1974-83</a:t>
            </a:r>
          </a:p>
          <a:p>
            <a:endParaRPr lang="en-US" baseline="0" dirty="0"/>
          </a:p>
          <a:p>
            <a:r>
              <a:rPr lang="en-US" dirty="0"/>
              <a:t>Ram, P. K. (2015). “Water Hand Sanitizer for Diarrhea Prevention in a Humanitarian Emergency“ Retrieved 9th September 2015, from https://sphhp.buffalo.edu/epidemiology-and-environmental-health/research-and-facilities/research-listings/waterless-hand-sanitizer-in-a-humanitarian-emergency.html</a:t>
            </a:r>
          </a:p>
        </p:txBody>
      </p:sp>
      <p:sp>
        <p:nvSpPr>
          <p:cNvPr id="4" name="Slide Number Placeholder 3"/>
          <p:cNvSpPr>
            <a:spLocks noGrp="1"/>
          </p:cNvSpPr>
          <p:nvPr>
            <p:ph type="sldNum" sz="quarter" idx="10"/>
          </p:nvPr>
        </p:nvSpPr>
        <p:spPr/>
        <p:txBody>
          <a:bodyPr/>
          <a:lstStyle/>
          <a:p>
            <a:fld id="{637E35C6-94B6-42C8-8BFA-F0F579C0A6DB}" type="slidenum">
              <a:rPr lang="en-US" smtClean="0"/>
              <a:t>4</a:t>
            </a:fld>
            <a:endParaRPr lang="en-US" dirty="0"/>
          </a:p>
        </p:txBody>
      </p:sp>
    </p:spTree>
    <p:extLst>
      <p:ext uri="{BB962C8B-B14F-4D97-AF65-F5344CB8AC3E}">
        <p14:creationId xmlns:p14="http://schemas.microsoft.com/office/powerpoint/2010/main" val="2491927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comprises of a number of sessions that incorporate visual materials and activities to promote, remind and reinforce -  handwashing with soap at home and in the community.</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Week 1</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Assessment of HWWS practice at key occasions with mothers, exercises using storyboard, coloured powder exercise, scratch cards, facilitation</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action planning and soap and sticker distribution</a:t>
            </a:r>
          </a:p>
          <a:p>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Week 2</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Voting exercise, storyboard, circle of cleanliness, what goes around, bedtime tale and participatory exercises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Week 3</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Voting exercise, storyboard, soap distribution, scratch cards, action planning, circle of cleanliness and routine dial</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Week 4 &amp; 6</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Voting exercise, storyboard, scratch cards, action planning, circle of cleanliness and certificates.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25</a:t>
            </a:fld>
            <a:endParaRPr lang="en-AU" dirty="0"/>
          </a:p>
        </p:txBody>
      </p:sp>
      <p:sp>
        <p:nvSpPr>
          <p:cNvPr id="7" name="TextBox 6"/>
          <p:cNvSpPr txBox="1"/>
          <p:nvPr/>
        </p:nvSpPr>
        <p:spPr>
          <a:xfrm>
            <a:off x="3602673" y="1234440"/>
            <a:ext cx="1937067" cy="646331"/>
          </a:xfrm>
          <a:prstGeom prst="rect">
            <a:avLst/>
          </a:prstGeom>
          <a:noFill/>
        </p:spPr>
        <p:txBody>
          <a:bodyPr wrap="square" rtlCol="0">
            <a:spAutoFit/>
          </a:bodyPr>
          <a:lstStyle/>
          <a:p>
            <a:r>
              <a:rPr lang="en-US" sz="1200" dirty="0"/>
              <a:t>There is no mention of the Emotional Motivators here; it’s not brought to life  </a:t>
            </a:r>
          </a:p>
        </p:txBody>
      </p:sp>
    </p:spTree>
    <p:extLst>
      <p:ext uri="{BB962C8B-B14F-4D97-AF65-F5344CB8AC3E}">
        <p14:creationId xmlns:p14="http://schemas.microsoft.com/office/powerpoint/2010/main" val="3678377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results were largely positive with an increase in both awareness and practice of handwashing with soap both before eating and after cooking. Nurture was found to be a significant motivating factor among mothers.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0000"/>
                </a:solidFill>
                <a:effectLst/>
                <a:uLnTx/>
                <a:uFillTx/>
                <a:latin typeface="Helv"/>
                <a:ea typeface="+mn-ea"/>
                <a:cs typeface="+mn-cs"/>
              </a:rPr>
              <a:t>*There was also an 45% increase of HWWS for mothers after using the toilet  - this may also be due to other factors like increase access to handwashing station and water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results</a:t>
            </a:r>
            <a:r>
              <a:rPr lang="en-US" sz="1200" kern="1200" baseline="0" dirty="0">
                <a:solidFill>
                  <a:schemeClr val="tx1"/>
                </a:solidFill>
                <a:effectLst/>
                <a:latin typeface="+mn-lt"/>
                <a:ea typeface="+mn-ea"/>
                <a:cs typeface="+mn-cs"/>
              </a:rPr>
              <a:t> helped us to design the development of the programme</a:t>
            </a: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28</a:t>
            </a:fld>
            <a:endParaRPr lang="en-AU" dirty="0"/>
          </a:p>
        </p:txBody>
      </p:sp>
    </p:spTree>
    <p:extLst>
      <p:ext uri="{BB962C8B-B14F-4D97-AF65-F5344CB8AC3E}">
        <p14:creationId xmlns:p14="http://schemas.microsoft.com/office/powerpoint/2010/main" val="30247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29</a:t>
            </a:fld>
            <a:endParaRPr lang="en-GB" dirty="0"/>
          </a:p>
        </p:txBody>
      </p:sp>
    </p:spTree>
    <p:extLst>
      <p:ext uri="{BB962C8B-B14F-4D97-AF65-F5344CB8AC3E}">
        <p14:creationId xmlns:p14="http://schemas.microsoft.com/office/powerpoint/2010/main" val="3956003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Context - </a:t>
            </a:r>
            <a:r>
              <a:rPr lang="en-GB" dirty="0"/>
              <a:t>– Lake Chad Basin Humanitarian Response , Northeast Nigeria. A Fragile and unstable security context that affected more than 175, 000 people in Adamawa state. Thousands</a:t>
            </a:r>
            <a:r>
              <a:rPr lang="en-US" dirty="0"/>
              <a:t> fled their homes, sheltering in camps, but more often sharing resources and living with host communities. Armed Opposition Groups (AOGs) continued to attack security forces, militia, and civilian targets across the State on an almost daily basis. Military operations continued, often moving rural communities into “secured” towns – either voluntarily or as part of a strategy to deny AOGs any support. Oxfam’s WASH interventions had impact on the most acute WASH needs, and in particular those that impact on malnutrition, resulting from the conflict, insecurity and displacement.</a:t>
            </a:r>
            <a:endParaRPr lang="en-GB" dirty="0"/>
          </a:p>
          <a:p>
            <a:endParaRPr lang="en-US" baseline="0" dirty="0"/>
          </a:p>
        </p:txBody>
      </p:sp>
      <p:sp>
        <p:nvSpPr>
          <p:cNvPr id="4" name="Slide Number Placeholder 3"/>
          <p:cNvSpPr>
            <a:spLocks noGrp="1"/>
          </p:cNvSpPr>
          <p:nvPr>
            <p:ph type="sldNum" sz="quarter" idx="10"/>
          </p:nvPr>
        </p:nvSpPr>
        <p:spPr/>
        <p:txBody>
          <a:bodyPr/>
          <a:lstStyle/>
          <a:p>
            <a:fld id="{E7A43C9C-6D48-407A-BAA5-B0F4A1CA9FE1}" type="slidenum">
              <a:rPr lang="en-US" smtClean="0"/>
              <a:t>30</a:t>
            </a:fld>
            <a:endParaRPr lang="en-US" dirty="0"/>
          </a:p>
        </p:txBody>
      </p:sp>
    </p:spTree>
    <p:extLst>
      <p:ext uri="{BB962C8B-B14F-4D97-AF65-F5344CB8AC3E}">
        <p14:creationId xmlns:p14="http://schemas.microsoft.com/office/powerpoint/2010/main" val="3727633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31</a:t>
            </a:fld>
            <a:endParaRPr lang="en-GB" dirty="0"/>
          </a:p>
        </p:txBody>
      </p:sp>
    </p:spTree>
    <p:extLst>
      <p:ext uri="{BB962C8B-B14F-4D97-AF65-F5344CB8AC3E}">
        <p14:creationId xmlns:p14="http://schemas.microsoft.com/office/powerpoint/2010/main" val="477763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Those who had some idea  key times for handwashing could only mention 2 times out of the 5 critical times for handwashing (before eating and after latrine use</a:t>
            </a:r>
          </a:p>
          <a:p>
            <a:r>
              <a:rPr lang="en-GB" altLang="en-US" dirty="0"/>
              <a:t>Participants felt that the MMH concept had an impact in their lives and should have been introduced to all the other zones within the camp. </a:t>
            </a:r>
          </a:p>
          <a:p>
            <a:r>
              <a:rPr lang="en-US" sz="1200" i="0" kern="1200" dirty="0">
                <a:solidFill>
                  <a:schemeClr val="tx1"/>
                </a:solidFill>
                <a:effectLst/>
                <a:latin typeface="+mn-lt"/>
                <a:ea typeface="+mn-ea"/>
                <a:cs typeface="+mn-cs"/>
              </a:rPr>
              <a:t>A</a:t>
            </a:r>
            <a:r>
              <a:rPr lang="en-US" sz="1200" i="0" kern="1200" baseline="0" dirty="0">
                <a:solidFill>
                  <a:schemeClr val="tx1"/>
                </a:solidFill>
                <a:effectLst/>
                <a:latin typeface="+mn-lt"/>
                <a:ea typeface="+mn-ea"/>
                <a:cs typeface="+mn-cs"/>
              </a:rPr>
              <a:t> 36 year old mother, mother of 5 said  </a:t>
            </a:r>
            <a:r>
              <a:rPr lang="en-US" sz="1200" i="1" kern="1200" baseline="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have children and I wish one day they can be successfully like the child I heard from the story and with the teachings I have benefited from the program, I will help my children to grow healthy’’</a:t>
            </a:r>
            <a:endParaRPr lang="en-GB" altLang="en-US" dirty="0"/>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53 year old mother of 4 children, whose level of education is standard 4 replied,</a:t>
            </a:r>
            <a:r>
              <a:rPr lang="en-US" sz="1200" i="1" kern="1200" dirty="0">
                <a:solidFill>
                  <a:schemeClr val="tx1"/>
                </a:solidFill>
                <a:effectLst/>
                <a:latin typeface="+mn-lt"/>
                <a:ea typeface="+mn-ea"/>
                <a:cs typeface="+mn-cs"/>
              </a:rPr>
              <a:t>’’ the main n message was to take care of our family especially children by using magics found in our hands through handwashing, and the message was relevant to me and my family …. also as a mother it’s my responsibility to take care of my children and encouraging them to adopt hygiene behaviors so that they can grow healthy and happy’’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F409238-BD02-4F2F-BEAD-1B43A1C999F3}" type="slidenum">
              <a:rPr lang="en-GB" smtClean="0"/>
              <a:t>32</a:t>
            </a:fld>
            <a:endParaRPr lang="en-GB" dirty="0"/>
          </a:p>
        </p:txBody>
      </p:sp>
    </p:spTree>
    <p:extLst>
      <p:ext uri="{BB962C8B-B14F-4D97-AF65-F5344CB8AC3E}">
        <p14:creationId xmlns:p14="http://schemas.microsoft.com/office/powerpoint/2010/main" val="1645238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Need to have more sessions/activities</a:t>
            </a:r>
            <a:r>
              <a:rPr lang="en-GB" sz="1200" kern="1200" baseline="0" dirty="0">
                <a:solidFill>
                  <a:schemeClr val="tx1"/>
                </a:solidFill>
                <a:effectLst/>
                <a:latin typeface="+mn-lt"/>
                <a:ea typeface="+mn-ea"/>
                <a:cs typeface="+mn-cs"/>
              </a:rPr>
              <a:t> for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During evaluation the environment was clean free from open defaecation compared to baseline </a:t>
            </a:r>
          </a:p>
        </p:txBody>
      </p:sp>
      <p:sp>
        <p:nvSpPr>
          <p:cNvPr id="4" name="Slide Number Placeholder 3"/>
          <p:cNvSpPr>
            <a:spLocks noGrp="1"/>
          </p:cNvSpPr>
          <p:nvPr>
            <p:ph type="sldNum" sz="quarter" idx="10"/>
          </p:nvPr>
        </p:nvSpPr>
        <p:spPr/>
        <p:txBody>
          <a:bodyPr/>
          <a:lstStyle/>
          <a:p>
            <a:fld id="{5F409238-BD02-4F2F-BEAD-1B43A1C999F3}" type="slidenum">
              <a:rPr lang="en-GB" smtClean="0"/>
              <a:t>33</a:t>
            </a:fld>
            <a:endParaRPr lang="en-GB" dirty="0"/>
          </a:p>
        </p:txBody>
      </p:sp>
    </p:spTree>
    <p:extLst>
      <p:ext uri="{BB962C8B-B14F-4D97-AF65-F5344CB8AC3E}">
        <p14:creationId xmlns:p14="http://schemas.microsoft.com/office/powerpoint/2010/main" val="1713614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HANDS, Pakistan - </a:t>
            </a:r>
            <a:r>
              <a:rPr lang="en-US" sz="1200" kern="1200" dirty="0">
                <a:solidFill>
                  <a:schemeClr val="tx1"/>
                </a:solidFill>
                <a:effectLst/>
                <a:latin typeface="+mn-lt"/>
                <a:ea typeface="+mn-ea"/>
                <a:cs typeface="+mn-cs"/>
              </a:rPr>
              <a:t>Successfully delivered sessions on importance of hand washing with soap at community level with 200 mothers at Burfat Mohalla as per MMH approach.</a:t>
            </a:r>
            <a:r>
              <a:rPr lang="en-GB"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positive change observed not only in mother’s knowledge, attitude and hygiene practices but also their children after attending the regular sessions.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mothers said </a:t>
            </a:r>
            <a:r>
              <a:rPr lang="en-US" sz="1200" kern="1200" dirty="0">
                <a:solidFill>
                  <a:schemeClr val="tx1"/>
                </a:solidFill>
                <a:effectLst/>
                <a:latin typeface="+mn-lt"/>
                <a:ea typeface="+mn-ea"/>
                <a:cs typeface="+mn-cs"/>
              </a:rPr>
              <a:t>during field visit, </a:t>
            </a:r>
            <a:r>
              <a:rPr lang="en-US" sz="1200" b="1" i="1" kern="1200" dirty="0">
                <a:solidFill>
                  <a:schemeClr val="tx1"/>
                </a:solidFill>
                <a:effectLst/>
                <a:latin typeface="+mn-lt"/>
                <a:ea typeface="+mn-ea"/>
                <a:cs typeface="+mn-cs"/>
              </a:rPr>
              <a:t>“this approach was so creative and engaging that now my six-year-old daughter remind of washing hands before starting any meal”.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34</a:t>
            </a:fld>
            <a:endParaRPr lang="en-GB" dirty="0"/>
          </a:p>
        </p:txBody>
      </p:sp>
    </p:spTree>
    <p:extLst>
      <p:ext uri="{BB962C8B-B14F-4D97-AF65-F5344CB8AC3E}">
        <p14:creationId xmlns:p14="http://schemas.microsoft.com/office/powerpoint/2010/main" val="824213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36</a:t>
            </a:fld>
            <a:endParaRPr lang="en-AU" dirty="0"/>
          </a:p>
        </p:txBody>
      </p:sp>
    </p:spTree>
    <p:extLst>
      <p:ext uri="{BB962C8B-B14F-4D97-AF65-F5344CB8AC3E}">
        <p14:creationId xmlns:p14="http://schemas.microsoft.com/office/powerpoint/2010/main" val="4159416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a:t>
            </a:r>
          </a:p>
        </p:txBody>
      </p:sp>
      <p:sp>
        <p:nvSpPr>
          <p:cNvPr id="4" name="Slide Number Placeholder 3"/>
          <p:cNvSpPr>
            <a:spLocks noGrp="1"/>
          </p:cNvSpPr>
          <p:nvPr>
            <p:ph type="sldNum" sz="quarter" idx="10"/>
          </p:nvPr>
        </p:nvSpPr>
        <p:spPr/>
        <p:txBody>
          <a:bodyPr/>
          <a:lstStyle/>
          <a:p>
            <a:fld id="{CA650DD4-1D1B-4106-A3B2-5C0F659C1378}" type="slidenum">
              <a:rPr lang="en-GB" smtClean="0"/>
              <a:t>37</a:t>
            </a:fld>
            <a:endParaRPr lang="en-GB" dirty="0"/>
          </a:p>
        </p:txBody>
      </p:sp>
    </p:spTree>
    <p:extLst>
      <p:ext uri="{BB962C8B-B14F-4D97-AF65-F5344CB8AC3E}">
        <p14:creationId xmlns:p14="http://schemas.microsoft.com/office/powerpoint/2010/main" val="621131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ahoma" panose="020B0604030504040204" pitchFamily="34" charset="0"/>
              </a:rPr>
              <a:t>Whilst</a:t>
            </a:r>
            <a:r>
              <a:rPr lang="en-US" altLang="en-US" baseline="0" dirty="0">
                <a:latin typeface="Tahoma" panose="020B0604030504040204" pitchFamily="34" charset="0"/>
              </a:rPr>
              <a:t> we know that hwws is important in development settings which is the focus is where we work proving to reduce incidence of diarrhea by 48%  there is very little documented evidence of hwws behaviour change in these contexts. We know from a study that was done in a camp in Malawi, that giving people access to soap has the potential to reduce DI by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Peterson, E. A., L. Roberts, M. J. Toole and D. E. Peterson (1998). “The effect of soap distribution on diarrhoea: Nyamithuthu Refugee Camp.” International Journal of Epidemiology 27(3): 520-524.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Tahoma" panose="020B0604030504040204" pitchFamily="34" charset="0"/>
              </a:rPr>
              <a:t>Diarrheaol incidence appears to be lowest when soap presence is the highest – and this increases as soap presence decreases.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Tahoma" panose="020B0604030504040204" pitchFamily="34" charset="0"/>
              </a:rPr>
              <a:t>Read the paper</a:t>
            </a:r>
            <a:endParaRPr lang="en-US" altLang="en-US" dirty="0">
              <a:latin typeface="Tahoma" panose="020B0604030504040204" pitchFamily="34" charset="0"/>
            </a:endParaRPr>
          </a:p>
          <a:p>
            <a:endParaRPr lang="en-US" altLang="en-US" dirty="0">
              <a:latin typeface="Tahoma" panose="020B0604030504040204" pitchFamily="34" charset="0"/>
            </a:endParaRPr>
          </a:p>
        </p:txBody>
      </p:sp>
    </p:spTree>
    <p:extLst>
      <p:ext uri="{BB962C8B-B14F-4D97-AF65-F5344CB8AC3E}">
        <p14:creationId xmlns:p14="http://schemas.microsoft.com/office/powerpoint/2010/main" val="3445800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38</a:t>
            </a:fld>
            <a:endParaRPr lang="en-GB" dirty="0"/>
          </a:p>
        </p:txBody>
      </p:sp>
    </p:spTree>
    <p:extLst>
      <p:ext uri="{BB962C8B-B14F-4D97-AF65-F5344CB8AC3E}">
        <p14:creationId xmlns:p14="http://schemas.microsoft.com/office/powerpoint/2010/main" val="2946439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 </a:t>
            </a:r>
            <a:r>
              <a:rPr lang="en-GB" dirty="0">
                <a:latin typeface="Arial" panose="020B0604020202020204" pitchFamily="34" charset="0"/>
                <a:cs typeface="Arial" panose="020B0604020202020204" pitchFamily="34" charset="0"/>
              </a:rPr>
              <a:t>(Curtis and Cairncross, 2003; Fewtrell et al., 2005; Luby et al., 2005).</a:t>
            </a:r>
          </a:p>
          <a:p>
            <a:pPr>
              <a:defRPr/>
            </a:pPr>
            <a:r>
              <a:rPr lang="en-GB" sz="1100" b="0" dirty="0">
                <a:latin typeface="Oxfam TSTAR PRO" pitchFamily="2" charset="0"/>
              </a:rPr>
              <a:t>Nurture</a:t>
            </a:r>
            <a:r>
              <a:rPr lang="en-GB" sz="1100" b="0" baseline="0" dirty="0">
                <a:latin typeface="Oxfam TSTAR PRO" pitchFamily="2" charset="0"/>
              </a:rPr>
              <a:t> -</a:t>
            </a:r>
            <a:r>
              <a:rPr lang="en-GB" sz="1100" b="0" dirty="0">
                <a:solidFill>
                  <a:schemeClr val="accent2"/>
                </a:solidFill>
                <a:latin typeface="Oxfam TSTAR PRO" pitchFamily="2" charset="0"/>
              </a:rPr>
              <a:t>Doing the best for your children</a:t>
            </a:r>
          </a:p>
          <a:p>
            <a:pPr>
              <a:defRPr/>
            </a:pPr>
            <a:r>
              <a:rPr lang="en-GB" sz="1100" b="0" dirty="0">
                <a:latin typeface="Oxfam TSTAR PRO" pitchFamily="2" charset="0"/>
              </a:rPr>
              <a:t>Affiliation</a:t>
            </a:r>
            <a:r>
              <a:rPr lang="en-GB" sz="1100" b="0" baseline="0" dirty="0">
                <a:latin typeface="Oxfam TSTAR PRO" pitchFamily="2" charset="0"/>
              </a:rPr>
              <a:t> - </a:t>
            </a:r>
            <a:r>
              <a:rPr lang="en-GB" sz="1100" b="0" dirty="0">
                <a:solidFill>
                  <a:schemeClr val="accent2"/>
                </a:solidFill>
                <a:latin typeface="Oxfam TSTAR PRO" pitchFamily="2" charset="0"/>
              </a:rPr>
              <a:t>Being a part of a community – the </a:t>
            </a:r>
            <a:r>
              <a:rPr lang="en-GB" sz="1100" b="0" baseline="0" dirty="0">
                <a:solidFill>
                  <a:schemeClr val="accent2"/>
                </a:solidFill>
                <a:latin typeface="Oxfam TSTAR PRO" pitchFamily="2" charset="0"/>
              </a:rPr>
              <a:t> </a:t>
            </a:r>
            <a:r>
              <a:rPr lang="en-GB" sz="1100" b="0" dirty="0">
                <a:solidFill>
                  <a:schemeClr val="accent2"/>
                </a:solidFill>
                <a:latin typeface="Oxfam TSTAR PRO" pitchFamily="2" charset="0"/>
              </a:rPr>
              <a:t>desire to fit in</a:t>
            </a:r>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6</a:t>
            </a:fld>
            <a:endParaRPr lang="en-GB" dirty="0"/>
          </a:p>
        </p:txBody>
      </p:sp>
    </p:spTree>
    <p:extLst>
      <p:ext uri="{BB962C8B-B14F-4D97-AF65-F5344CB8AC3E}">
        <p14:creationId xmlns:p14="http://schemas.microsoft.com/office/powerpoint/2010/main" val="2092018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lnSpc>
                <a:spcPct val="100000"/>
              </a:lnSpc>
              <a:spcBef>
                <a:spcPts val="0"/>
              </a:spcBef>
              <a:buNone/>
              <a:defRPr/>
            </a:pPr>
            <a:r>
              <a:rPr lang="en-US" sz="2400" dirty="0">
                <a:solidFill>
                  <a:prstClr val="black"/>
                </a:solidFill>
              </a:rPr>
              <a:t>. </a:t>
            </a:r>
          </a:p>
          <a:p>
            <a:pPr marL="914400" lvl="2" indent="0">
              <a:lnSpc>
                <a:spcPct val="100000"/>
              </a:lnSpc>
              <a:spcBef>
                <a:spcPts val="0"/>
              </a:spcBef>
              <a:buNone/>
              <a:defRPr/>
            </a:pPr>
            <a:endParaRPr lang="en-US" sz="2400" b="1" dirty="0"/>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8</a:t>
            </a:fld>
            <a:endParaRPr lang="en-GB" dirty="0"/>
          </a:p>
        </p:txBody>
      </p:sp>
    </p:spTree>
    <p:extLst>
      <p:ext uri="{BB962C8B-B14F-4D97-AF65-F5344CB8AC3E}">
        <p14:creationId xmlns:p14="http://schemas.microsoft.com/office/powerpoint/2010/main" val="116006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these findings we</a:t>
            </a:r>
            <a:r>
              <a:rPr lang="en-US" baseline="0" dirty="0"/>
              <a:t> worked together to a create program which builds on mothers magic hands concept but is contexualised to emergencies given what we know now.</a:t>
            </a:r>
          </a:p>
          <a:p>
            <a:pPr marL="914400" lvl="2" indent="0">
              <a:lnSpc>
                <a:spcPct val="100000"/>
              </a:lnSpc>
              <a:spcBef>
                <a:spcPts val="0"/>
              </a:spcBef>
              <a:buNone/>
              <a:defRPr/>
            </a:pPr>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9</a:t>
            </a:fld>
            <a:endParaRPr lang="en-GB" dirty="0"/>
          </a:p>
        </p:txBody>
      </p:sp>
    </p:spTree>
    <p:extLst>
      <p:ext uri="{BB962C8B-B14F-4D97-AF65-F5344CB8AC3E}">
        <p14:creationId xmlns:p14="http://schemas.microsoft.com/office/powerpoint/2010/main" val="3246890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a:p>
            <a:pPr algn="ctr"/>
            <a:r>
              <a:rPr lang="en-US" dirty="0"/>
              <a:t>She talks about her mum’s magic hands which take care of her all day. The same magic hands teach her good habits and particularly how important it is to wash hands with soap after the toilet and before eating because the invisible germs on them will make her sick if she doesn’t. Neighbours admire the healthy and well mannered girl making her and her mother feel proud. Years later, the girl grows up to become a successful doctor, she explains it was her mums magic hands that nurtured her and kept her healthy to make her what she is today .</a:t>
            </a:r>
          </a:p>
          <a:p>
            <a:endParaRPr lang="en-US" dirty="0"/>
          </a:p>
        </p:txBody>
      </p:sp>
      <p:sp>
        <p:nvSpPr>
          <p:cNvPr id="4" name="Slide Number Placeholder 3"/>
          <p:cNvSpPr>
            <a:spLocks noGrp="1"/>
          </p:cNvSpPr>
          <p:nvPr>
            <p:ph type="sldNum" sz="quarter" idx="10"/>
          </p:nvPr>
        </p:nvSpPr>
        <p:spPr/>
        <p:txBody>
          <a:bodyPr/>
          <a:lstStyle/>
          <a:p>
            <a:fld id="{637E35C6-94B6-42C8-8BFA-F0F579C0A6DB}" type="slidenum">
              <a:rPr lang="en-US" smtClean="0"/>
              <a:t>10</a:t>
            </a:fld>
            <a:endParaRPr lang="en-US" dirty="0"/>
          </a:p>
        </p:txBody>
      </p:sp>
    </p:spTree>
    <p:extLst>
      <p:ext uri="{BB962C8B-B14F-4D97-AF65-F5344CB8AC3E}">
        <p14:creationId xmlns:p14="http://schemas.microsoft.com/office/powerpoint/2010/main" val="1143215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11</a:t>
            </a:fld>
            <a:endParaRPr lang="en-GB" dirty="0"/>
          </a:p>
        </p:txBody>
      </p:sp>
    </p:spTree>
    <p:extLst>
      <p:ext uri="{BB962C8B-B14F-4D97-AF65-F5344CB8AC3E}">
        <p14:creationId xmlns:p14="http://schemas.microsoft.com/office/powerpoint/2010/main" val="233737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650DD4-1D1B-4106-A3B2-5C0F659C13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84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2124748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3719337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3307763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prstGeom prst="rect">
            <a:avLst/>
          </a:prstGeom>
        </p:spPr>
        <p:txBody>
          <a:bodyPr anchor="ctr"/>
          <a:lstStyle>
            <a:lvl1pPr algn="l">
              <a:defRPr sz="2400" b="1"/>
            </a:lvl1pPr>
          </a:lstStyle>
          <a:p>
            <a:r>
              <a:rPr lang="en-US" dirty="0"/>
              <a:t>Click to edit Master title style</a:t>
            </a:r>
          </a:p>
        </p:txBody>
      </p:sp>
      <p:sp>
        <p:nvSpPr>
          <p:cNvPr id="3" name="Content Placeholder 2"/>
          <p:cNvSpPr>
            <a:spLocks noGrp="1"/>
          </p:cNvSpPr>
          <p:nvPr>
            <p:ph idx="1" hasCustomPrompt="1"/>
          </p:nvPr>
        </p:nvSpPr>
        <p:spPr>
          <a:xfrm>
            <a:off x="782875" y="1174247"/>
            <a:ext cx="10799525" cy="4389815"/>
          </a:xfrm>
          <a:prstGeom prst="rect">
            <a:avLst/>
          </a:prstGeom>
        </p:spPr>
        <p:txBody>
          <a:bodyPr/>
          <a:lstStyle>
            <a:lvl1pPr marL="0" indent="0">
              <a:spcBef>
                <a:spcPts val="600"/>
              </a:spcBef>
              <a:spcAft>
                <a:spcPts val="400"/>
              </a:spcAft>
              <a:buNone/>
              <a:defRPr sz="1400" b="1" i="0" cap="none" spc="-50" baseline="0">
                <a:solidFill>
                  <a:schemeClr val="tx1"/>
                </a:solidFill>
                <a:latin typeface="Calibri"/>
              </a:defRPr>
            </a:lvl1pPr>
            <a:lvl2pPr marL="0" indent="0" algn="l">
              <a:spcAft>
                <a:spcPts val="600"/>
              </a:spcAft>
              <a:buNone/>
              <a:defRPr sz="1200">
                <a:solidFill>
                  <a:schemeClr val="tx1"/>
                </a:solidFill>
              </a:defRPr>
            </a:lvl2pPr>
            <a:lvl3pPr marL="360000" indent="-228600">
              <a:spcBef>
                <a:spcPts val="400"/>
              </a:spcBef>
              <a:spcAft>
                <a:spcPts val="400"/>
              </a:spcAft>
              <a:buSzPct val="100000"/>
              <a:buFontTx/>
              <a:buBlip>
                <a:blip r:embed="rId2"/>
              </a:buBlip>
              <a:defRPr sz="1400" cap="none" baseline="0">
                <a:solidFill>
                  <a:schemeClr val="tx1"/>
                </a:solidFill>
              </a:defRPr>
            </a:lvl3pPr>
          </a:lstStyle>
          <a:p>
            <a:pPr lvl="0"/>
            <a:r>
              <a:rPr lang="en-GB" dirty="0"/>
              <a:t>CLICK TO EDIT MASTER TEXT STYLES</a:t>
            </a:r>
          </a:p>
          <a:p>
            <a:pPr lvl="1"/>
            <a:r>
              <a:rPr lang="en-GB" dirty="0"/>
              <a:t>Second level</a:t>
            </a:r>
          </a:p>
          <a:p>
            <a:pPr lvl="2"/>
            <a:r>
              <a:rPr lang="en-GB" dirty="0"/>
              <a:t> click to edit master text styles</a:t>
            </a:r>
          </a:p>
        </p:txBody>
      </p:sp>
    </p:spTree>
    <p:extLst>
      <p:ext uri="{BB962C8B-B14F-4D97-AF65-F5344CB8AC3E}">
        <p14:creationId xmlns:p14="http://schemas.microsoft.com/office/powerpoint/2010/main" val="1212901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49959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4197258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1394573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4056215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2074365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1849775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987901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5BDB82-EC9A-404D-91DB-8B7237BFF99A}" type="datetimeFigureOut">
              <a:rPr lang="en-GB" smtClean="0"/>
              <a:t>03/08/2021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5E40D6B-438B-4871-B7B5-382853BB9E65}" type="slidenum">
              <a:rPr lang="en-GB" smtClean="0"/>
              <a:t>‹#›</a:t>
            </a:fld>
            <a:endParaRPr lang="en-GB" dirty="0"/>
          </a:p>
        </p:txBody>
      </p:sp>
    </p:spTree>
    <p:extLst>
      <p:ext uri="{BB962C8B-B14F-4D97-AF65-F5344CB8AC3E}">
        <p14:creationId xmlns:p14="http://schemas.microsoft.com/office/powerpoint/2010/main" val="152753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BDB82-EC9A-404D-91DB-8B7237BFF99A}" type="datetimeFigureOut">
              <a:rPr lang="en-GB" smtClean="0"/>
              <a:t>03/08/2021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40D6B-438B-4871-B7B5-382853BB9E65}" type="slidenum">
              <a:rPr lang="en-GB" smtClean="0"/>
              <a:t>‹#›</a:t>
            </a:fld>
            <a:endParaRPr lang="en-GB" dirty="0"/>
          </a:p>
        </p:txBody>
      </p:sp>
    </p:spTree>
    <p:extLst>
      <p:ext uri="{BB962C8B-B14F-4D97-AF65-F5344CB8AC3E}">
        <p14:creationId xmlns:p14="http://schemas.microsoft.com/office/powerpoint/2010/main" val="1923992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emf"/><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oxfam.org.uk/mmh"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www.oxfam.org.uk/mmh"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1293" y="353995"/>
            <a:ext cx="10515600" cy="2786063"/>
          </a:xfrm>
        </p:spPr>
        <p:txBody>
          <a:bodyPr>
            <a:normAutofit/>
          </a:bodyPr>
          <a:lstStyle/>
          <a:p>
            <a:pPr algn="ctr"/>
            <a:r>
              <a:rPr lang="en-GB" sz="3600" b="1" dirty="0">
                <a:latin typeface="Candara" panose="020E0502030303020204" pitchFamily="34" charset="0"/>
              </a:rPr>
              <a:t>Mums Magic Hands (MMH) – A new Approach to Motivating Handwashing Practice in Emergencies through  </a:t>
            </a:r>
            <a:r>
              <a:rPr lang="en-GB" sz="3600" b="1" dirty="0">
                <a:solidFill>
                  <a:srgbClr val="C00000"/>
                </a:solidFill>
                <a:latin typeface="Candara" panose="020E0502030303020204" pitchFamily="34" charset="0"/>
              </a:rPr>
              <a:t>Storytelling</a:t>
            </a:r>
            <a:br>
              <a:rPr lang="en-GB" sz="3600" b="1" dirty="0">
                <a:solidFill>
                  <a:srgbClr val="C00000"/>
                </a:solidFill>
                <a:latin typeface="Candara" panose="020E0502030303020204" pitchFamily="34" charset="0"/>
              </a:rPr>
            </a:br>
            <a:r>
              <a:rPr lang="en-GB" sz="3600" b="1" dirty="0">
                <a:solidFill>
                  <a:srgbClr val="C00000"/>
                </a:solidFill>
                <a:latin typeface="Candara" panose="020E0502030303020204" pitchFamily="34" charset="0"/>
              </a:rPr>
              <a:t> </a:t>
            </a:r>
            <a:br>
              <a:rPr lang="en-GB" b="1" dirty="0">
                <a:solidFill>
                  <a:srgbClr val="C00000"/>
                </a:solidFill>
              </a:rPr>
            </a:br>
            <a:r>
              <a:rPr lang="en-GB" sz="2400" b="1" dirty="0"/>
              <a:t>- Foyeke Tolani, Sonya Sagan and Aarti Daryanani</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1786" y="5676220"/>
            <a:ext cx="1170214" cy="1170214"/>
          </a:xfrm>
          <a:prstGeom prst="rect">
            <a:avLst/>
          </a:prstGeom>
        </p:spPr>
      </p:pic>
      <p:pic>
        <p:nvPicPr>
          <p:cNvPr id="6" name="Picture 34" descr="http://www.hul.co.in/Images/lifebuoy-logo-273x210_tcm114-2967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098" y="5676220"/>
            <a:ext cx="1263144" cy="9791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3994" y="3092327"/>
            <a:ext cx="4750778" cy="3563084"/>
          </a:xfrm>
          <a:prstGeom prst="rect">
            <a:avLst/>
          </a:prstGeom>
        </p:spPr>
      </p:pic>
      <p:pic>
        <p:nvPicPr>
          <p:cNvPr id="8" name="Picture 6" descr="unile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07" y="5626762"/>
            <a:ext cx="876591" cy="10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956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5030937"/>
            <a:ext cx="11691079" cy="369332"/>
          </a:xfrm>
          <a:prstGeom prst="rect">
            <a:avLst/>
          </a:prstGeom>
        </p:spPr>
        <p:txBody>
          <a:bodyPr wrap="square">
            <a:spAutoFit/>
          </a:bodyPr>
          <a:lstStyle/>
          <a:p>
            <a:pPr algn="ctr"/>
            <a:r>
              <a:rPr lang="en-US" i="1" dirty="0"/>
              <a:t>Mum’s magic hands is a story told from the eyes of a little girl in a camp. </a:t>
            </a:r>
          </a:p>
        </p:txBody>
      </p:sp>
      <p:pic>
        <p:nvPicPr>
          <p:cNvPr id="5" name="Picture 4"/>
          <p:cNvPicPr>
            <a:picLocks noChangeAspect="1"/>
          </p:cNvPicPr>
          <p:nvPr/>
        </p:nvPicPr>
        <p:blipFill rotWithShape="1">
          <a:blip r:embed="rId3"/>
          <a:srcRect l="18275" t="11176" r="15377" b="6197"/>
          <a:stretch/>
        </p:blipFill>
        <p:spPr>
          <a:xfrm>
            <a:off x="3353446" y="2530310"/>
            <a:ext cx="2827507" cy="1979762"/>
          </a:xfrm>
          <a:prstGeom prst="rect">
            <a:avLst/>
          </a:prstGeom>
        </p:spPr>
      </p:pic>
      <p:pic>
        <p:nvPicPr>
          <p:cNvPr id="13" name="Picture 12"/>
          <p:cNvPicPr>
            <a:picLocks noChangeAspect="1"/>
          </p:cNvPicPr>
          <p:nvPr/>
        </p:nvPicPr>
        <p:blipFill rotWithShape="1">
          <a:blip r:embed="rId4"/>
          <a:srcRect l="18560" t="11239" r="15478" b="6085"/>
          <a:stretch/>
        </p:blipFill>
        <p:spPr>
          <a:xfrm>
            <a:off x="377431" y="2530310"/>
            <a:ext cx="2809477" cy="1979762"/>
          </a:xfrm>
          <a:prstGeom prst="rect">
            <a:avLst/>
          </a:prstGeom>
        </p:spPr>
      </p:pic>
      <p:sp>
        <p:nvSpPr>
          <p:cNvPr id="15" name="Title 1"/>
          <p:cNvSpPr txBox="1">
            <a:spLocks/>
          </p:cNvSpPr>
          <p:nvPr/>
        </p:nvSpPr>
        <p:spPr>
          <a:xfrm>
            <a:off x="500921" y="1549472"/>
            <a:ext cx="11234059" cy="720406"/>
          </a:xfrm>
          <a:prstGeom prst="rect">
            <a:avLst/>
          </a:prstGeom>
          <a:solidFill>
            <a:schemeClr val="accent4">
              <a:lumMod val="60000"/>
              <a:lumOff val="40000"/>
            </a:schemeClr>
          </a:solidFill>
        </p:spPr>
        <p:txBody>
          <a:bodyPr anchor="ctr"/>
          <a:lstStyle>
            <a:lvl1pPr algn="l" defTabSz="457200" rtl="0" eaLnBrk="1" latinLnBrk="0" hangingPunct="1">
              <a:spcBef>
                <a:spcPct val="0"/>
              </a:spcBef>
              <a:buNone/>
              <a:defRPr sz="2400" b="1" kern="1200">
                <a:solidFill>
                  <a:schemeClr val="tx1"/>
                </a:solidFill>
                <a:latin typeface="+mj-lt"/>
                <a:ea typeface="+mj-ea"/>
                <a:cs typeface="+mj-cs"/>
              </a:defRPr>
            </a:lvl1pPr>
          </a:lstStyle>
          <a:p>
            <a:pPr algn="ctr"/>
            <a:r>
              <a:rPr lang="en-US" b="0" dirty="0">
                <a:latin typeface="+mn-lt"/>
              </a:rPr>
              <a:t>Mums magic hands is a story that empowers mums living in challenging circumstances to make a difference to their children’s health and future through handwashing with soap</a:t>
            </a:r>
          </a:p>
        </p:txBody>
      </p:sp>
      <p:pic>
        <p:nvPicPr>
          <p:cNvPr id="2" name="Picture 1"/>
          <p:cNvPicPr>
            <a:picLocks noChangeAspect="1"/>
          </p:cNvPicPr>
          <p:nvPr/>
        </p:nvPicPr>
        <p:blipFill rotWithShape="1">
          <a:blip r:embed="rId5"/>
          <a:srcRect l="18514" t="11599" r="15614" b="6409"/>
          <a:stretch/>
        </p:blipFill>
        <p:spPr>
          <a:xfrm>
            <a:off x="6202043" y="2530310"/>
            <a:ext cx="2828962" cy="1979762"/>
          </a:xfrm>
          <a:prstGeom prst="rect">
            <a:avLst/>
          </a:prstGeom>
        </p:spPr>
      </p:pic>
      <p:pic>
        <p:nvPicPr>
          <p:cNvPr id="6" name="Picture 5"/>
          <p:cNvPicPr>
            <a:picLocks noChangeAspect="1"/>
          </p:cNvPicPr>
          <p:nvPr/>
        </p:nvPicPr>
        <p:blipFill rotWithShape="1">
          <a:blip r:embed="rId6"/>
          <a:srcRect l="18633" t="11600" r="15615" b="5985"/>
          <a:stretch/>
        </p:blipFill>
        <p:spPr>
          <a:xfrm>
            <a:off x="9194877" y="2530310"/>
            <a:ext cx="2809328" cy="1979762"/>
          </a:xfrm>
          <a:prstGeom prst="rect">
            <a:avLst/>
          </a:prstGeom>
        </p:spPr>
      </p:pic>
      <p:sp>
        <p:nvSpPr>
          <p:cNvPr id="3" name="Title 2"/>
          <p:cNvSpPr>
            <a:spLocks noGrp="1"/>
          </p:cNvSpPr>
          <p:nvPr>
            <p:ph type="title"/>
          </p:nvPr>
        </p:nvSpPr>
        <p:spPr>
          <a:xfrm>
            <a:off x="729430" y="223909"/>
            <a:ext cx="10515600" cy="1325563"/>
          </a:xfrm>
        </p:spPr>
        <p:txBody>
          <a:bodyPr/>
          <a:lstStyle/>
          <a:p>
            <a:r>
              <a:rPr lang="en-US" b="1" dirty="0">
                <a:latin typeface="Candara" panose="020E0502030303020204" pitchFamily="34" charset="0"/>
              </a:rPr>
              <a:t>Mum’s Magic Hands - Concept</a:t>
            </a:r>
            <a:endParaRPr lang="en-GB" dirty="0"/>
          </a:p>
        </p:txBody>
      </p:sp>
    </p:spTree>
    <p:extLst>
      <p:ext uri="{BB962C8B-B14F-4D97-AF65-F5344CB8AC3E}">
        <p14:creationId xmlns:p14="http://schemas.microsoft.com/office/powerpoint/2010/main" val="63606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Black" panose="020B0A04020102020204" pitchFamily="34" charset="0"/>
              </a:rPr>
              <a:t>MMH development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31117939"/>
              </p:ext>
            </p:extLst>
          </p:nvPr>
        </p:nvGraphicFramePr>
        <p:xfrm>
          <a:off x="838200" y="1690688"/>
          <a:ext cx="10515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9678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03288" y="2852737"/>
            <a:ext cx="10725495" cy="1679505"/>
          </a:xfrm>
        </p:spPr>
        <p:txBody>
          <a:bodyPr>
            <a:normAutofit/>
          </a:bodyPr>
          <a:lstStyle/>
          <a:p>
            <a:pPr algn="ctr"/>
            <a:r>
              <a:rPr lang="en-GB" b="1" dirty="0">
                <a:latin typeface="Candara" panose="020E0502030303020204" pitchFamily="34" charset="0"/>
              </a:rPr>
              <a:t>MMH Main Storyboards (Asia, Africa &amp; Global) and activities</a:t>
            </a:r>
          </a:p>
        </p:txBody>
      </p:sp>
    </p:spTree>
    <p:extLst>
      <p:ext uri="{BB962C8B-B14F-4D97-AF65-F5344CB8AC3E}">
        <p14:creationId xmlns:p14="http://schemas.microsoft.com/office/powerpoint/2010/main" val="2200478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latin typeface="Candara" panose="020E0502030303020204" pitchFamily="34" charset="0"/>
              </a:rPr>
              <a:t>MMH ASIA</a:t>
            </a:r>
          </a:p>
        </p:txBody>
      </p:sp>
      <p:sp>
        <p:nvSpPr>
          <p:cNvPr id="4" name="Text Placeholder 3"/>
          <p:cNvSpPr>
            <a:spLocks noGrp="1"/>
          </p:cNvSpPr>
          <p:nvPr>
            <p:ph type="body" sz="half" idx="2"/>
          </p:nvPr>
        </p:nvSpPr>
        <p:spPr/>
        <p:txBody>
          <a:bodyPr/>
          <a:lstStyle/>
          <a:p>
            <a:r>
              <a:rPr lang="en-GB" dirty="0"/>
              <a:t>Available in the following languages:</a:t>
            </a:r>
          </a:p>
          <a:p>
            <a:r>
              <a:rPr lang="en-GB" dirty="0"/>
              <a:t>Nepali (Nepal)</a:t>
            </a:r>
          </a:p>
          <a:p>
            <a:r>
              <a:rPr lang="en-GB" dirty="0"/>
              <a:t>Urdu (Pakistan)</a:t>
            </a:r>
          </a:p>
          <a:p>
            <a:r>
              <a:rPr lang="en-GB" dirty="0"/>
              <a:t>French</a:t>
            </a:r>
          </a:p>
        </p:txBody>
      </p:sp>
      <p:pic>
        <p:nvPicPr>
          <p:cNvPr id="8"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506" y="361872"/>
            <a:ext cx="4947139" cy="6109509"/>
          </a:xfrm>
          <a:prstGeom prst="rect">
            <a:avLst/>
          </a:prstGeom>
        </p:spPr>
      </p:pic>
    </p:spTree>
    <p:extLst>
      <p:ext uri="{BB962C8B-B14F-4D97-AF65-F5344CB8AC3E}">
        <p14:creationId xmlns:p14="http://schemas.microsoft.com/office/powerpoint/2010/main" val="2027435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latin typeface="Candara" panose="020E0502030303020204" pitchFamily="34" charset="0"/>
              </a:rPr>
              <a:t>MMH AFRICA </a:t>
            </a:r>
            <a:br>
              <a:rPr lang="en-GB" dirty="0">
                <a:latin typeface="Candara" panose="020E0502030303020204" pitchFamily="34" charset="0"/>
              </a:rPr>
            </a:br>
            <a:r>
              <a:rPr lang="en-GB" dirty="0">
                <a:latin typeface="Candara" panose="020E0502030303020204" pitchFamily="34" charset="0"/>
              </a:rPr>
              <a:t>(Low literate)</a:t>
            </a:r>
          </a:p>
        </p:txBody>
      </p:sp>
      <p:sp>
        <p:nvSpPr>
          <p:cNvPr id="4" name="Text Placeholder 3"/>
          <p:cNvSpPr>
            <a:spLocks noGrp="1"/>
          </p:cNvSpPr>
          <p:nvPr>
            <p:ph type="body" sz="half" idx="2"/>
          </p:nvPr>
        </p:nvSpPr>
        <p:spPr/>
        <p:txBody>
          <a:bodyPr/>
          <a:lstStyle/>
          <a:p>
            <a:r>
              <a:rPr lang="en-GB" dirty="0"/>
              <a:t>Available in the following languages:</a:t>
            </a:r>
          </a:p>
          <a:p>
            <a:r>
              <a:rPr lang="en-GB" dirty="0"/>
              <a:t>Nuer (South Sudan)</a:t>
            </a:r>
          </a:p>
          <a:p>
            <a:r>
              <a:rPr lang="en-GB" dirty="0"/>
              <a:t>Hausa (Nigeria)</a:t>
            </a:r>
          </a:p>
          <a:p>
            <a:r>
              <a:rPr lang="en-GB" dirty="0"/>
              <a:t>French</a:t>
            </a:r>
          </a:p>
        </p:txBody>
      </p:sp>
      <p:sp>
        <p:nvSpPr>
          <p:cNvPr id="5" name="Rectangle 4"/>
          <p:cNvSpPr/>
          <p:nvPr/>
        </p:nvSpPr>
        <p:spPr>
          <a:xfrm>
            <a:off x="1235109" y="6272552"/>
            <a:ext cx="10489065" cy="369332"/>
          </a:xfrm>
          <a:prstGeom prst="rect">
            <a:avLst/>
          </a:prstGeom>
        </p:spPr>
        <p:txBody>
          <a:bodyPr wrap="square">
            <a:spAutoFit/>
          </a:bodyPr>
          <a:lstStyle/>
          <a:p>
            <a:pPr algn="ctr"/>
            <a:r>
              <a:rPr lang="en-GB" b="1" dirty="0">
                <a:solidFill>
                  <a:srgbClr val="C00000"/>
                </a:solidFill>
                <a:cs typeface="Arial" panose="020B0604020202020204" pitchFamily="34" charset="0"/>
              </a:rPr>
              <a:t>Includes more activities for men (role play, competitions) and children (playing cards</a:t>
            </a:r>
            <a:r>
              <a:rPr lang="en-GB" b="1" dirty="0">
                <a:solidFill>
                  <a:srgbClr val="C00000"/>
                </a:solidFill>
                <a:latin typeface="Arial" panose="020B0604020202020204" pitchFamily="34" charset="0"/>
                <a:cs typeface="Arial" panose="020B0604020202020204" pitchFamily="34" charset="0"/>
              </a:rPr>
              <a:t>)</a:t>
            </a:r>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207" y="321288"/>
            <a:ext cx="4946346" cy="5951263"/>
          </a:xfrm>
          <a:prstGeom prst="rect">
            <a:avLst/>
          </a:prstGeom>
        </p:spPr>
      </p:pic>
    </p:spTree>
    <p:extLst>
      <p:ext uri="{BB962C8B-B14F-4D97-AF65-F5344CB8AC3E}">
        <p14:creationId xmlns:p14="http://schemas.microsoft.com/office/powerpoint/2010/main" val="110446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solidFill>
                  <a:schemeClr val="accent6">
                    <a:lumMod val="75000"/>
                  </a:schemeClr>
                </a:solidFill>
                <a:latin typeface="Candara" panose="020E0502030303020204" pitchFamily="34" charset="0"/>
              </a:rPr>
              <a:t> </a:t>
            </a:r>
            <a:r>
              <a:rPr lang="en-GB" dirty="0">
                <a:latin typeface="Candara" panose="020E0502030303020204" pitchFamily="34" charset="0"/>
              </a:rPr>
              <a:t>MMH GLOBAL </a:t>
            </a:r>
            <a:br>
              <a:rPr lang="en-GB" dirty="0">
                <a:latin typeface="Candara" panose="020E0502030303020204" pitchFamily="34" charset="0"/>
              </a:rPr>
            </a:br>
            <a:r>
              <a:rPr lang="en-GB" dirty="0">
                <a:latin typeface="Candara" panose="020E0502030303020204" pitchFamily="34" charset="0"/>
              </a:rPr>
              <a:t>(MULTICULTURAL)</a:t>
            </a:r>
          </a:p>
        </p:txBody>
      </p:sp>
      <p:sp>
        <p:nvSpPr>
          <p:cNvPr id="4" name="Text Placeholder 3"/>
          <p:cNvSpPr>
            <a:spLocks noGrp="1"/>
          </p:cNvSpPr>
          <p:nvPr>
            <p:ph type="body" sz="half" idx="2"/>
          </p:nvPr>
        </p:nvSpPr>
        <p:spPr/>
        <p:txBody>
          <a:bodyPr/>
          <a:lstStyle/>
          <a:p>
            <a:r>
              <a:rPr lang="en-GB" dirty="0"/>
              <a:t>Available in the following languages:</a:t>
            </a:r>
          </a:p>
          <a:p>
            <a:r>
              <a:rPr lang="en-GB" dirty="0"/>
              <a:t>Burundi (Burundi)</a:t>
            </a:r>
          </a:p>
          <a:p>
            <a:r>
              <a:rPr lang="en-GB" dirty="0"/>
              <a:t>Kiswahili (DRC)</a:t>
            </a:r>
          </a:p>
          <a:p>
            <a:r>
              <a:rPr lang="en-GB" dirty="0"/>
              <a:t>French</a:t>
            </a:r>
          </a:p>
        </p:txBody>
      </p:sp>
      <p:sp>
        <p:nvSpPr>
          <p:cNvPr id="5" name="Rectangle 4"/>
          <p:cNvSpPr/>
          <p:nvPr/>
        </p:nvSpPr>
        <p:spPr>
          <a:xfrm>
            <a:off x="1279823" y="6272552"/>
            <a:ext cx="10489065" cy="369332"/>
          </a:xfrm>
          <a:prstGeom prst="rect">
            <a:avLst/>
          </a:prstGeom>
        </p:spPr>
        <p:txBody>
          <a:bodyPr wrap="square">
            <a:spAutoFit/>
          </a:bodyPr>
          <a:lstStyle/>
          <a:p>
            <a:pPr algn="ctr"/>
            <a:r>
              <a:rPr lang="en-GB" b="1" dirty="0">
                <a:solidFill>
                  <a:srgbClr val="C00000"/>
                </a:solidFill>
                <a:cs typeface="Arial" panose="020B0604020202020204" pitchFamily="34" charset="0"/>
              </a:rPr>
              <a:t>Includes more activities for men (role play, competitions) and children (playing cards</a:t>
            </a:r>
            <a:r>
              <a:rPr lang="en-GB" b="1" dirty="0">
                <a:solidFill>
                  <a:srgbClr val="C00000"/>
                </a:solidFill>
                <a:latin typeface="Arial" panose="020B0604020202020204" pitchFamily="34" charset="0"/>
                <a:cs typeface="Arial" panose="020B0604020202020204" pitchFamily="34" charset="0"/>
              </a:rPr>
              <a:t>)</a:t>
            </a: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088" y="375045"/>
            <a:ext cx="4640490" cy="5897507"/>
          </a:xfrm>
          <a:prstGeom prst="rect">
            <a:avLst/>
          </a:prstGeom>
        </p:spPr>
      </p:pic>
    </p:spTree>
    <p:extLst>
      <p:ext uri="{BB962C8B-B14F-4D97-AF65-F5344CB8AC3E}">
        <p14:creationId xmlns:p14="http://schemas.microsoft.com/office/powerpoint/2010/main" val="2015762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7175"/>
            <a:ext cx="9031288" cy="593725"/>
          </a:xfrm>
        </p:spPr>
        <p:txBody>
          <a:bodyPr>
            <a:noAutofit/>
          </a:bodyPr>
          <a:lstStyle/>
          <a:p>
            <a:r>
              <a:rPr lang="en-US" dirty="0">
                <a:latin typeface="Candara" panose="020E0502030303020204" pitchFamily="34" charset="0"/>
              </a:rPr>
              <a:t>KEY PROGRAMME MATERIALS</a:t>
            </a:r>
            <a:endParaRPr lang="en-GB" dirty="0">
              <a:latin typeface="Candara" panose="020E0502030303020204" pitchFamily="34" charset="0"/>
            </a:endParaRPr>
          </a:p>
        </p:txBody>
      </p:sp>
      <p:sp>
        <p:nvSpPr>
          <p:cNvPr id="3" name="Content Placeholder 2"/>
          <p:cNvSpPr>
            <a:spLocks noGrp="1"/>
          </p:cNvSpPr>
          <p:nvPr>
            <p:ph idx="4294967295"/>
          </p:nvPr>
        </p:nvSpPr>
        <p:spPr>
          <a:xfrm>
            <a:off x="0" y="996950"/>
            <a:ext cx="4291013" cy="565150"/>
          </a:xfrm>
        </p:spPr>
        <p:txBody>
          <a:bodyPr>
            <a:normAutofit fontScale="47500" lnSpcReduction="20000"/>
          </a:bodyPr>
          <a:lstStyle/>
          <a:p>
            <a:r>
              <a:rPr lang="en-US" b="1" dirty="0">
                <a:latin typeface="Arial Black" panose="020B0A04020102020204" pitchFamily="34" charset="0"/>
              </a:rPr>
              <a:t>A number of materials used in the programme proved popular among the mothers:</a:t>
            </a:r>
            <a:endParaRPr lang="en-GB" b="1" dirty="0">
              <a:latin typeface="Arial Black" panose="020B0A04020102020204" pitchFamily="34" charset="0"/>
            </a:endParaRPr>
          </a:p>
          <a:p>
            <a:endParaRPr lang="en-GB" b="1" dirty="0">
              <a:latin typeface="Arial Black" panose="020B0A04020102020204" pitchFamily="34" charset="0"/>
            </a:endParaRPr>
          </a:p>
        </p:txBody>
      </p:sp>
      <p:sp>
        <p:nvSpPr>
          <p:cNvPr id="5" name="Rectangle 4"/>
          <p:cNvSpPr/>
          <p:nvPr/>
        </p:nvSpPr>
        <p:spPr>
          <a:xfrm>
            <a:off x="458652" y="3527086"/>
            <a:ext cx="1761209" cy="2159566"/>
          </a:xfrm>
          <a:prstGeom prst="rect">
            <a:avLst/>
          </a:prstGeom>
        </p:spPr>
        <p:txBody>
          <a:bodyPr wrap="square">
            <a:spAutoFit/>
          </a:bodyPr>
          <a:lstStyle/>
          <a:p>
            <a:pPr lvl="0">
              <a:lnSpc>
                <a:spcPct val="90000"/>
              </a:lnSpc>
              <a:spcBef>
                <a:spcPts val="1000"/>
              </a:spcBef>
            </a:pPr>
            <a:r>
              <a:rPr lang="en-US" sz="1400" b="1" dirty="0">
                <a:solidFill>
                  <a:schemeClr val="accent1"/>
                </a:solidFill>
                <a:latin typeface="Arial Black" panose="020B0A04020102020204" pitchFamily="34" charset="0"/>
              </a:rPr>
              <a:t>Mum’s Magic Hands storyboard </a:t>
            </a:r>
          </a:p>
          <a:p>
            <a:pPr lvl="0">
              <a:lnSpc>
                <a:spcPct val="90000"/>
              </a:lnSpc>
              <a:spcBef>
                <a:spcPts val="1000"/>
              </a:spcBef>
            </a:pPr>
            <a:r>
              <a:rPr lang="en-US" sz="1400" b="1" dirty="0">
                <a:solidFill>
                  <a:schemeClr val="tx1">
                    <a:lumMod val="85000"/>
                    <a:lumOff val="15000"/>
                  </a:schemeClr>
                </a:solidFill>
                <a:latin typeface="Arial Black" panose="020B0A04020102020204" pitchFamily="34" charset="0"/>
              </a:rPr>
              <a:t>tells the heroic efforts of a mother nurturing her daughter with her magic hands</a:t>
            </a:r>
            <a:endParaRPr lang="en-GB" sz="1400" b="1" dirty="0">
              <a:solidFill>
                <a:schemeClr val="tx1">
                  <a:lumMod val="85000"/>
                  <a:lumOff val="15000"/>
                </a:schemeClr>
              </a:solidFill>
              <a:latin typeface="Arial Black" panose="020B0A04020102020204" pitchFamily="34" charset="0"/>
            </a:endParaRPr>
          </a:p>
        </p:txBody>
      </p:sp>
      <p:sp>
        <p:nvSpPr>
          <p:cNvPr id="9" name="Rectangle 8"/>
          <p:cNvSpPr/>
          <p:nvPr/>
        </p:nvSpPr>
        <p:spPr>
          <a:xfrm>
            <a:off x="6893986" y="4333734"/>
            <a:ext cx="1563787" cy="1965666"/>
          </a:xfrm>
          <a:prstGeom prst="rect">
            <a:avLst/>
          </a:prstGeom>
        </p:spPr>
        <p:txBody>
          <a:bodyPr wrap="square">
            <a:spAutoFit/>
          </a:bodyPr>
          <a:lstStyle/>
          <a:p>
            <a:pPr>
              <a:lnSpc>
                <a:spcPct val="90000"/>
              </a:lnSpc>
              <a:spcBef>
                <a:spcPts val="1000"/>
              </a:spcBef>
            </a:pPr>
            <a:r>
              <a:rPr lang="en-US" sz="1400" b="1" dirty="0">
                <a:solidFill>
                  <a:schemeClr val="accent1"/>
                </a:solidFill>
                <a:latin typeface="Arial Black" panose="020B0A04020102020204" pitchFamily="34" charset="0"/>
              </a:rPr>
              <a:t>Circle of cleanliness</a:t>
            </a:r>
          </a:p>
          <a:p>
            <a:pPr lvl="0">
              <a:lnSpc>
                <a:spcPct val="90000"/>
              </a:lnSpc>
              <a:spcBef>
                <a:spcPts val="1000"/>
              </a:spcBef>
            </a:pPr>
            <a:r>
              <a:rPr lang="en-US" sz="1400" b="1" dirty="0">
                <a:solidFill>
                  <a:schemeClr val="tx1">
                    <a:lumMod val="85000"/>
                    <a:lumOff val="15000"/>
                  </a:schemeClr>
                </a:solidFill>
                <a:latin typeface="Arial Black" panose="020B0A04020102020204" pitchFamily="34" charset="0"/>
              </a:rPr>
              <a:t>represents a clean area where mothers can only enter after washing their hands</a:t>
            </a:r>
            <a:endParaRPr lang="en-GB" sz="1400" b="1" dirty="0">
              <a:solidFill>
                <a:schemeClr val="tx1">
                  <a:lumMod val="85000"/>
                  <a:lumOff val="15000"/>
                </a:schemeClr>
              </a:solidFill>
              <a:latin typeface="Arial Black" panose="020B0A04020102020204" pitchFamily="34" charset="0"/>
            </a:endParaRPr>
          </a:p>
        </p:txBody>
      </p:sp>
      <p:sp>
        <p:nvSpPr>
          <p:cNvPr id="7" name="Rectangle 6"/>
          <p:cNvSpPr/>
          <p:nvPr/>
        </p:nvSpPr>
        <p:spPr>
          <a:xfrm>
            <a:off x="4806544" y="2916575"/>
            <a:ext cx="1780461" cy="2741263"/>
          </a:xfrm>
          <a:prstGeom prst="rect">
            <a:avLst/>
          </a:prstGeom>
        </p:spPr>
        <p:txBody>
          <a:bodyPr wrap="square">
            <a:spAutoFit/>
          </a:bodyPr>
          <a:lstStyle/>
          <a:p>
            <a:pPr lvl="0">
              <a:lnSpc>
                <a:spcPct val="90000"/>
              </a:lnSpc>
              <a:spcBef>
                <a:spcPts val="1000"/>
              </a:spcBef>
            </a:pPr>
            <a:r>
              <a:rPr lang="en-US" sz="1400" b="1" dirty="0">
                <a:solidFill>
                  <a:schemeClr val="accent1"/>
                </a:solidFill>
                <a:latin typeface="Arial Black" panose="020B0A04020102020204" pitchFamily="34" charset="0"/>
              </a:rPr>
              <a:t>Coloured powder exercises</a:t>
            </a:r>
          </a:p>
          <a:p>
            <a:pPr>
              <a:lnSpc>
                <a:spcPct val="90000"/>
              </a:lnSpc>
              <a:spcBef>
                <a:spcPts val="1000"/>
              </a:spcBef>
            </a:pPr>
            <a:r>
              <a:rPr lang="en-US" sz="1400" b="1" dirty="0">
                <a:solidFill>
                  <a:schemeClr val="tx1">
                    <a:lumMod val="85000"/>
                    <a:lumOff val="15000"/>
                  </a:schemeClr>
                </a:solidFill>
                <a:latin typeface="Arial Black" panose="020B0A04020102020204" pitchFamily="34" charset="0"/>
              </a:rPr>
              <a:t>on mothers’ hands to demonstrate that “visibly clean is not clean” and the importance of using soap to remove invisible germs. </a:t>
            </a:r>
          </a:p>
        </p:txBody>
      </p:sp>
      <p:sp>
        <p:nvSpPr>
          <p:cNvPr id="12" name="Rectangle 11"/>
          <p:cNvSpPr/>
          <p:nvPr/>
        </p:nvSpPr>
        <p:spPr>
          <a:xfrm>
            <a:off x="9884229" y="2713277"/>
            <a:ext cx="1648421" cy="2159566"/>
          </a:xfrm>
          <a:prstGeom prst="rect">
            <a:avLst/>
          </a:prstGeom>
        </p:spPr>
        <p:txBody>
          <a:bodyPr wrap="square">
            <a:spAutoFit/>
          </a:bodyPr>
          <a:lstStyle/>
          <a:p>
            <a:pPr lvl="0">
              <a:lnSpc>
                <a:spcPct val="90000"/>
              </a:lnSpc>
              <a:spcBef>
                <a:spcPts val="1000"/>
              </a:spcBef>
            </a:pPr>
            <a:r>
              <a:rPr lang="en-US" sz="1400" b="1" dirty="0">
                <a:solidFill>
                  <a:schemeClr val="accent1"/>
                </a:solidFill>
                <a:latin typeface="Arial Black" panose="020B0A04020102020204" pitchFamily="34" charset="0"/>
              </a:rPr>
              <a:t>Bedtime tale</a:t>
            </a:r>
          </a:p>
          <a:p>
            <a:pPr>
              <a:lnSpc>
                <a:spcPct val="90000"/>
              </a:lnSpc>
              <a:spcBef>
                <a:spcPts val="1000"/>
              </a:spcBef>
            </a:pPr>
            <a:r>
              <a:rPr lang="en-US" sz="1400" b="1" dirty="0">
                <a:solidFill>
                  <a:schemeClr val="tx1">
                    <a:lumMod val="85000"/>
                    <a:lumOff val="15000"/>
                  </a:schemeClr>
                </a:solidFill>
                <a:latin typeface="Arial Black" panose="020B0A04020102020204" pitchFamily="34" charset="0"/>
              </a:rPr>
              <a:t>a contest among participants to develop HWWS at key occasions bedtime stories for their children</a:t>
            </a:r>
            <a:endParaRPr lang="en-GB" sz="1400" b="1" dirty="0">
              <a:solidFill>
                <a:schemeClr val="tx1">
                  <a:lumMod val="85000"/>
                  <a:lumOff val="15000"/>
                </a:schemeClr>
              </a:solidFill>
              <a:latin typeface="Arial Black" panose="020B0A04020102020204" pitchFamily="34" charset="0"/>
            </a:endParaRPr>
          </a:p>
        </p:txBody>
      </p:sp>
      <p:sp>
        <p:nvSpPr>
          <p:cNvPr id="29" name="Rectangle 28"/>
          <p:cNvSpPr/>
          <p:nvPr/>
        </p:nvSpPr>
        <p:spPr>
          <a:xfrm>
            <a:off x="2845736" y="4253384"/>
            <a:ext cx="1522494" cy="2353465"/>
          </a:xfrm>
          <a:prstGeom prst="rect">
            <a:avLst/>
          </a:prstGeom>
        </p:spPr>
        <p:txBody>
          <a:bodyPr wrap="square">
            <a:spAutoFit/>
          </a:bodyPr>
          <a:lstStyle/>
          <a:p>
            <a:pPr>
              <a:lnSpc>
                <a:spcPct val="90000"/>
              </a:lnSpc>
              <a:spcBef>
                <a:spcPts val="1000"/>
              </a:spcBef>
            </a:pPr>
            <a:r>
              <a:rPr lang="en-US" sz="1400" b="1" dirty="0">
                <a:solidFill>
                  <a:schemeClr val="accent1"/>
                </a:solidFill>
                <a:latin typeface="Arial Black" panose="020B0A04020102020204" pitchFamily="34" charset="0"/>
              </a:rPr>
              <a:t>Scratch cards</a:t>
            </a:r>
          </a:p>
          <a:p>
            <a:pPr lvl="0">
              <a:lnSpc>
                <a:spcPct val="90000"/>
              </a:lnSpc>
              <a:spcBef>
                <a:spcPts val="1000"/>
              </a:spcBef>
            </a:pPr>
            <a:r>
              <a:rPr lang="en-US" sz="1400" b="1" dirty="0">
                <a:solidFill>
                  <a:schemeClr val="tx1">
                    <a:lumMod val="85000"/>
                    <a:lumOff val="15000"/>
                  </a:schemeClr>
                </a:solidFill>
                <a:latin typeface="Arial Black" panose="020B0A04020102020204" pitchFamily="34" charset="0"/>
              </a:rPr>
              <a:t>removed by a mother every day as a reward to her child for proper HWWS at key occasions practice</a:t>
            </a:r>
            <a:endParaRPr lang="en-GB" sz="1400" b="1" dirty="0">
              <a:solidFill>
                <a:schemeClr val="tx1">
                  <a:lumMod val="85000"/>
                  <a:lumOff val="15000"/>
                </a:schemeClr>
              </a:solidFill>
              <a:latin typeface="Arial Black" panose="020B0A04020102020204" pitchFamily="34" charset="0"/>
            </a:endParaRPr>
          </a:p>
        </p:txBody>
      </p:sp>
      <p:pic>
        <p:nvPicPr>
          <p:cNvPr id="28" name="Picture 27"/>
          <p:cNvPicPr>
            <a:picLocks noChangeAspect="1"/>
          </p:cNvPicPr>
          <p:nvPr/>
        </p:nvPicPr>
        <p:blipFill rotWithShape="1">
          <a:blip r:embed="rId3"/>
          <a:srcRect l="18560" t="11239" r="15478" b="6085"/>
          <a:stretch/>
        </p:blipFill>
        <p:spPr>
          <a:xfrm>
            <a:off x="572213" y="2020688"/>
            <a:ext cx="1687761" cy="1315453"/>
          </a:xfrm>
          <a:prstGeom prst="rect">
            <a:avLst/>
          </a:prstGeom>
        </p:spPr>
      </p:pic>
      <p:pic>
        <p:nvPicPr>
          <p:cNvPr id="3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6915" y="2543435"/>
            <a:ext cx="1796982" cy="1249625"/>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3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3996" y="850712"/>
            <a:ext cx="1928885" cy="1467292"/>
          </a:xfrm>
          <a:prstGeom prst="rect">
            <a:avLst/>
          </a:prstGeom>
          <a:ln>
            <a:noFill/>
          </a:ln>
          <a:effectLst>
            <a:outerShdw blurRad="292100" dist="139700" dir="2700000" algn="tl" rotWithShape="0">
              <a:srgbClr val="333333">
                <a:alpha val="65000"/>
              </a:srgbClr>
            </a:outerShdw>
          </a:effectLst>
        </p:spPr>
      </p:pic>
      <p:pic>
        <p:nvPicPr>
          <p:cNvPr id="3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7529" y="1555378"/>
            <a:ext cx="1489261" cy="1115815"/>
          </a:xfrm>
          <a:prstGeom prst="rect">
            <a:avLst/>
          </a:prstGeom>
          <a:ln>
            <a:noFill/>
          </a:ln>
          <a:effectLst>
            <a:outerShdw blurRad="292100" dist="139700" dir="2700000" algn="tl" rotWithShape="0">
              <a:srgbClr val="333333">
                <a:alpha val="65000"/>
              </a:srgbClr>
            </a:outerShdw>
          </a:effectLst>
        </p:spPr>
      </p:pic>
      <p:pic>
        <p:nvPicPr>
          <p:cNvPr id="33" name="Content Placeholder 4"/>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893986" y="2113286"/>
            <a:ext cx="2114111" cy="1840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45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2"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7077" y="232604"/>
            <a:ext cx="11449879" cy="586339"/>
          </a:xfrm>
        </p:spPr>
        <p:txBody>
          <a:bodyPr>
            <a:noAutofit/>
          </a:bodyPr>
          <a:lstStyle/>
          <a:p>
            <a:r>
              <a:rPr lang="en-GB" dirty="0">
                <a:latin typeface="Candara" panose="020E0502030303020204" pitchFamily="34" charset="0"/>
              </a:rPr>
              <a:t>All Mums Magic Hands Activities and materials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376639003"/>
              </p:ext>
            </p:extLst>
          </p:nvPr>
        </p:nvGraphicFramePr>
        <p:xfrm>
          <a:off x="970593" y="818943"/>
          <a:ext cx="10462845" cy="5669280"/>
        </p:xfrm>
        <a:graphic>
          <a:graphicData uri="http://schemas.openxmlformats.org/drawingml/2006/table">
            <a:tbl>
              <a:tblPr firstRow="1" bandRow="1">
                <a:tableStyleId>{93296810-A885-4BE3-A3E7-6D5BEEA58F35}</a:tableStyleId>
              </a:tblPr>
              <a:tblGrid>
                <a:gridCol w="3487615">
                  <a:extLst>
                    <a:ext uri="{9D8B030D-6E8A-4147-A177-3AD203B41FA5}">
                      <a16:colId xmlns:a16="http://schemas.microsoft.com/office/drawing/2014/main" val="808807152"/>
                    </a:ext>
                  </a:extLst>
                </a:gridCol>
                <a:gridCol w="3487615">
                  <a:extLst>
                    <a:ext uri="{9D8B030D-6E8A-4147-A177-3AD203B41FA5}">
                      <a16:colId xmlns:a16="http://schemas.microsoft.com/office/drawing/2014/main" val="1645790339"/>
                    </a:ext>
                  </a:extLst>
                </a:gridCol>
                <a:gridCol w="3487615">
                  <a:extLst>
                    <a:ext uri="{9D8B030D-6E8A-4147-A177-3AD203B41FA5}">
                      <a16:colId xmlns:a16="http://schemas.microsoft.com/office/drawing/2014/main" val="3659594896"/>
                    </a:ext>
                  </a:extLst>
                </a:gridCol>
              </a:tblGrid>
              <a:tr h="328978">
                <a:tc>
                  <a:txBody>
                    <a:bodyPr/>
                    <a:lstStyle/>
                    <a:p>
                      <a:endParaRPr lang="en-GB" dirty="0"/>
                    </a:p>
                  </a:txBody>
                  <a:tcPr/>
                </a:tc>
                <a:tc>
                  <a:txBody>
                    <a:bodyPr/>
                    <a:lstStyle/>
                    <a:p>
                      <a:r>
                        <a:rPr lang="en-GB" dirty="0"/>
                        <a:t>Less</a:t>
                      </a:r>
                      <a:r>
                        <a:rPr lang="en-GB" baseline="0" dirty="0"/>
                        <a:t> Acute/stable  context</a:t>
                      </a:r>
                      <a:endParaRPr lang="en-GB" dirty="0"/>
                    </a:p>
                  </a:txBody>
                  <a:tcPr/>
                </a:tc>
                <a:tc>
                  <a:txBody>
                    <a:bodyPr/>
                    <a:lstStyle/>
                    <a:p>
                      <a:r>
                        <a:rPr lang="en-GB" dirty="0"/>
                        <a:t>Rapid/acute/1</a:t>
                      </a:r>
                      <a:r>
                        <a:rPr lang="en-GB" baseline="30000" dirty="0"/>
                        <a:t>st</a:t>
                      </a:r>
                      <a:r>
                        <a:rPr lang="en-GB" dirty="0"/>
                        <a:t> phase</a:t>
                      </a:r>
                    </a:p>
                  </a:txBody>
                  <a:tcPr/>
                </a:tc>
                <a:extLst>
                  <a:ext uri="{0D108BD9-81ED-4DB2-BD59-A6C34878D82A}">
                    <a16:rowId xmlns:a16="http://schemas.microsoft.com/office/drawing/2014/main" val="4173329536"/>
                  </a:ext>
                </a:extLst>
              </a:tr>
              <a:tr h="567825">
                <a:tc>
                  <a:txBody>
                    <a:bodyPr/>
                    <a:lstStyle/>
                    <a:p>
                      <a:r>
                        <a:rPr lang="en-GB" sz="1600" b="1" dirty="0"/>
                        <a:t>Awareness</a:t>
                      </a:r>
                      <a:r>
                        <a:rPr lang="en-GB" sz="1600" dirty="0"/>
                        <a:t>  </a:t>
                      </a:r>
                    </a:p>
                    <a:p>
                      <a:r>
                        <a:rPr lang="en-GB" sz="1600" dirty="0"/>
                        <a:t>Storyboard</a:t>
                      </a:r>
                    </a:p>
                  </a:txBody>
                  <a:tcPr/>
                </a:tc>
                <a:tc>
                  <a:txBody>
                    <a:bodyPr/>
                    <a:lstStyle/>
                    <a:p>
                      <a:pPr algn="ct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tc>
                  <a:txBody>
                    <a:bodyPr/>
                    <a:lstStyle/>
                    <a:p>
                      <a:pPr algn="ct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extLst>
                  <a:ext uri="{0D108BD9-81ED-4DB2-BD59-A6C34878D82A}">
                    <a16:rowId xmlns:a16="http://schemas.microsoft.com/office/drawing/2014/main" val="3984268273"/>
                  </a:ext>
                </a:extLst>
              </a:tr>
              <a:tr h="2514652">
                <a:tc>
                  <a:txBody>
                    <a:bodyPr/>
                    <a:lstStyle/>
                    <a:p>
                      <a:r>
                        <a:rPr lang="en-GB" sz="1600" b="1" dirty="0"/>
                        <a:t>Reinforcement</a:t>
                      </a:r>
                    </a:p>
                    <a:p>
                      <a:r>
                        <a:rPr lang="en-GB" sz="1600" dirty="0"/>
                        <a:t>Coloured</a:t>
                      </a:r>
                      <a:r>
                        <a:rPr lang="en-GB" sz="1600" baseline="0" dirty="0"/>
                        <a:t> Powder exercise</a:t>
                      </a:r>
                    </a:p>
                    <a:p>
                      <a:r>
                        <a:rPr lang="en-GB" sz="1600" baseline="0" dirty="0"/>
                        <a:t>Circle of cleanliness</a:t>
                      </a:r>
                    </a:p>
                    <a:p>
                      <a:r>
                        <a:rPr lang="en-GB" sz="1600" baseline="0" dirty="0"/>
                        <a:t>Magic Hands participatory exercise</a:t>
                      </a:r>
                    </a:p>
                    <a:p>
                      <a:r>
                        <a:rPr lang="en-GB" sz="1600" baseline="0" dirty="0"/>
                        <a:t>Bedtime tale</a:t>
                      </a:r>
                    </a:p>
                    <a:p>
                      <a:r>
                        <a:rPr lang="en-GB" sz="1600" dirty="0"/>
                        <a:t>What goes round</a:t>
                      </a:r>
                    </a:p>
                    <a:p>
                      <a:r>
                        <a:rPr lang="en-GB" sz="1600" dirty="0"/>
                        <a:t>Routine dial</a:t>
                      </a:r>
                    </a:p>
                    <a:p>
                      <a:r>
                        <a:rPr lang="en-GB" sz="1600" dirty="0"/>
                        <a:t>Playing cards</a:t>
                      </a:r>
                    </a:p>
                    <a:p>
                      <a:r>
                        <a:rPr lang="en-GB" sz="1600" dirty="0"/>
                        <a:t>Men’s role play</a:t>
                      </a:r>
                    </a:p>
                    <a:p>
                      <a:r>
                        <a:rPr lang="en-GB" sz="1600" dirty="0"/>
                        <a:t>Community meetings</a:t>
                      </a:r>
                    </a:p>
                  </a:txBody>
                  <a:tcPr/>
                </a:tc>
                <a:tc>
                  <a:txBody>
                    <a:bodyPr/>
                    <a:lstStyle/>
                    <a:p>
                      <a:pPr algn="ct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endParaRPr lang="en-GB" dirty="0">
                        <a:solidFill>
                          <a:schemeClr val="accent6">
                            <a:lumMod val="75000"/>
                          </a:schemeClr>
                        </a:solidFill>
                      </a:endParaRPr>
                    </a:p>
                  </a:txBody>
                  <a:tcPr/>
                </a:tc>
                <a:tc>
                  <a:txBody>
                    <a:bodyPr/>
                    <a:lstStyle/>
                    <a:p>
                      <a:pPr algn="ct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algn="ctr"/>
                      <a:endParaRPr lang="en-GB" dirty="0"/>
                    </a:p>
                    <a:p>
                      <a:pPr algn="ctr"/>
                      <a:endParaRPr lang="en-GB" dirty="0"/>
                    </a:p>
                    <a:p>
                      <a:pPr algn="ctr"/>
                      <a:endParaRPr lang="en-GB" dirty="0"/>
                    </a:p>
                    <a:p>
                      <a:pPr algn="ctr"/>
                      <a:endParaRPr lang="en-GB" dirty="0"/>
                    </a:p>
                    <a:p>
                      <a:pPr algn="ct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endParaRPr lang="en-GB" dirty="0">
                        <a:solidFill>
                          <a:schemeClr val="accent6">
                            <a:lumMod val="75000"/>
                          </a:schemeClr>
                        </a:solidFill>
                      </a:endParaRPr>
                    </a:p>
                  </a:txBody>
                  <a:tcPr/>
                </a:tc>
                <a:extLst>
                  <a:ext uri="{0D108BD9-81ED-4DB2-BD59-A6C34878D82A}">
                    <a16:rowId xmlns:a16="http://schemas.microsoft.com/office/drawing/2014/main" val="443181267"/>
                  </a:ext>
                </a:extLst>
              </a:tr>
              <a:tr h="1054532">
                <a:tc>
                  <a:txBody>
                    <a:bodyPr/>
                    <a:lstStyle/>
                    <a:p>
                      <a:r>
                        <a:rPr lang="en-GB" sz="1600" b="1" u="none" strike="noStrike" kern="1200" baseline="0" dirty="0"/>
                        <a:t>Reminders and silent nudges </a:t>
                      </a:r>
                    </a:p>
                    <a:p>
                      <a:r>
                        <a:rPr lang="en-GB" sz="1600" u="none" strike="noStrike" kern="1200" baseline="0" dirty="0"/>
                        <a:t>Stickers</a:t>
                      </a:r>
                    </a:p>
                    <a:p>
                      <a:r>
                        <a:rPr lang="en-GB" sz="1600" u="none" strike="noStrike" kern="1200" baseline="0" dirty="0"/>
                        <a:t>Posters</a:t>
                      </a:r>
                    </a:p>
                    <a:p>
                      <a:r>
                        <a:rPr lang="en-GB" sz="1600" u="none" strike="noStrike" kern="1200" baseline="0" dirty="0"/>
                        <a:t>Nudges – footprint, mirrors etc</a:t>
                      </a:r>
                      <a:endParaRPr lang="en-GB" sz="1600" dirty="0"/>
                    </a:p>
                  </a:txBody>
                  <a:tcPr/>
                </a:tc>
                <a:tc>
                  <a:txBody>
                    <a:bodyPr/>
                    <a:lstStyle/>
                    <a:p>
                      <a:pPr algn="ct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tc>
                  <a:txBody>
                    <a:bodyPr/>
                    <a:lstStyle/>
                    <a:p>
                      <a:pPr algn="ct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extLst>
                  <a:ext uri="{0D108BD9-81ED-4DB2-BD59-A6C34878D82A}">
                    <a16:rowId xmlns:a16="http://schemas.microsoft.com/office/drawing/2014/main" val="2190909020"/>
                  </a:ext>
                </a:extLst>
              </a:tr>
              <a:tr h="811178">
                <a:tc>
                  <a:txBody>
                    <a:bodyPr/>
                    <a:lstStyle/>
                    <a:p>
                      <a:r>
                        <a:rPr lang="en-GB" sz="1600" b="1" dirty="0"/>
                        <a:t>Rewards</a:t>
                      </a:r>
                    </a:p>
                    <a:p>
                      <a:r>
                        <a:rPr lang="en-GB" sz="1600" dirty="0"/>
                        <a:t>Certificates</a:t>
                      </a:r>
                    </a:p>
                    <a:p>
                      <a:r>
                        <a:rPr lang="en-GB" sz="1600" dirty="0"/>
                        <a:t>Scratch</a:t>
                      </a:r>
                      <a:r>
                        <a:rPr lang="en-GB" sz="1600" baseline="0" dirty="0"/>
                        <a:t> cards</a:t>
                      </a:r>
                      <a:endParaRPr lang="en-GB" sz="1600" dirty="0"/>
                    </a:p>
                  </a:txBody>
                  <a:tcPr/>
                </a:tc>
                <a:tc>
                  <a:txBody>
                    <a:bodyPr/>
                    <a:lstStyle/>
                    <a:p>
                      <a:pPr algn="ct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tc>
                  <a:txBody>
                    <a:bodyPr/>
                    <a:lstStyle/>
                    <a:p>
                      <a:pPr algn="ctr"/>
                      <a:endParaRPr lang="en-GB" dirty="0"/>
                    </a:p>
                    <a:p>
                      <a:pPr algn="ctr"/>
                      <a:endParaRPr lang="en-GB" dirty="0"/>
                    </a:p>
                  </a:txBody>
                  <a:tcPr/>
                </a:tc>
                <a:extLst>
                  <a:ext uri="{0D108BD9-81ED-4DB2-BD59-A6C34878D82A}">
                    <a16:rowId xmlns:a16="http://schemas.microsoft.com/office/drawing/2014/main" val="53826010"/>
                  </a:ext>
                </a:extLst>
              </a:tr>
            </a:tbl>
          </a:graphicData>
        </a:graphic>
      </p:graphicFrame>
    </p:spTree>
    <p:extLst>
      <p:ext uri="{BB962C8B-B14F-4D97-AF65-F5344CB8AC3E}">
        <p14:creationId xmlns:p14="http://schemas.microsoft.com/office/powerpoint/2010/main" val="2024950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A0EC"/>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6469" y="2533650"/>
            <a:ext cx="10515600" cy="1325563"/>
          </a:xfrm>
        </p:spPr>
        <p:txBody>
          <a:bodyPr/>
          <a:lstStyle/>
          <a:p>
            <a:pPr algn="ctr"/>
            <a:r>
              <a:rPr lang="en-GB" b="1" dirty="0">
                <a:latin typeface="Candara" panose="020E0502030303020204" pitchFamily="34" charset="0"/>
              </a:rPr>
              <a:t>MMH Programme</a:t>
            </a:r>
          </a:p>
        </p:txBody>
      </p:sp>
    </p:spTree>
    <p:extLst>
      <p:ext uri="{BB962C8B-B14F-4D97-AF65-F5344CB8AC3E}">
        <p14:creationId xmlns:p14="http://schemas.microsoft.com/office/powerpoint/2010/main" val="860179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20149" y="153437"/>
            <a:ext cx="10515600" cy="1325563"/>
          </a:xfrm>
        </p:spPr>
        <p:txBody>
          <a:bodyPr/>
          <a:lstStyle/>
          <a:p>
            <a:r>
              <a:rPr lang="en-GB" altLang="en-US" dirty="0">
                <a:latin typeface="Candara" panose="020E0502030303020204" pitchFamily="34" charset="0"/>
                <a:ea typeface="ＭＳ Ｐゴシック" panose="020B0600070205080204" pitchFamily="34" charset="-128"/>
              </a:rPr>
              <a:t>Programme targets</a:t>
            </a:r>
          </a:p>
        </p:txBody>
      </p:sp>
      <p:sp>
        <p:nvSpPr>
          <p:cNvPr id="23555" name="TextBox 5"/>
          <p:cNvSpPr txBox="1">
            <a:spLocks noChangeArrowheads="1"/>
          </p:cNvSpPr>
          <p:nvPr/>
        </p:nvSpPr>
        <p:spPr bwMode="auto">
          <a:xfrm>
            <a:off x="1524000" y="1412876"/>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latin typeface="Arial" panose="020B0604020202020204" pitchFamily="34" charset="0"/>
                <a:ea typeface="ＭＳ Ｐゴシック" panose="020B0600070205080204" pitchFamily="34" charset="-128"/>
              </a:rPr>
              <a:t>Primary targets</a:t>
            </a:r>
          </a:p>
        </p:txBody>
      </p:sp>
      <p:sp>
        <p:nvSpPr>
          <p:cNvPr id="9" name="TextBox 8"/>
          <p:cNvSpPr txBox="1"/>
          <p:nvPr/>
        </p:nvSpPr>
        <p:spPr>
          <a:xfrm>
            <a:off x="2208213" y="1989138"/>
            <a:ext cx="7632700" cy="1415772"/>
          </a:xfrm>
          <a:prstGeom prst="rect">
            <a:avLst/>
          </a:prstGeom>
          <a:solidFill>
            <a:schemeClr val="accent2">
              <a:lumMod val="20000"/>
              <a:lumOff val="80000"/>
            </a:schemeClr>
          </a:solidFill>
        </p:spPr>
        <p:txBody>
          <a:bodyPr>
            <a:spAutoFit/>
          </a:bodyPr>
          <a:lstStyle/>
          <a:p>
            <a:pPr eaLnBrk="1" hangingPunct="1">
              <a:defRPr/>
            </a:pPr>
            <a:r>
              <a:rPr lang="en-GB" sz="1700" dirty="0"/>
              <a:t>Mothers were found to be the most significant hygiene influencers. As caregivers, their behaviour was most likely to have an impact on children under 5. </a:t>
            </a:r>
          </a:p>
          <a:p>
            <a:pPr eaLnBrk="1" hangingPunct="1">
              <a:defRPr/>
            </a:pPr>
            <a:endParaRPr lang="en-GB" sz="1700" dirty="0"/>
          </a:p>
          <a:p>
            <a:pPr eaLnBrk="1" hangingPunct="1">
              <a:defRPr/>
            </a:pPr>
            <a:r>
              <a:rPr lang="en-GB" sz="1700" dirty="0"/>
              <a:t>Grandmothers, aunts and older siblings often also care for children, Mum’s Magic Hands targets women of all ages who care for under 5s</a:t>
            </a:r>
            <a:r>
              <a:rPr lang="en-GB" dirty="0"/>
              <a:t>.</a:t>
            </a:r>
          </a:p>
        </p:txBody>
      </p:sp>
      <p:sp>
        <p:nvSpPr>
          <p:cNvPr id="23557" name="TextBox 9"/>
          <p:cNvSpPr txBox="1">
            <a:spLocks noChangeArrowheads="1"/>
          </p:cNvSpPr>
          <p:nvPr/>
        </p:nvSpPr>
        <p:spPr bwMode="auto">
          <a:xfrm>
            <a:off x="1524000" y="3759201"/>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latin typeface="Arial" panose="020B0604020202020204" pitchFamily="34" charset="0"/>
                <a:ea typeface="ＭＳ Ｐゴシック" panose="020B0600070205080204" pitchFamily="34" charset="-128"/>
              </a:rPr>
              <a:t>Secondary targets</a:t>
            </a:r>
          </a:p>
        </p:txBody>
      </p:sp>
      <p:sp>
        <p:nvSpPr>
          <p:cNvPr id="11" name="TextBox 10"/>
          <p:cNvSpPr txBox="1"/>
          <p:nvPr/>
        </p:nvSpPr>
        <p:spPr>
          <a:xfrm>
            <a:off x="2208213" y="4365626"/>
            <a:ext cx="7632700" cy="1400175"/>
          </a:xfrm>
          <a:prstGeom prst="rect">
            <a:avLst/>
          </a:prstGeom>
          <a:solidFill>
            <a:schemeClr val="accent2">
              <a:lumMod val="20000"/>
              <a:lumOff val="80000"/>
            </a:schemeClr>
          </a:solidFill>
        </p:spPr>
        <p:txBody>
          <a:bodyPr>
            <a:spAutoFit/>
          </a:bodyPr>
          <a:lstStyle/>
          <a:p>
            <a:pPr eaLnBrk="1" hangingPunct="1">
              <a:defRPr/>
            </a:pPr>
            <a:r>
              <a:rPr lang="en-GB" sz="1700" dirty="0"/>
              <a:t>It’s much easier to change children’s behaviour. Along with motivating them through their mothers, we have also targeted activities for children. </a:t>
            </a:r>
          </a:p>
          <a:p>
            <a:pPr eaLnBrk="1" hangingPunct="1">
              <a:defRPr/>
            </a:pPr>
            <a:endParaRPr lang="en-GB" sz="1700" dirty="0"/>
          </a:p>
          <a:p>
            <a:pPr eaLnBrk="1" hangingPunct="1">
              <a:defRPr/>
            </a:pPr>
            <a:r>
              <a:rPr lang="en-GB" sz="1700" dirty="0"/>
              <a:t>Fathers can also play a role promoting handwashing habits – especially with boys. We also have activities geared towards men. </a:t>
            </a:r>
          </a:p>
        </p:txBody>
      </p:sp>
    </p:spTree>
    <p:extLst>
      <p:ext uri="{BB962C8B-B14F-4D97-AF65-F5344CB8AC3E}">
        <p14:creationId xmlns:p14="http://schemas.microsoft.com/office/powerpoint/2010/main" val="4145514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ndara" panose="020E0502030303020204" pitchFamily="34" charset="0"/>
              </a:rPr>
              <a:t>Outline</a:t>
            </a:r>
          </a:p>
        </p:txBody>
      </p:sp>
      <p:sp>
        <p:nvSpPr>
          <p:cNvPr id="3" name="Content Placeholder 2"/>
          <p:cNvSpPr>
            <a:spLocks noGrp="1"/>
          </p:cNvSpPr>
          <p:nvPr>
            <p:ph idx="1"/>
          </p:nvPr>
        </p:nvSpPr>
        <p:spPr/>
        <p:txBody>
          <a:bodyPr/>
          <a:lstStyle/>
          <a:p>
            <a:r>
              <a:rPr lang="en-GB" dirty="0"/>
              <a:t>Background</a:t>
            </a:r>
          </a:p>
          <a:p>
            <a:r>
              <a:rPr lang="en-GB" dirty="0"/>
              <a:t>Aim, Concept and Development of MMH</a:t>
            </a:r>
          </a:p>
          <a:p>
            <a:r>
              <a:rPr lang="en-GB" dirty="0"/>
              <a:t>MMH Programme</a:t>
            </a:r>
          </a:p>
          <a:p>
            <a:r>
              <a:rPr lang="en-GB" dirty="0"/>
              <a:t>Field Trials</a:t>
            </a:r>
          </a:p>
          <a:p>
            <a:r>
              <a:rPr lang="en-GB" dirty="0"/>
              <a:t>Conclusions</a:t>
            </a:r>
          </a:p>
          <a:p>
            <a:r>
              <a:rPr lang="en-GB" dirty="0"/>
              <a:t>Questions</a:t>
            </a:r>
          </a:p>
        </p:txBody>
      </p:sp>
    </p:spTree>
    <p:extLst>
      <p:ext uri="{BB962C8B-B14F-4D97-AF65-F5344CB8AC3E}">
        <p14:creationId xmlns:p14="http://schemas.microsoft.com/office/powerpoint/2010/main" val="1108539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76237" y="204299"/>
            <a:ext cx="10515600" cy="1325563"/>
          </a:xfrm>
        </p:spPr>
        <p:txBody>
          <a:bodyPr/>
          <a:lstStyle/>
          <a:p>
            <a:r>
              <a:rPr lang="en-GB" altLang="en-US" dirty="0">
                <a:latin typeface="Candara" panose="020E0502030303020204" pitchFamily="34" charset="0"/>
                <a:ea typeface="ＭＳ Ｐゴシック" panose="020B0600070205080204" pitchFamily="34" charset="-128"/>
              </a:rPr>
              <a:t>Pre-existing conditions </a:t>
            </a:r>
          </a:p>
        </p:txBody>
      </p:sp>
      <p:sp>
        <p:nvSpPr>
          <p:cNvPr id="25603" name="Content Placeholder 2"/>
          <p:cNvSpPr>
            <a:spLocks noGrp="1"/>
          </p:cNvSpPr>
          <p:nvPr>
            <p:ph idx="4294967295"/>
          </p:nvPr>
        </p:nvSpPr>
        <p:spPr>
          <a:xfrm>
            <a:off x="838199" y="1529862"/>
            <a:ext cx="8087140" cy="5113337"/>
          </a:xfrm>
        </p:spPr>
        <p:txBody>
          <a:bodyPr>
            <a:normAutofit/>
          </a:bodyPr>
          <a:lstStyle/>
          <a:p>
            <a:pPr marL="0" indent="0">
              <a:spcBef>
                <a:spcPct val="0"/>
              </a:spcBef>
              <a:buNone/>
            </a:pPr>
            <a:r>
              <a:rPr lang="en-GB" altLang="en-US" dirty="0">
                <a:ea typeface="ＭＳ Ｐゴシック" panose="020B0600070205080204" pitchFamily="34" charset="-128"/>
                <a:cs typeface="Arial" panose="020B0604020202020204" pitchFamily="34" charset="0"/>
              </a:rPr>
              <a:t>Before implementing the programme, make sure </a:t>
            </a:r>
          </a:p>
          <a:p>
            <a:pPr marL="0" indent="0">
              <a:spcBef>
                <a:spcPct val="0"/>
              </a:spcBef>
              <a:buNone/>
            </a:pPr>
            <a:r>
              <a:rPr lang="en-GB" altLang="en-US" dirty="0">
                <a:ea typeface="ＭＳ Ｐゴシック" panose="020B0600070205080204" pitchFamily="34" charset="-128"/>
                <a:cs typeface="Arial" panose="020B0604020202020204" pitchFamily="34" charset="0"/>
              </a:rPr>
              <a:t>the </a:t>
            </a:r>
            <a:r>
              <a:rPr lang="en-GB" altLang="en-US" b="1" dirty="0">
                <a:ea typeface="ＭＳ Ｐゴシック" panose="020B0600070205080204" pitchFamily="34" charset="-128"/>
                <a:cs typeface="Arial" panose="020B0604020202020204" pitchFamily="34" charset="0"/>
              </a:rPr>
              <a:t>environment and situation are suitable</a:t>
            </a:r>
            <a:r>
              <a:rPr lang="en-GB" altLang="en-US" dirty="0">
                <a:ea typeface="ＭＳ Ｐゴシック" panose="020B0600070205080204" pitchFamily="34" charset="-128"/>
                <a:cs typeface="Arial" panose="020B0604020202020204" pitchFamily="34" charset="0"/>
              </a:rPr>
              <a:t>.</a:t>
            </a:r>
          </a:p>
          <a:p>
            <a:pPr>
              <a:spcBef>
                <a:spcPct val="0"/>
              </a:spcBef>
              <a:buFontTx/>
              <a:buNone/>
            </a:pPr>
            <a:endParaRPr lang="en-GB" altLang="en-US" b="1" dirty="0">
              <a:ea typeface="ＭＳ Ｐゴシック" panose="020B0600070205080204" pitchFamily="34" charset="-128"/>
              <a:cs typeface="Arial" panose="020B0604020202020204" pitchFamily="34" charset="0"/>
            </a:endParaRPr>
          </a:p>
          <a:p>
            <a:pPr>
              <a:spcBef>
                <a:spcPct val="0"/>
              </a:spcBef>
              <a:buFontTx/>
              <a:buNone/>
            </a:pPr>
            <a:endParaRPr lang="en-GB" altLang="en-US" b="1" dirty="0">
              <a:ea typeface="ＭＳ Ｐゴシック" panose="020B0600070205080204" pitchFamily="34" charset="-128"/>
              <a:cs typeface="Arial" panose="020B0604020202020204" pitchFamily="34" charset="0"/>
            </a:endParaRPr>
          </a:p>
          <a:p>
            <a:pPr>
              <a:spcBef>
                <a:spcPct val="0"/>
              </a:spcBef>
              <a:buFontTx/>
              <a:buNone/>
            </a:pPr>
            <a:r>
              <a:rPr lang="en-GB" altLang="en-US" b="1" dirty="0">
                <a:solidFill>
                  <a:schemeClr val="accent2"/>
                </a:solidFill>
                <a:ea typeface="ＭＳ Ｐゴシック" panose="020B0600070205080204" pitchFamily="34" charset="-128"/>
                <a:cs typeface="Arial" panose="020B0604020202020204" pitchFamily="34" charset="0"/>
              </a:rPr>
              <a:t>Some pre-existing conditions include:</a:t>
            </a:r>
          </a:p>
          <a:p>
            <a:pPr>
              <a:spcBef>
                <a:spcPts val="1200"/>
              </a:spcBef>
            </a:pPr>
            <a:r>
              <a:rPr lang="en-GB" altLang="en-US" b="1" dirty="0">
                <a:ea typeface="ＭＳ Ｐゴシック" panose="020B0600070205080204" pitchFamily="34" charset="-128"/>
                <a:cs typeface="Arial" panose="020B0604020202020204" pitchFamily="34" charset="0"/>
              </a:rPr>
              <a:t>Handwashing with soap practice is poor/low</a:t>
            </a:r>
          </a:p>
          <a:p>
            <a:pPr>
              <a:spcBef>
                <a:spcPts val="1200"/>
              </a:spcBef>
            </a:pPr>
            <a:r>
              <a:rPr lang="en-GB" altLang="en-US" b="1" dirty="0">
                <a:ea typeface="ＭＳ Ｐゴシック" panose="020B0600070205080204" pitchFamily="34" charset="-128"/>
                <a:cs typeface="Arial" panose="020B0604020202020204" pitchFamily="34" charset="0"/>
              </a:rPr>
              <a:t>Pre-test the storyboard with a sample of the target population</a:t>
            </a:r>
          </a:p>
          <a:p>
            <a:pPr>
              <a:spcBef>
                <a:spcPts val="1200"/>
              </a:spcBef>
            </a:pPr>
            <a:r>
              <a:rPr lang="en-GB" altLang="en-US" b="1" dirty="0">
                <a:ea typeface="ＭＳ Ｐゴシック" panose="020B0600070205080204" pitchFamily="34" charset="-128"/>
                <a:cs typeface="Arial" panose="020B0604020202020204" pitchFamily="34" charset="0"/>
              </a:rPr>
              <a:t>Basic needs should be met – i.e. shelter, food, water, latrine with handwashing station at communal and household levels, hygiene kits etc.</a:t>
            </a:r>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788" y="1529862"/>
            <a:ext cx="13620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568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651307" y="1191986"/>
            <a:ext cx="3377183" cy="4078007"/>
          </a:xfrm>
          <a:noFill/>
        </p:spPr>
        <p:txBody>
          <a:bodyPr vert="horz" lIns="91440" tIns="45720" rIns="91440" bIns="45720" rtlCol="0" anchor="b">
            <a:normAutofit fontScale="90000"/>
          </a:bodyPr>
          <a:lstStyle/>
          <a:p>
            <a:br>
              <a:rPr lang="en-US" altLang="en-US" dirty="0">
                <a:latin typeface="Candara" panose="020E0502030303020204" pitchFamily="34" charset="0"/>
              </a:rPr>
            </a:br>
            <a:br>
              <a:rPr lang="en-US" altLang="en-US" dirty="0">
                <a:latin typeface="Candara" panose="020E0502030303020204" pitchFamily="34" charset="0"/>
              </a:rPr>
            </a:br>
            <a:br>
              <a:rPr lang="en-US" altLang="en-US" dirty="0">
                <a:latin typeface="Candara" panose="020E0502030303020204" pitchFamily="34" charset="0"/>
              </a:rPr>
            </a:br>
            <a:r>
              <a:rPr lang="en-US" altLang="en-US" dirty="0">
                <a:latin typeface="Candara" panose="020E0502030303020204" pitchFamily="34" charset="0"/>
              </a:rPr>
              <a:t>MMH resource materials - website and screen shots</a:t>
            </a:r>
            <a:br>
              <a:rPr lang="en-US" altLang="en-US" dirty="0">
                <a:latin typeface="Candara" panose="020E0502030303020204" pitchFamily="34" charset="0"/>
              </a:rPr>
            </a:br>
            <a:r>
              <a:rPr lang="en-US" altLang="en-US" dirty="0">
                <a:latin typeface="Candara" panose="020E0502030303020204" pitchFamily="34" charset="0"/>
                <a:hlinkClick r:id="rId3"/>
              </a:rPr>
              <a:t>www.Oxfam.org.uk/mmh</a:t>
            </a:r>
            <a:br>
              <a:rPr lang="en-US" altLang="en-US" dirty="0">
                <a:latin typeface="Candara" panose="020E0502030303020204" pitchFamily="34" charset="0"/>
              </a:rPr>
            </a:br>
            <a:endParaRPr lang="en-US" altLang="en-US" dirty="0">
              <a:latin typeface="Candara" panose="020E0502030303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0622" r="17553"/>
          <a:stretch/>
        </p:blipFill>
        <p:spPr>
          <a:xfrm>
            <a:off x="4654297" y="10"/>
            <a:ext cx="7537704" cy="6857990"/>
          </a:xfrm>
          <a:prstGeom prst="rect">
            <a:avLst/>
          </a:prstGeom>
        </p:spPr>
      </p:pic>
    </p:spTree>
    <p:extLst>
      <p:ext uri="{BB962C8B-B14F-4D97-AF65-F5344CB8AC3E}">
        <p14:creationId xmlns:p14="http://schemas.microsoft.com/office/powerpoint/2010/main" val="250256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721657" y="1453245"/>
            <a:ext cx="4291214" cy="4310742"/>
          </a:xfrm>
          <a:noFill/>
        </p:spPr>
        <p:txBody>
          <a:bodyPr vert="horz" lIns="91440" tIns="45720" rIns="91440" bIns="45720" rtlCol="0" anchor="b">
            <a:normAutofit fontScale="90000"/>
          </a:bodyPr>
          <a:lstStyle/>
          <a:p>
            <a:r>
              <a:rPr lang="en-US" altLang="en-US" sz="4900" dirty="0">
                <a:latin typeface="Candara" panose="020E0502030303020204" pitchFamily="34" charset="0"/>
              </a:rPr>
              <a:t>MMH resource materials - website and screen shots</a:t>
            </a:r>
            <a:br>
              <a:rPr lang="en-US" altLang="en-US" sz="4900" dirty="0">
                <a:latin typeface="Candara" panose="020E0502030303020204" pitchFamily="34" charset="0"/>
              </a:rPr>
            </a:br>
            <a:r>
              <a:rPr lang="en-US" altLang="en-US" sz="4900" dirty="0">
                <a:latin typeface="Candara" panose="020E0502030303020204" pitchFamily="34" charset="0"/>
                <a:hlinkClick r:id="rId3"/>
              </a:rPr>
              <a:t>www.Oxfam.org.uk/mmh</a:t>
            </a:r>
            <a:br>
              <a:rPr lang="en-US" altLang="en-US" sz="6000" dirty="0">
                <a:latin typeface="Candara" panose="020E0502030303020204" pitchFamily="34" charset="0"/>
              </a:rPr>
            </a:br>
            <a:endParaRPr lang="en-US" altLang="en-US" sz="6000" dirty="0">
              <a:latin typeface="Candara" panose="020E0502030303020204" pitchFamily="34"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3860" r="25759" b="1"/>
          <a:stretch/>
        </p:blipFill>
        <p:spPr>
          <a:xfrm>
            <a:off x="5761847" y="1"/>
            <a:ext cx="6430153" cy="6858000"/>
          </a:xfrm>
          <a:prstGeom prst="rect">
            <a:avLst/>
          </a:prstGeom>
        </p:spPr>
      </p:pic>
    </p:spTree>
    <p:extLst>
      <p:ext uri="{BB962C8B-B14F-4D97-AF65-F5344CB8AC3E}">
        <p14:creationId xmlns:p14="http://schemas.microsoft.com/office/powerpoint/2010/main" val="612590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en-GB" altLang="en-US" dirty="0">
                <a:solidFill>
                  <a:srgbClr val="61A534"/>
                </a:solidFill>
                <a:latin typeface="Candara" panose="020E0502030303020204" pitchFamily="34" charset="0"/>
                <a:ea typeface="ＭＳ Ｐゴシック" panose="020B0600070205080204" pitchFamily="34" charset="-128"/>
              </a:rPr>
              <a:t>Step-by-step IMPLEMENTATION guide</a:t>
            </a:r>
          </a:p>
        </p:txBody>
      </p:sp>
      <p:sp>
        <p:nvSpPr>
          <p:cNvPr id="29699" name="Content Placeholder 2"/>
          <p:cNvSpPr>
            <a:spLocks noGrp="1"/>
          </p:cNvSpPr>
          <p:nvPr>
            <p:ph idx="1"/>
          </p:nvPr>
        </p:nvSpPr>
        <p:spPr>
          <a:xfrm>
            <a:off x="838200" y="1592333"/>
            <a:ext cx="10515600" cy="4820104"/>
          </a:xfrm>
        </p:spPr>
        <p:txBody>
          <a:bodyPr>
            <a:normAutofit/>
          </a:bodyPr>
          <a:lstStyle/>
          <a:p>
            <a:pPr>
              <a:spcBef>
                <a:spcPct val="0"/>
              </a:spcBef>
              <a:buFontTx/>
              <a:buNone/>
            </a:pPr>
            <a:endParaRPr lang="en-GB" altLang="en-US" sz="2400" b="1" dirty="0">
              <a:ea typeface="ＭＳ Ｐゴシック" panose="020B0600070205080204" pitchFamily="34" charset="-128"/>
            </a:endParaRPr>
          </a:p>
          <a:p>
            <a:pPr>
              <a:spcBef>
                <a:spcPct val="0"/>
              </a:spcBef>
              <a:buFontTx/>
              <a:buNone/>
            </a:pPr>
            <a:r>
              <a:rPr lang="en-GB" altLang="en-US" sz="2400" b="1" dirty="0">
                <a:ea typeface="ＭＳ Ｐゴシック" panose="020B0600070205080204" pitchFamily="34" charset="-128"/>
                <a:cs typeface="Arial" panose="020B0604020202020204" pitchFamily="34" charset="0"/>
              </a:rPr>
              <a:t>In the </a:t>
            </a:r>
            <a:r>
              <a:rPr lang="en-GB" altLang="en-US" sz="2400" b="1" dirty="0">
                <a:solidFill>
                  <a:srgbClr val="61A534"/>
                </a:solidFill>
                <a:ea typeface="ＭＳ Ｐゴシック" panose="020B0600070205080204" pitchFamily="34" charset="-128"/>
                <a:cs typeface="Arial" panose="020B0604020202020204" pitchFamily="34" charset="0"/>
              </a:rPr>
              <a:t>Field Guide </a:t>
            </a:r>
            <a:r>
              <a:rPr lang="en-GB" altLang="en-US" sz="2400" b="1" dirty="0">
                <a:ea typeface="ＭＳ Ｐゴシック" panose="020B0600070205080204" pitchFamily="34" charset="-128"/>
                <a:cs typeface="Arial" panose="020B0604020202020204" pitchFamily="34" charset="0"/>
              </a:rPr>
              <a:t>there’s a step-by-step guide to rolling out the programme for rapid response/acute and less acute/stable contexts</a:t>
            </a:r>
          </a:p>
          <a:p>
            <a:pPr>
              <a:spcBef>
                <a:spcPct val="0"/>
              </a:spcBef>
              <a:buFontTx/>
              <a:buNone/>
            </a:pPr>
            <a:endParaRPr lang="en-GB" altLang="en-US" sz="2400" b="1" dirty="0">
              <a:ea typeface="ＭＳ Ｐゴシック" panose="020B0600070205080204" pitchFamily="34" charset="-128"/>
              <a:cs typeface="Arial" panose="020B0604020202020204" pitchFamily="34" charset="0"/>
            </a:endParaRPr>
          </a:p>
          <a:p>
            <a:pPr>
              <a:spcBef>
                <a:spcPct val="0"/>
              </a:spcBef>
              <a:buFontTx/>
              <a:buNone/>
            </a:pPr>
            <a:r>
              <a:rPr lang="en-GB" altLang="en-US" sz="2400" b="1" dirty="0">
                <a:ea typeface="ＭＳ Ｐゴシック" panose="020B0600070205080204" pitchFamily="34" charset="-128"/>
                <a:cs typeface="Arial" panose="020B0604020202020204" pitchFamily="34" charset="0"/>
              </a:rPr>
              <a:t>A sample programme plan with a week-by-week timeline is also available.</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906" y="3498574"/>
            <a:ext cx="6801281" cy="314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010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5"/>
          <p:cNvSpPr/>
          <p:nvPr/>
        </p:nvSpPr>
        <p:spPr>
          <a:xfrm>
            <a:off x="6458615" y="1942480"/>
            <a:ext cx="2384610" cy="3957218"/>
          </a:xfrm>
          <a:prstGeom prst="roundRect">
            <a:avLst>
              <a:gd name="adj" fmla="val 2596"/>
            </a:avLst>
          </a:prstGeom>
          <a:solidFill>
            <a:srgbClr val="60A534">
              <a:alpha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ontserrat Ultra Light"/>
              <a:ea typeface="+mn-ea"/>
              <a:cs typeface="+mn-cs"/>
            </a:endParaRPr>
          </a:p>
        </p:txBody>
      </p:sp>
      <p:sp>
        <p:nvSpPr>
          <p:cNvPr id="23" name="Rounded Rectangle 8"/>
          <p:cNvSpPr/>
          <p:nvPr/>
        </p:nvSpPr>
        <p:spPr>
          <a:xfrm>
            <a:off x="3556294" y="1949201"/>
            <a:ext cx="2394867" cy="3939133"/>
          </a:xfrm>
          <a:prstGeom prst="roundRect">
            <a:avLst>
              <a:gd name="adj" fmla="val 2596"/>
            </a:avLst>
          </a:prstGeom>
          <a:solidFill>
            <a:srgbClr val="E2231B">
              <a:alpha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ounded Rectangle 5"/>
          <p:cNvSpPr/>
          <p:nvPr/>
        </p:nvSpPr>
        <p:spPr>
          <a:xfrm>
            <a:off x="687593" y="1949201"/>
            <a:ext cx="2384610" cy="3957218"/>
          </a:xfrm>
          <a:prstGeom prst="roundRect">
            <a:avLst>
              <a:gd name="adj" fmla="val 2596"/>
            </a:avLst>
          </a:prstGeom>
          <a:solidFill>
            <a:srgbClr val="60A534">
              <a:alpha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ontserrat Ultra Light"/>
              <a:ea typeface="+mn-ea"/>
              <a:cs typeface="+mn-cs"/>
            </a:endParaRPr>
          </a:p>
        </p:txBody>
      </p:sp>
      <p:sp>
        <p:nvSpPr>
          <p:cNvPr id="17" name="Rectangle 16"/>
          <p:cNvSpPr/>
          <p:nvPr/>
        </p:nvSpPr>
        <p:spPr>
          <a:xfrm>
            <a:off x="3610165" y="2019658"/>
            <a:ext cx="862737" cy="267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idx="4294967295"/>
          </p:nvPr>
        </p:nvSpPr>
        <p:spPr>
          <a:xfrm>
            <a:off x="456823" y="416367"/>
            <a:ext cx="10988675" cy="1066800"/>
          </a:xfrm>
          <a:ln>
            <a:solidFill>
              <a:schemeClr val="bg1"/>
            </a:solidFill>
          </a:ln>
        </p:spPr>
        <p:txBody>
          <a:bodyPr>
            <a:normAutofit/>
          </a:bodyPr>
          <a:lstStyle/>
          <a:p>
            <a:r>
              <a:rPr lang="en-US" dirty="0">
                <a:latin typeface="Candara" panose="020E0502030303020204" pitchFamily="34" charset="0"/>
              </a:rPr>
              <a:t>RAPID RESPONSE PROGRAMME SESSIONS</a:t>
            </a:r>
            <a:endParaRPr lang="en-GB" dirty="0">
              <a:latin typeface="Candara" panose="020E0502030303020204" pitchFamily="34" charset="0"/>
            </a:endParaRPr>
          </a:p>
        </p:txBody>
      </p:sp>
      <p:sp>
        <p:nvSpPr>
          <p:cNvPr id="5" name="Content Placeholder 4"/>
          <p:cNvSpPr>
            <a:spLocks noGrp="1"/>
          </p:cNvSpPr>
          <p:nvPr>
            <p:ph idx="4294967295"/>
          </p:nvPr>
        </p:nvSpPr>
        <p:spPr>
          <a:xfrm>
            <a:off x="779753" y="2008939"/>
            <a:ext cx="2231082" cy="2061979"/>
          </a:xfrm>
          <a:solidFill>
            <a:schemeClr val="bg1"/>
          </a:solidFill>
        </p:spPr>
        <p:txBody>
          <a:bodyPr>
            <a:normAutofit fontScale="62500" lnSpcReduction="20000"/>
          </a:bodyPr>
          <a:lstStyle/>
          <a:p>
            <a:pPr marL="0" indent="0">
              <a:buNone/>
            </a:pPr>
            <a:r>
              <a:rPr lang="en-US" b="1" dirty="0">
                <a:solidFill>
                  <a:schemeClr val="tx1"/>
                </a:solidFill>
              </a:rPr>
              <a:t>Session  1: </a:t>
            </a:r>
          </a:p>
          <a:p>
            <a:pPr marL="0" indent="0">
              <a:buNone/>
            </a:pPr>
            <a:r>
              <a:rPr lang="en-US" b="1" dirty="0">
                <a:solidFill>
                  <a:schemeClr val="tx1"/>
                </a:solidFill>
              </a:rPr>
              <a:t>Exercises to assess HWWS at key occasions practice with mothers, introduction of storyboards, facilitation of action planning</a:t>
            </a:r>
            <a:endParaRPr lang="en-GB" b="1" dirty="0">
              <a:solidFill>
                <a:schemeClr val="tx1"/>
              </a:solidFill>
            </a:endParaRPr>
          </a:p>
          <a:p>
            <a:endParaRPr lang="en-GB" dirty="0">
              <a:solidFill>
                <a:schemeClr val="tx1"/>
              </a:solidFill>
              <a:latin typeface="Arial Black" panose="020B0A04020102020204" pitchFamily="34" charset="0"/>
            </a:endParaRPr>
          </a:p>
        </p:txBody>
      </p:sp>
      <p:sp>
        <p:nvSpPr>
          <p:cNvPr id="7" name="Content Placeholder 4"/>
          <p:cNvSpPr txBox="1">
            <a:spLocks/>
          </p:cNvSpPr>
          <p:nvPr/>
        </p:nvSpPr>
        <p:spPr>
          <a:xfrm>
            <a:off x="6528392" y="1974517"/>
            <a:ext cx="2245056" cy="2050067"/>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Session 3 or more: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Ongoing activities and community meetings; Providing reminders of handwashing with soap practices</a:t>
            </a:r>
            <a:r>
              <a:rPr kumimoji="0" lang="en-US" sz="1400" b="1" i="0" u="none" strike="noStrike" kern="1200" cap="none" spc="0" normalizeH="0" noProof="0" dirty="0">
                <a:ln>
                  <a:noFill/>
                </a:ln>
                <a:solidFill>
                  <a:prstClr val="black"/>
                </a:solidFill>
                <a:effectLst/>
                <a:uLnTx/>
                <a:uFillTx/>
                <a:latin typeface="+mn-lt"/>
                <a:ea typeface="+mn-ea"/>
                <a:cs typeface="+mn-cs"/>
              </a:rPr>
              <a:t> through men’s role play and community activities</a:t>
            </a:r>
            <a:endParaRPr kumimoji="0" lang="en-GB"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prstClr val="black"/>
              </a:solidFill>
              <a:effectLst/>
              <a:uLnTx/>
              <a:uFillTx/>
              <a:latin typeface="Helvetica LT Std" panose="020B05040202020A0204" pitchFamily="34" charset="0"/>
              <a:ea typeface="+mn-ea"/>
              <a:cs typeface="+mn-cs"/>
            </a:endParaRPr>
          </a:p>
        </p:txBody>
      </p:sp>
      <p:sp>
        <p:nvSpPr>
          <p:cNvPr id="8" name="Content Placeholder 4"/>
          <p:cNvSpPr txBox="1">
            <a:spLocks/>
          </p:cNvSpPr>
          <p:nvPr/>
        </p:nvSpPr>
        <p:spPr>
          <a:xfrm>
            <a:off x="3599685" y="2013475"/>
            <a:ext cx="2281460" cy="20868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mn-lt"/>
              </a:rPr>
              <a:t>Session</a:t>
            </a:r>
            <a:r>
              <a:rPr kumimoji="0" lang="en-US" sz="1400" b="1" i="0" u="none" strike="noStrike" kern="1200" cap="none" spc="0" normalizeH="0" baseline="0" noProof="0" dirty="0">
                <a:ln>
                  <a:noFill/>
                </a:ln>
                <a:solidFill>
                  <a:prstClr val="black"/>
                </a:solidFill>
                <a:effectLst/>
                <a:uLnTx/>
                <a:uFillTx/>
                <a:latin typeface="+mn-lt"/>
              </a:rPr>
              <a:t> 2: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prstClr val="black"/>
                </a:solidFill>
                <a:effectLst/>
                <a:uLnTx/>
                <a:uFillTx/>
                <a:latin typeface="+mn-lt"/>
              </a:rPr>
              <a:t>Review of progress on action plans, activities to reinforce HWWS at key occasions and further planning for household and community</a:t>
            </a:r>
          </a:p>
        </p:txBody>
      </p:sp>
      <p:pic>
        <p:nvPicPr>
          <p:cNvPr id="6145" name="Picture 1" descr="Session 1 Storyboar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242"/>
          <a:stretch/>
        </p:blipFill>
        <p:spPr bwMode="auto">
          <a:xfrm>
            <a:off x="759015" y="4164570"/>
            <a:ext cx="2272558" cy="164881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2" descr="one of the mothers sharing the bedtime tale sto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82" r="8168"/>
          <a:stretch/>
        </p:blipFill>
        <p:spPr bwMode="auto">
          <a:xfrm>
            <a:off x="6538461" y="4100297"/>
            <a:ext cx="2270980" cy="165948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3" descr="mothers with their magic hands raised W-1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046" t="1366" r="770" b="1640"/>
          <a:stretch/>
        </p:blipFill>
        <p:spPr bwMode="auto">
          <a:xfrm>
            <a:off x="3641706" y="4163916"/>
            <a:ext cx="2224042" cy="1735782"/>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261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8"/>
          <p:cNvSpPr/>
          <p:nvPr/>
        </p:nvSpPr>
        <p:spPr>
          <a:xfrm>
            <a:off x="9328280" y="1962536"/>
            <a:ext cx="2394867" cy="3939133"/>
          </a:xfrm>
          <a:prstGeom prst="roundRect">
            <a:avLst>
              <a:gd name="adj" fmla="val 2596"/>
            </a:avLst>
          </a:prstGeom>
          <a:solidFill>
            <a:srgbClr val="E2231B">
              <a:alpha val="80000"/>
            </a:srgbClr>
          </a:solidFill>
          <a:ln w="25400" cap="flat" cmpd="sng" algn="ctr">
            <a:noFill/>
            <a:prstDash val="solid"/>
          </a:ln>
          <a:effectLst/>
        </p:spPr>
        <p:txBody>
          <a:bodyPr rtlCol="0" anchor="ctr"/>
          <a:lstStyle/>
          <a:p>
            <a:pPr algn="ctr"/>
            <a:endParaRPr lang="en-SG" dirty="0">
              <a:solidFill>
                <a:schemeClr val="bg1"/>
              </a:solidFill>
            </a:endParaRPr>
          </a:p>
        </p:txBody>
      </p:sp>
      <p:sp>
        <p:nvSpPr>
          <p:cNvPr id="24" name="Rounded Rectangle 5"/>
          <p:cNvSpPr/>
          <p:nvPr/>
        </p:nvSpPr>
        <p:spPr>
          <a:xfrm>
            <a:off x="6458615" y="1942480"/>
            <a:ext cx="2384610" cy="3957218"/>
          </a:xfrm>
          <a:prstGeom prst="roundRect">
            <a:avLst>
              <a:gd name="adj" fmla="val 2596"/>
            </a:avLst>
          </a:prstGeom>
          <a:solidFill>
            <a:srgbClr val="60A534">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Montserrat Ultra Light"/>
              <a:ea typeface="+mn-ea"/>
              <a:cs typeface="+mn-cs"/>
            </a:endParaRPr>
          </a:p>
        </p:txBody>
      </p:sp>
      <p:sp>
        <p:nvSpPr>
          <p:cNvPr id="23" name="Rounded Rectangle 8"/>
          <p:cNvSpPr/>
          <p:nvPr/>
        </p:nvSpPr>
        <p:spPr>
          <a:xfrm>
            <a:off x="3556294" y="1949201"/>
            <a:ext cx="2394867" cy="3939133"/>
          </a:xfrm>
          <a:prstGeom prst="roundRect">
            <a:avLst>
              <a:gd name="adj" fmla="val 2596"/>
            </a:avLst>
          </a:prstGeom>
          <a:solidFill>
            <a:srgbClr val="E2231B">
              <a:alpha val="80000"/>
            </a:srgbClr>
          </a:solidFill>
          <a:ln w="25400" cap="flat" cmpd="sng" algn="ctr">
            <a:noFill/>
            <a:prstDash val="solid"/>
          </a:ln>
          <a:effectLst/>
        </p:spPr>
        <p:txBody>
          <a:bodyPr rtlCol="0" anchor="ctr"/>
          <a:lstStyle/>
          <a:p>
            <a:pPr algn="ctr"/>
            <a:endParaRPr lang="en-SG" dirty="0">
              <a:solidFill>
                <a:schemeClr val="bg1"/>
              </a:solidFill>
            </a:endParaRPr>
          </a:p>
        </p:txBody>
      </p:sp>
      <p:sp>
        <p:nvSpPr>
          <p:cNvPr id="22" name="Rounded Rectangle 5"/>
          <p:cNvSpPr/>
          <p:nvPr/>
        </p:nvSpPr>
        <p:spPr>
          <a:xfrm>
            <a:off x="687593" y="1949201"/>
            <a:ext cx="2384610" cy="3957218"/>
          </a:xfrm>
          <a:prstGeom prst="roundRect">
            <a:avLst>
              <a:gd name="adj" fmla="val 2596"/>
            </a:avLst>
          </a:prstGeom>
          <a:solidFill>
            <a:srgbClr val="60A534">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Montserrat Ultra Light"/>
              <a:ea typeface="+mn-ea"/>
              <a:cs typeface="+mn-cs"/>
            </a:endParaRPr>
          </a:p>
        </p:txBody>
      </p:sp>
      <p:sp>
        <p:nvSpPr>
          <p:cNvPr id="17" name="Rectangle 16"/>
          <p:cNvSpPr/>
          <p:nvPr/>
        </p:nvSpPr>
        <p:spPr>
          <a:xfrm>
            <a:off x="3610165" y="2019658"/>
            <a:ext cx="862737" cy="267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87593" y="365125"/>
            <a:ext cx="10666207" cy="1325563"/>
          </a:xfrm>
          <a:ln>
            <a:solidFill>
              <a:schemeClr val="bg1"/>
            </a:solidFill>
          </a:ln>
        </p:spPr>
        <p:txBody>
          <a:bodyPr>
            <a:normAutofit/>
          </a:bodyPr>
          <a:lstStyle/>
          <a:p>
            <a:r>
              <a:rPr lang="en-US" dirty="0">
                <a:latin typeface="Candara" panose="020E0502030303020204" pitchFamily="34" charset="0"/>
              </a:rPr>
              <a:t>LESS ACUTE/STABLE CONTEXT PROGRAMME SESSIONS</a:t>
            </a:r>
            <a:endParaRPr lang="en-GB" dirty="0">
              <a:latin typeface="Candara" panose="020E0502030303020204" pitchFamily="34" charset="0"/>
            </a:endParaRPr>
          </a:p>
        </p:txBody>
      </p:sp>
      <p:sp>
        <p:nvSpPr>
          <p:cNvPr id="5" name="Content Placeholder 4"/>
          <p:cNvSpPr>
            <a:spLocks noGrp="1"/>
          </p:cNvSpPr>
          <p:nvPr>
            <p:ph idx="4294967295"/>
          </p:nvPr>
        </p:nvSpPr>
        <p:spPr>
          <a:xfrm>
            <a:off x="727232" y="1980800"/>
            <a:ext cx="2271713" cy="2090738"/>
          </a:xfrm>
          <a:solidFill>
            <a:schemeClr val="bg1"/>
          </a:solidFill>
        </p:spPr>
        <p:txBody>
          <a:bodyPr>
            <a:normAutofit fontScale="62500" lnSpcReduction="20000"/>
          </a:bodyPr>
          <a:lstStyle/>
          <a:p>
            <a:pPr marL="0" indent="0">
              <a:buNone/>
            </a:pPr>
            <a:r>
              <a:rPr lang="en-US" b="1" dirty="0">
                <a:solidFill>
                  <a:schemeClr val="tx1"/>
                </a:solidFill>
              </a:rPr>
              <a:t>Week 1: </a:t>
            </a:r>
          </a:p>
          <a:p>
            <a:pPr marL="0" indent="0">
              <a:buNone/>
            </a:pPr>
            <a:r>
              <a:rPr lang="en-US" b="1" dirty="0">
                <a:solidFill>
                  <a:schemeClr val="tx1"/>
                </a:solidFill>
              </a:rPr>
              <a:t>Exercises to assess HWWS at key occasions practice with mothers, introduction of storyboards, facilitation of action planning</a:t>
            </a:r>
            <a:endParaRPr lang="en-GB" b="1" dirty="0">
              <a:solidFill>
                <a:schemeClr val="tx1"/>
              </a:solidFill>
            </a:endParaRPr>
          </a:p>
          <a:p>
            <a:endParaRPr lang="en-GB" dirty="0">
              <a:solidFill>
                <a:schemeClr val="tx1"/>
              </a:solidFill>
              <a:latin typeface="Arial Black" panose="020B0A04020102020204" pitchFamily="34" charset="0"/>
            </a:endParaRPr>
          </a:p>
        </p:txBody>
      </p:sp>
      <p:sp>
        <p:nvSpPr>
          <p:cNvPr id="6" name="Content Placeholder 4"/>
          <p:cNvSpPr txBox="1">
            <a:spLocks/>
          </p:cNvSpPr>
          <p:nvPr/>
        </p:nvSpPr>
        <p:spPr>
          <a:xfrm>
            <a:off x="9382162" y="1991438"/>
            <a:ext cx="2287099" cy="2108858"/>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tx1"/>
                </a:solidFill>
                <a:latin typeface="+mn-lt"/>
              </a:rPr>
              <a:t>Week 4 &amp; 6: </a:t>
            </a:r>
          </a:p>
          <a:p>
            <a:r>
              <a:rPr lang="en-US" sz="1600" b="1" dirty="0">
                <a:solidFill>
                  <a:schemeClr val="tx1"/>
                </a:solidFill>
                <a:latin typeface="+mn-lt"/>
              </a:rPr>
              <a:t>Review of action plans and presentation of certificates to reinforce affiliation among the group and to reward mothers for participating in the programme</a:t>
            </a:r>
            <a:endParaRPr lang="en-GB" sz="1600" b="1" dirty="0">
              <a:solidFill>
                <a:schemeClr val="tx1"/>
              </a:solidFill>
              <a:latin typeface="+mn-lt"/>
            </a:endParaRPr>
          </a:p>
          <a:p>
            <a:endParaRPr lang="en-GB" dirty="0">
              <a:solidFill>
                <a:schemeClr val="bg1"/>
              </a:solidFill>
            </a:endParaRPr>
          </a:p>
        </p:txBody>
      </p:sp>
      <p:sp>
        <p:nvSpPr>
          <p:cNvPr id="7" name="Content Placeholder 4"/>
          <p:cNvSpPr txBox="1">
            <a:spLocks/>
          </p:cNvSpPr>
          <p:nvPr/>
        </p:nvSpPr>
        <p:spPr>
          <a:xfrm>
            <a:off x="6511272" y="1986611"/>
            <a:ext cx="2245056" cy="2050067"/>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tx1"/>
                </a:solidFill>
                <a:latin typeface="+mn-lt"/>
              </a:rPr>
              <a:t>Week 3:</a:t>
            </a:r>
          </a:p>
          <a:p>
            <a:r>
              <a:rPr lang="en-US" sz="1800" b="1" dirty="0">
                <a:solidFill>
                  <a:schemeClr val="tx1"/>
                </a:solidFill>
                <a:latin typeface="+mn-lt"/>
              </a:rPr>
              <a:t>Providing reminders of handwashing with soap practices</a:t>
            </a:r>
            <a:endParaRPr lang="en-GB" sz="1800" b="1" dirty="0">
              <a:solidFill>
                <a:schemeClr val="tx1"/>
              </a:solidFill>
              <a:latin typeface="+mn-lt"/>
            </a:endParaRPr>
          </a:p>
          <a:p>
            <a:endParaRPr lang="en-GB" dirty="0">
              <a:solidFill>
                <a:schemeClr val="tx1"/>
              </a:solidFill>
            </a:endParaRPr>
          </a:p>
        </p:txBody>
      </p:sp>
      <p:sp>
        <p:nvSpPr>
          <p:cNvPr id="8" name="Content Placeholder 4"/>
          <p:cNvSpPr txBox="1">
            <a:spLocks/>
          </p:cNvSpPr>
          <p:nvPr/>
        </p:nvSpPr>
        <p:spPr>
          <a:xfrm>
            <a:off x="3599685" y="2013475"/>
            <a:ext cx="2281460" cy="2086822"/>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85000"/>
                    <a:lumOff val="15000"/>
                  </a:schemeClr>
                </a:solidFill>
                <a:latin typeface="Helvetica LT Std" panose="020B05040202020A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tx1"/>
                </a:solidFill>
                <a:latin typeface="+mn-lt"/>
              </a:rPr>
              <a:t>Week 2: </a:t>
            </a:r>
          </a:p>
          <a:p>
            <a:r>
              <a:rPr lang="en-GB" sz="1600" b="1" dirty="0">
                <a:solidFill>
                  <a:schemeClr val="tx1"/>
                </a:solidFill>
                <a:latin typeface="+mn-lt"/>
              </a:rPr>
              <a:t>Review of progress on action plans, activities to reinforce HWWS at key occasions and further planning for household and community</a:t>
            </a:r>
          </a:p>
        </p:txBody>
      </p:sp>
      <p:pic>
        <p:nvPicPr>
          <p:cNvPr id="6145" name="Picture 1" descr="Session 1 Storyboar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242"/>
          <a:stretch/>
        </p:blipFill>
        <p:spPr bwMode="auto">
          <a:xfrm>
            <a:off x="759015" y="4164570"/>
            <a:ext cx="2272558" cy="164881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6" name="Picture 2" descr="one of the mothers sharing the bedtime tale stor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82" r="8168"/>
          <a:stretch/>
        </p:blipFill>
        <p:spPr bwMode="auto">
          <a:xfrm>
            <a:off x="3610165" y="4164572"/>
            <a:ext cx="2270980" cy="165948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3" descr="mothers with their magic hands raised W-1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046" t="1366" r="770" b="1640"/>
          <a:stretch/>
        </p:blipFill>
        <p:spPr bwMode="auto">
          <a:xfrm>
            <a:off x="6510655" y="4100297"/>
            <a:ext cx="2224042" cy="1735782"/>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descr="certificate distribution to mothe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81000"/>
                    </a14:imgEffect>
                    <a14:imgEffect>
                      <a14:brightnessContrast bright="20000" contrast="-40000"/>
                    </a14:imgEffect>
                  </a14:imgLayer>
                </a14:imgProps>
              </a:ext>
              <a:ext uri="{28A0092B-C50C-407E-A947-70E740481C1C}">
                <a14:useLocalDpi xmlns:a14="http://schemas.microsoft.com/office/drawing/2010/main" val="0"/>
              </a:ext>
            </a:extLst>
          </a:blip>
          <a:srcRect r="24209"/>
          <a:stretch/>
        </p:blipFill>
        <p:spPr bwMode="auto">
          <a:xfrm>
            <a:off x="9422402" y="4151055"/>
            <a:ext cx="2206621" cy="169985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0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9066"/>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18931" y="2452342"/>
            <a:ext cx="10515600" cy="1325563"/>
          </a:xfrm>
        </p:spPr>
        <p:txBody>
          <a:bodyPr/>
          <a:lstStyle/>
          <a:p>
            <a:pPr algn="ctr"/>
            <a:r>
              <a:rPr lang="en-GB" dirty="0">
                <a:latin typeface="Candara" panose="020E0502030303020204" pitchFamily="34" charset="0"/>
              </a:rPr>
              <a:t>FIELD TRIALS</a:t>
            </a:r>
          </a:p>
        </p:txBody>
      </p:sp>
    </p:spTree>
    <p:extLst>
      <p:ext uri="{BB962C8B-B14F-4D97-AF65-F5344CB8AC3E}">
        <p14:creationId xmlns:p14="http://schemas.microsoft.com/office/powerpoint/2010/main" val="2544843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52BB-A99F-4AFF-B35F-40A86666D797}"/>
              </a:ext>
            </a:extLst>
          </p:cNvPr>
          <p:cNvSpPr>
            <a:spLocks noGrp="1"/>
          </p:cNvSpPr>
          <p:nvPr>
            <p:ph type="title"/>
          </p:nvPr>
        </p:nvSpPr>
        <p:spPr/>
        <p:txBody>
          <a:bodyPr>
            <a:normAutofit/>
          </a:bodyPr>
          <a:lstStyle/>
          <a:p>
            <a:r>
              <a:rPr lang="en-US" dirty="0">
                <a:latin typeface="Candara" panose="020E0502030303020204" pitchFamily="34" charset="0"/>
              </a:rPr>
              <a:t>NEPAL</a:t>
            </a:r>
          </a:p>
        </p:txBody>
      </p:sp>
      <p:sp>
        <p:nvSpPr>
          <p:cNvPr id="3" name="Content Placeholder 2">
            <a:extLst>
              <a:ext uri="{FF2B5EF4-FFF2-40B4-BE49-F238E27FC236}">
                <a16:creationId xmlns:a16="http://schemas.microsoft.com/office/drawing/2014/main" id="{5DC78A7D-F1E5-4434-822B-4FD831AB2A53}"/>
              </a:ext>
            </a:extLst>
          </p:cNvPr>
          <p:cNvSpPr>
            <a:spLocks noGrp="1"/>
          </p:cNvSpPr>
          <p:nvPr>
            <p:ph sz="half" idx="1"/>
          </p:nvPr>
        </p:nvSpPr>
        <p:spPr>
          <a:xfrm>
            <a:off x="6408728" y="1140062"/>
            <a:ext cx="5181600" cy="4351338"/>
          </a:xfrm>
        </p:spPr>
        <p:txBody>
          <a:bodyPr/>
          <a:lstStyle/>
          <a:p>
            <a:pPr marL="0" indent="0">
              <a:buNone/>
            </a:pPr>
            <a:r>
              <a:rPr lang="en-US" sz="2400" dirty="0"/>
              <a:t>Evaluation Methodology – combined quantitative and qualitative methods</a:t>
            </a:r>
          </a:p>
          <a:p>
            <a:pPr marL="285750" indent="-285750">
              <a:buFont typeface="Arial" panose="020B0604020202020204" pitchFamily="34" charset="0"/>
              <a:buChar char="•"/>
            </a:pPr>
            <a:r>
              <a:rPr lang="en-US" sz="2400" dirty="0"/>
              <a:t>Knowledge, attitude and practice (KAP) survey</a:t>
            </a:r>
          </a:p>
          <a:p>
            <a:pPr marL="285750" indent="-285750">
              <a:buFont typeface="Arial" panose="020B0604020202020204" pitchFamily="34" charset="0"/>
              <a:buChar char="•"/>
            </a:pPr>
            <a:r>
              <a:rPr lang="en-US" sz="2400" dirty="0"/>
              <a:t>Previous day sticker diary </a:t>
            </a:r>
          </a:p>
          <a:p>
            <a:pPr marL="285750" indent="-285750">
              <a:buFont typeface="Arial" panose="020B0604020202020204" pitchFamily="34" charset="0"/>
              <a:buChar char="•"/>
            </a:pPr>
            <a:r>
              <a:rPr lang="en-US" sz="2400" dirty="0"/>
              <a:t>Structured observation</a:t>
            </a:r>
          </a:p>
          <a:p>
            <a:pPr marL="285750" indent="-285750">
              <a:buFont typeface="Arial" panose="020B0604020202020204" pitchFamily="34" charset="0"/>
              <a:buChar char="•"/>
            </a:pPr>
            <a:r>
              <a:rPr lang="en-US" sz="2400" dirty="0"/>
              <a:t>Focus Group Discussions</a:t>
            </a:r>
          </a:p>
          <a:p>
            <a:pPr marL="285750" indent="-285750">
              <a:buFont typeface="Arial" panose="020B0604020202020204" pitchFamily="34" charset="0"/>
              <a:buChar char="•"/>
            </a:pPr>
            <a:r>
              <a:rPr lang="en-US" sz="2400" dirty="0"/>
              <a:t>Key Informant interviews</a:t>
            </a:r>
          </a:p>
        </p:txBody>
      </p:sp>
      <p:sp>
        <p:nvSpPr>
          <p:cNvPr id="6" name="Content Placeholder 5"/>
          <p:cNvSpPr>
            <a:spLocks noGrp="1"/>
          </p:cNvSpPr>
          <p:nvPr>
            <p:ph sz="half" idx="2"/>
          </p:nvPr>
        </p:nvSpPr>
        <p:spPr>
          <a:xfrm>
            <a:off x="601672" y="1385722"/>
            <a:ext cx="5181600" cy="4351338"/>
          </a:xfrm>
        </p:spPr>
        <p:txBody>
          <a:bodyPr/>
          <a:lstStyle/>
          <a:p>
            <a:r>
              <a:rPr lang="en-GB" dirty="0"/>
              <a:t>Location – Kirtripur, Nepal (2015)</a:t>
            </a:r>
          </a:p>
          <a:p>
            <a:r>
              <a:rPr lang="en-GB" dirty="0"/>
              <a:t>Type of storyboard – Asia version</a:t>
            </a:r>
          </a:p>
          <a:p>
            <a:r>
              <a:rPr lang="en-GB" dirty="0"/>
              <a:t>Program – Stable context</a:t>
            </a:r>
          </a:p>
          <a:p>
            <a:r>
              <a:rPr lang="en-GB" dirty="0"/>
              <a:t>Adaptation – none, translated to local language</a:t>
            </a:r>
          </a:p>
          <a:p>
            <a:pPr marL="0" indent="0">
              <a:buNone/>
            </a:pPr>
            <a:endParaRPr lang="en-GB" dirty="0"/>
          </a:p>
          <a:p>
            <a:endParaRPr lang="en-GB" dirty="0"/>
          </a:p>
        </p:txBody>
      </p:sp>
    </p:spTree>
    <p:extLst>
      <p:ext uri="{BB962C8B-B14F-4D97-AF65-F5344CB8AC3E}">
        <p14:creationId xmlns:p14="http://schemas.microsoft.com/office/powerpoint/2010/main" val="127224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551" t="14451" r="23753" b="660"/>
          <a:stretch/>
        </p:blipFill>
        <p:spPr>
          <a:xfrm>
            <a:off x="0" y="1448"/>
            <a:ext cx="7645706" cy="6856552"/>
          </a:xfrm>
          <a:prstGeom prst="rect">
            <a:avLst/>
          </a:prstGeom>
        </p:spPr>
      </p:pic>
      <p:sp>
        <p:nvSpPr>
          <p:cNvPr id="12" name="Rectangle 11"/>
          <p:cNvSpPr/>
          <p:nvPr/>
        </p:nvSpPr>
        <p:spPr>
          <a:xfrm>
            <a:off x="8487859" y="193363"/>
            <a:ext cx="3582060" cy="1121668"/>
          </a:xfrm>
          <a:prstGeom prst="rect">
            <a:avLst/>
          </a:prstGeom>
          <a:solidFill>
            <a:srgbClr val="E22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idx="4294967295"/>
          </p:nvPr>
        </p:nvSpPr>
        <p:spPr>
          <a:xfrm>
            <a:off x="8831263" y="257175"/>
            <a:ext cx="3360737" cy="915988"/>
          </a:xfrm>
        </p:spPr>
        <p:txBody>
          <a:bodyPr/>
          <a:lstStyle/>
          <a:p>
            <a:pPr algn="ctr"/>
            <a:r>
              <a:rPr lang="en-US" sz="2800" dirty="0">
                <a:solidFill>
                  <a:schemeClr val="bg1"/>
                </a:solidFill>
                <a:latin typeface="Arial Black" panose="020B0A04020102020204" pitchFamily="34" charset="0"/>
              </a:rPr>
              <a:t>NEPAL RESULTS</a:t>
            </a:r>
            <a:endParaRPr lang="en-GB" sz="2800" dirty="0">
              <a:solidFill>
                <a:schemeClr val="bg1"/>
              </a:solidFill>
              <a:latin typeface="Arial Black" panose="020B0A04020102020204" pitchFamily="34" charset="0"/>
            </a:endParaRPr>
          </a:p>
        </p:txBody>
      </p:sp>
      <p:sp>
        <p:nvSpPr>
          <p:cNvPr id="8" name="Rectangle 7"/>
          <p:cNvSpPr/>
          <p:nvPr/>
        </p:nvSpPr>
        <p:spPr>
          <a:xfrm>
            <a:off x="6705525" y="1697471"/>
            <a:ext cx="3630674" cy="646331"/>
          </a:xfrm>
          <a:prstGeom prst="rect">
            <a:avLst/>
          </a:prstGeom>
        </p:spPr>
        <p:txBody>
          <a:bodyPr wrap="square">
            <a:spAutoFit/>
          </a:bodyPr>
          <a:lstStyle/>
          <a:p>
            <a:pPr lvl="0" algn="ctr"/>
            <a:r>
              <a:rPr lang="en-US" sz="3600" dirty="0">
                <a:solidFill>
                  <a:schemeClr val="tx1">
                    <a:lumMod val="75000"/>
                    <a:lumOff val="25000"/>
                  </a:schemeClr>
                </a:solidFill>
                <a:latin typeface="HelveticaNeueLT Std Med Cn" panose="020B0806040702040204" pitchFamily="34" charset="0"/>
              </a:rPr>
              <a:t>45% </a:t>
            </a:r>
          </a:p>
        </p:txBody>
      </p:sp>
      <p:sp>
        <p:nvSpPr>
          <p:cNvPr id="9" name="Rectangle 8"/>
          <p:cNvSpPr/>
          <p:nvPr/>
        </p:nvSpPr>
        <p:spPr>
          <a:xfrm>
            <a:off x="7112087" y="4284121"/>
            <a:ext cx="2931074" cy="646331"/>
          </a:xfrm>
          <a:prstGeom prst="rect">
            <a:avLst/>
          </a:prstGeom>
        </p:spPr>
        <p:txBody>
          <a:bodyPr wrap="square">
            <a:spAutoFit/>
          </a:bodyPr>
          <a:lstStyle/>
          <a:p>
            <a:pPr lvl="0" algn="ctr"/>
            <a:r>
              <a:rPr lang="en-US" sz="3600" dirty="0">
                <a:solidFill>
                  <a:schemeClr val="tx1">
                    <a:lumMod val="75000"/>
                    <a:lumOff val="25000"/>
                  </a:schemeClr>
                </a:solidFill>
                <a:latin typeface="HelveticaNeueLT Std Med Cn" panose="020B0806040702040204" pitchFamily="34" charset="0"/>
              </a:rPr>
              <a:t>18% </a:t>
            </a:r>
          </a:p>
        </p:txBody>
      </p:sp>
      <p:sp>
        <p:nvSpPr>
          <p:cNvPr id="10" name="Rectangle 9"/>
          <p:cNvSpPr/>
          <p:nvPr/>
        </p:nvSpPr>
        <p:spPr>
          <a:xfrm>
            <a:off x="6822738" y="2938569"/>
            <a:ext cx="3509772" cy="646331"/>
          </a:xfrm>
          <a:prstGeom prst="rect">
            <a:avLst/>
          </a:prstGeom>
        </p:spPr>
        <p:txBody>
          <a:bodyPr wrap="square">
            <a:spAutoFit/>
          </a:bodyPr>
          <a:lstStyle/>
          <a:p>
            <a:pPr lvl="0" algn="ctr"/>
            <a:r>
              <a:rPr lang="en-US" sz="3600" dirty="0">
                <a:solidFill>
                  <a:schemeClr val="tx1">
                    <a:lumMod val="75000"/>
                    <a:lumOff val="25000"/>
                  </a:schemeClr>
                </a:solidFill>
                <a:latin typeface="HelveticaNeueLT Std Med Cn" panose="020B0806040702040204" pitchFamily="34" charset="0"/>
              </a:rPr>
              <a:t>28%</a:t>
            </a:r>
            <a:r>
              <a:rPr lang="en-US" sz="3600" dirty="0">
                <a:solidFill>
                  <a:schemeClr val="tx1">
                    <a:lumMod val="75000"/>
                    <a:lumOff val="25000"/>
                  </a:schemeClr>
                </a:solidFill>
                <a:latin typeface="Helvetica LT Std" panose="020B05040202020A0204" pitchFamily="34" charset="0"/>
              </a:rPr>
              <a:t> </a:t>
            </a:r>
          </a:p>
        </p:txBody>
      </p:sp>
      <p:sp>
        <p:nvSpPr>
          <p:cNvPr id="11" name="Rectangle 10"/>
          <p:cNvSpPr/>
          <p:nvPr/>
        </p:nvSpPr>
        <p:spPr>
          <a:xfrm>
            <a:off x="6894425" y="5684133"/>
            <a:ext cx="3452319" cy="892552"/>
          </a:xfrm>
          <a:prstGeom prst="rect">
            <a:avLst/>
          </a:prstGeom>
        </p:spPr>
        <p:txBody>
          <a:bodyPr wrap="square">
            <a:spAutoFit/>
          </a:bodyPr>
          <a:lstStyle/>
          <a:p>
            <a:pPr lvl="0" algn="ctr"/>
            <a:r>
              <a:rPr lang="en-US" sz="3600" dirty="0">
                <a:solidFill>
                  <a:schemeClr val="tx1">
                    <a:lumMod val="75000"/>
                    <a:lumOff val="25000"/>
                  </a:schemeClr>
                </a:solidFill>
                <a:latin typeface="HelveticaNeueLT Std Med Cn" panose="020B0806040702040204" pitchFamily="34" charset="0"/>
              </a:rPr>
              <a:t>17% </a:t>
            </a:r>
          </a:p>
          <a:p>
            <a:pPr lvl="0" algn="ctr"/>
            <a:endParaRPr lang="en-US" sz="1600" dirty="0">
              <a:solidFill>
                <a:schemeClr val="tx1">
                  <a:lumMod val="75000"/>
                  <a:lumOff val="25000"/>
                </a:schemeClr>
              </a:solidFill>
              <a:latin typeface="Helvetica LT Std" panose="020B05040202020A0204" pitchFamily="34" charset="0"/>
            </a:endParaRPr>
          </a:p>
        </p:txBody>
      </p:sp>
      <p:sp>
        <p:nvSpPr>
          <p:cNvPr id="17" name="Oval 16"/>
          <p:cNvSpPr/>
          <p:nvPr/>
        </p:nvSpPr>
        <p:spPr>
          <a:xfrm>
            <a:off x="8000969" y="4128104"/>
            <a:ext cx="1153311" cy="1025535"/>
          </a:xfrm>
          <a:prstGeom prst="ellipse">
            <a:avLst/>
          </a:prstGeom>
          <a:noFill/>
          <a:ln w="38100">
            <a:solidFill>
              <a:srgbClr val="60A5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lumOff val="25000"/>
                </a:schemeClr>
              </a:solidFill>
            </a:endParaRPr>
          </a:p>
        </p:txBody>
      </p:sp>
      <p:sp>
        <p:nvSpPr>
          <p:cNvPr id="19" name="Oval 18"/>
          <p:cNvSpPr/>
          <p:nvPr/>
        </p:nvSpPr>
        <p:spPr>
          <a:xfrm>
            <a:off x="8000969" y="5474386"/>
            <a:ext cx="1153311" cy="102553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lumOff val="25000"/>
                </a:schemeClr>
              </a:solidFill>
            </a:endParaRPr>
          </a:p>
        </p:txBody>
      </p:sp>
      <p:sp>
        <p:nvSpPr>
          <p:cNvPr id="4" name="Rectangle 3"/>
          <p:cNvSpPr/>
          <p:nvPr/>
        </p:nvSpPr>
        <p:spPr>
          <a:xfrm>
            <a:off x="9239538" y="4205979"/>
            <a:ext cx="2706852" cy="1077218"/>
          </a:xfrm>
          <a:prstGeom prst="rect">
            <a:avLst/>
          </a:prstGeom>
        </p:spPr>
        <p:txBody>
          <a:bodyPr wrap="square">
            <a:spAutoFit/>
          </a:bodyPr>
          <a:lstStyle/>
          <a:p>
            <a:pPr lvl="0"/>
            <a:r>
              <a:rPr lang="en-US" sz="1600" dirty="0">
                <a:solidFill>
                  <a:schemeClr val="tx1">
                    <a:lumMod val="75000"/>
                    <a:lumOff val="25000"/>
                  </a:schemeClr>
                </a:solidFill>
                <a:latin typeface="Arial Black" panose="020B0A04020102020204" pitchFamily="34" charset="0"/>
              </a:rPr>
              <a:t>increase in </a:t>
            </a:r>
            <a:r>
              <a:rPr lang="en-US" sz="1600" dirty="0">
                <a:latin typeface="Arial Black" panose="020B0A04020102020204" pitchFamily="34" charset="0"/>
              </a:rPr>
              <a:t>handwashing with soap practice </a:t>
            </a:r>
            <a:r>
              <a:rPr lang="en-US" sz="1600" dirty="0">
                <a:solidFill>
                  <a:schemeClr val="tx1">
                    <a:lumMod val="75000"/>
                    <a:lumOff val="25000"/>
                  </a:schemeClr>
                </a:solidFill>
                <a:latin typeface="Arial Black" panose="020B0A04020102020204" pitchFamily="34" charset="0"/>
              </a:rPr>
              <a:t>before eating</a:t>
            </a:r>
            <a:endParaRPr lang="en-GB" sz="1600" dirty="0">
              <a:solidFill>
                <a:schemeClr val="tx1">
                  <a:lumMod val="75000"/>
                  <a:lumOff val="25000"/>
                </a:schemeClr>
              </a:solidFill>
              <a:latin typeface="Arial Black" panose="020B0A04020102020204" pitchFamily="34" charset="0"/>
            </a:endParaRPr>
          </a:p>
        </p:txBody>
      </p:sp>
      <p:sp>
        <p:nvSpPr>
          <p:cNvPr id="6" name="Rectangle 5"/>
          <p:cNvSpPr/>
          <p:nvPr/>
        </p:nvSpPr>
        <p:spPr>
          <a:xfrm>
            <a:off x="9234914" y="5569771"/>
            <a:ext cx="2629655" cy="1077218"/>
          </a:xfrm>
          <a:prstGeom prst="rect">
            <a:avLst/>
          </a:prstGeom>
        </p:spPr>
        <p:txBody>
          <a:bodyPr wrap="square">
            <a:spAutoFit/>
          </a:bodyPr>
          <a:lstStyle/>
          <a:p>
            <a:pPr lvl="0"/>
            <a:r>
              <a:rPr lang="en-US" sz="1600" dirty="0">
                <a:solidFill>
                  <a:schemeClr val="tx1">
                    <a:lumMod val="75000"/>
                    <a:lumOff val="25000"/>
                  </a:schemeClr>
                </a:solidFill>
                <a:latin typeface="Arial Black" panose="020B0A04020102020204" pitchFamily="34" charset="0"/>
              </a:rPr>
              <a:t>increase in handwashing with soap </a:t>
            </a:r>
            <a:r>
              <a:rPr lang="en-US" sz="1600" dirty="0">
                <a:latin typeface="Arial Black" panose="020B0A04020102020204" pitchFamily="34" charset="0"/>
              </a:rPr>
              <a:t>practice</a:t>
            </a:r>
            <a:r>
              <a:rPr lang="en-US" sz="1600" dirty="0">
                <a:solidFill>
                  <a:schemeClr val="tx1">
                    <a:lumMod val="75000"/>
                    <a:lumOff val="25000"/>
                  </a:schemeClr>
                </a:solidFill>
                <a:latin typeface="Arial Black" panose="020B0A04020102020204" pitchFamily="34" charset="0"/>
              </a:rPr>
              <a:t> before preparing food</a:t>
            </a:r>
            <a:endParaRPr lang="en-GB" sz="1600" dirty="0">
              <a:solidFill>
                <a:schemeClr val="tx1">
                  <a:lumMod val="75000"/>
                  <a:lumOff val="25000"/>
                </a:schemeClr>
              </a:solidFill>
              <a:latin typeface="Arial Black" panose="020B0A04020102020204" pitchFamily="34" charset="0"/>
            </a:endParaRPr>
          </a:p>
        </p:txBody>
      </p:sp>
      <p:sp>
        <p:nvSpPr>
          <p:cNvPr id="7" name="Rectangle 6"/>
          <p:cNvSpPr/>
          <p:nvPr/>
        </p:nvSpPr>
        <p:spPr>
          <a:xfrm>
            <a:off x="9239538" y="2998141"/>
            <a:ext cx="2625031" cy="1077218"/>
          </a:xfrm>
          <a:prstGeom prst="rect">
            <a:avLst/>
          </a:prstGeom>
        </p:spPr>
        <p:txBody>
          <a:bodyPr wrap="square">
            <a:spAutoFit/>
          </a:bodyPr>
          <a:lstStyle/>
          <a:p>
            <a:pPr lvl="0"/>
            <a:r>
              <a:rPr lang="en-US" sz="1600" dirty="0">
                <a:solidFill>
                  <a:schemeClr val="tx1">
                    <a:lumMod val="75000"/>
                    <a:lumOff val="25000"/>
                  </a:schemeClr>
                </a:solidFill>
                <a:latin typeface="Arial Black" panose="020B0A04020102020204" pitchFamily="34" charset="0"/>
              </a:rPr>
              <a:t>increase in handwashing with soap </a:t>
            </a:r>
            <a:r>
              <a:rPr lang="en-US" sz="1600" dirty="0">
                <a:latin typeface="Arial Black" panose="020B0A04020102020204" pitchFamily="34" charset="0"/>
              </a:rPr>
              <a:t>knowledge</a:t>
            </a:r>
            <a:r>
              <a:rPr lang="en-US" sz="1600" dirty="0">
                <a:solidFill>
                  <a:srgbClr val="FF0000"/>
                </a:solidFill>
                <a:latin typeface="Arial Black" panose="020B0A04020102020204" pitchFamily="34" charset="0"/>
              </a:rPr>
              <a:t> </a:t>
            </a:r>
            <a:r>
              <a:rPr lang="en-US" sz="1600" dirty="0">
                <a:solidFill>
                  <a:schemeClr val="tx1">
                    <a:lumMod val="75000"/>
                    <a:lumOff val="25000"/>
                  </a:schemeClr>
                </a:solidFill>
                <a:latin typeface="Arial Black" panose="020B0A04020102020204" pitchFamily="34" charset="0"/>
              </a:rPr>
              <a:t>before preparing food</a:t>
            </a:r>
            <a:endParaRPr lang="en-GB" sz="1600" dirty="0">
              <a:solidFill>
                <a:schemeClr val="tx1">
                  <a:lumMod val="75000"/>
                  <a:lumOff val="25000"/>
                </a:schemeClr>
              </a:solidFill>
              <a:latin typeface="Arial Black" panose="020B0A04020102020204" pitchFamily="34" charset="0"/>
            </a:endParaRPr>
          </a:p>
        </p:txBody>
      </p:sp>
      <p:sp>
        <p:nvSpPr>
          <p:cNvPr id="20" name="Oval 19"/>
          <p:cNvSpPr/>
          <p:nvPr/>
        </p:nvSpPr>
        <p:spPr>
          <a:xfrm>
            <a:off x="7942507" y="2777569"/>
            <a:ext cx="1153311" cy="102553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lumOff val="25000"/>
                </a:schemeClr>
              </a:solidFill>
            </a:endParaRPr>
          </a:p>
        </p:txBody>
      </p:sp>
      <p:sp>
        <p:nvSpPr>
          <p:cNvPr id="21" name="Oval 20"/>
          <p:cNvSpPr/>
          <p:nvPr/>
        </p:nvSpPr>
        <p:spPr>
          <a:xfrm>
            <a:off x="7933295" y="1515499"/>
            <a:ext cx="1153311" cy="1025535"/>
          </a:xfrm>
          <a:prstGeom prst="ellipse">
            <a:avLst/>
          </a:prstGeom>
          <a:noFill/>
          <a:ln w="38100">
            <a:solidFill>
              <a:srgbClr val="60A5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lumOff val="25000"/>
                </a:schemeClr>
              </a:solidFill>
            </a:endParaRPr>
          </a:p>
        </p:txBody>
      </p:sp>
      <p:sp>
        <p:nvSpPr>
          <p:cNvPr id="22" name="Rectangle 21"/>
          <p:cNvSpPr/>
          <p:nvPr/>
        </p:nvSpPr>
        <p:spPr>
          <a:xfrm>
            <a:off x="9363443" y="1334828"/>
            <a:ext cx="2828557" cy="1569660"/>
          </a:xfrm>
          <a:prstGeom prst="rect">
            <a:avLst/>
          </a:prstGeom>
        </p:spPr>
        <p:txBody>
          <a:bodyPr wrap="square">
            <a:spAutoFit/>
          </a:bodyPr>
          <a:lstStyle/>
          <a:p>
            <a:pPr lvl="0"/>
            <a:r>
              <a:rPr lang="en-US" sz="1600" dirty="0">
                <a:solidFill>
                  <a:schemeClr val="tx1">
                    <a:lumMod val="75000"/>
                    <a:lumOff val="25000"/>
                  </a:schemeClr>
                </a:solidFill>
                <a:latin typeface="Arial Black" panose="020B0A04020102020204" pitchFamily="34" charset="0"/>
              </a:rPr>
              <a:t>increase in handwashing with soap knowledge before eating. Also 45% increase of HWWS after using the toilet *</a:t>
            </a:r>
            <a:endParaRPr lang="en-GB" sz="1600" dirty="0">
              <a:solidFill>
                <a:schemeClr val="tx1">
                  <a:lumMod val="75000"/>
                  <a:lumOff val="25000"/>
                </a:schemeClr>
              </a:solidFill>
              <a:latin typeface="Arial Black" panose="020B0A04020102020204" pitchFamily="34" charset="0"/>
            </a:endParaRPr>
          </a:p>
        </p:txBody>
      </p:sp>
    </p:spTree>
    <p:extLst>
      <p:ext uri="{BB962C8B-B14F-4D97-AF65-F5344CB8AC3E}">
        <p14:creationId xmlns:p14="http://schemas.microsoft.com/office/powerpoint/2010/main" val="310652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8215" y="368981"/>
            <a:ext cx="9029700" cy="1066800"/>
          </a:xfrm>
        </p:spPr>
        <p:txBody>
          <a:bodyPr>
            <a:normAutofit/>
          </a:bodyPr>
          <a:lstStyle/>
          <a:p>
            <a:r>
              <a:rPr lang="en-GB" sz="4400" dirty="0">
                <a:latin typeface="Candara" panose="020E0502030303020204" pitchFamily="34" charset="0"/>
              </a:rPr>
              <a:t>Nepal Lessons Learnt</a:t>
            </a:r>
          </a:p>
        </p:txBody>
      </p:sp>
      <p:sp>
        <p:nvSpPr>
          <p:cNvPr id="3" name="Content Placeholder 2"/>
          <p:cNvSpPr>
            <a:spLocks noGrp="1"/>
          </p:cNvSpPr>
          <p:nvPr>
            <p:ph idx="4294967295"/>
          </p:nvPr>
        </p:nvSpPr>
        <p:spPr>
          <a:xfrm>
            <a:off x="522515" y="1435781"/>
            <a:ext cx="9056688" cy="4351337"/>
          </a:xfrm>
        </p:spPr>
        <p:txBody>
          <a:bodyPr/>
          <a:lstStyle/>
          <a:p>
            <a:r>
              <a:rPr lang="en-GB" dirty="0"/>
              <a:t>Storytelling has proven to be a good form to encourage uptake of hygiene practices, program was engaging securing +90% attendance </a:t>
            </a:r>
          </a:p>
          <a:p>
            <a:r>
              <a:rPr lang="en-GB" dirty="0"/>
              <a:t>Nudges and materials used as reminders were popular and helps reinforce good practice</a:t>
            </a:r>
          </a:p>
          <a:p>
            <a:r>
              <a:rPr lang="en-GB" dirty="0"/>
              <a:t>providing enabling environment for handwashing e.g hygiene needs like soap, handwashing station, water help facilitate handwashing practice</a:t>
            </a:r>
          </a:p>
        </p:txBody>
      </p:sp>
    </p:spTree>
    <p:extLst>
      <p:ext uri="{BB962C8B-B14F-4D97-AF65-F5344CB8AC3E}">
        <p14:creationId xmlns:p14="http://schemas.microsoft.com/office/powerpoint/2010/main" val="282076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098" name="Title 3"/>
          <p:cNvSpPr>
            <a:spLocks noGrp="1"/>
          </p:cNvSpPr>
          <p:nvPr>
            <p:ph type="ctrTitle" idx="4294967295"/>
          </p:nvPr>
        </p:nvSpPr>
        <p:spPr>
          <a:xfrm>
            <a:off x="1013791" y="2514808"/>
            <a:ext cx="9525000" cy="1655762"/>
          </a:xfrm>
        </p:spPr>
        <p:txBody>
          <a:bodyPr/>
          <a:lstStyle/>
          <a:p>
            <a:pPr algn="ctr"/>
            <a:r>
              <a:rPr lang="en-GB" altLang="en-US" dirty="0">
                <a:latin typeface="Candara" panose="020E0502030303020204" pitchFamily="34" charset="0"/>
                <a:ea typeface="ＭＳ Ｐゴシック" panose="020B0600070205080204" pitchFamily="34" charset="-128"/>
              </a:rPr>
              <a:t>Background</a:t>
            </a:r>
          </a:p>
        </p:txBody>
      </p:sp>
    </p:spTree>
    <p:extLst>
      <p:ext uri="{BB962C8B-B14F-4D97-AF65-F5344CB8AC3E}">
        <p14:creationId xmlns:p14="http://schemas.microsoft.com/office/powerpoint/2010/main" val="3827820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ndara" panose="020E0502030303020204" pitchFamily="34" charset="0"/>
              </a:rPr>
              <a:t>Nigeria</a:t>
            </a:r>
          </a:p>
        </p:txBody>
      </p:sp>
      <p:sp>
        <p:nvSpPr>
          <p:cNvPr id="3" name="Content Placeholder 2"/>
          <p:cNvSpPr>
            <a:spLocks noGrp="1"/>
          </p:cNvSpPr>
          <p:nvPr>
            <p:ph sz="half" idx="1"/>
          </p:nvPr>
        </p:nvSpPr>
        <p:spPr>
          <a:xfrm>
            <a:off x="838200" y="1591019"/>
            <a:ext cx="5181600" cy="4783897"/>
          </a:xfrm>
        </p:spPr>
        <p:txBody>
          <a:bodyPr>
            <a:normAutofit lnSpcReduction="10000"/>
          </a:bodyPr>
          <a:lstStyle/>
          <a:p>
            <a:r>
              <a:rPr lang="en-GB" sz="2600" b="1" dirty="0"/>
              <a:t>Location</a:t>
            </a:r>
            <a:r>
              <a:rPr lang="en-GB" sz="2600" dirty="0"/>
              <a:t> – Pilot in 3 communities in Madagali LGA, Adamawa State, Northeast Nigeria </a:t>
            </a:r>
          </a:p>
          <a:p>
            <a:r>
              <a:rPr lang="en-GB" sz="2600" b="1" dirty="0"/>
              <a:t>Type of storyboard </a:t>
            </a:r>
            <a:r>
              <a:rPr lang="en-GB" sz="2600" dirty="0"/>
              <a:t>–  Unstable context /African version</a:t>
            </a:r>
          </a:p>
          <a:p>
            <a:r>
              <a:rPr lang="en-GB" sz="2600" b="1" dirty="0"/>
              <a:t>Program</a:t>
            </a:r>
            <a:r>
              <a:rPr lang="en-GB" sz="2600" dirty="0"/>
              <a:t> </a:t>
            </a:r>
            <a:r>
              <a:rPr lang="en-GB" sz="2600" b="1" dirty="0"/>
              <a:t>Adaptation</a:t>
            </a:r>
            <a:r>
              <a:rPr lang="en-GB" sz="2600" dirty="0"/>
              <a:t> – 4 activities; translation to Hausa language. </a:t>
            </a:r>
          </a:p>
          <a:p>
            <a:r>
              <a:rPr lang="en-GB" sz="2600" b="1" dirty="0"/>
              <a:t>Constraints</a:t>
            </a:r>
            <a:r>
              <a:rPr lang="en-GB" sz="2600" dirty="0"/>
              <a:t> </a:t>
            </a:r>
          </a:p>
          <a:p>
            <a:pPr marL="0" indent="0">
              <a:buNone/>
            </a:pPr>
            <a:r>
              <a:rPr lang="en-GB" sz="2600" dirty="0"/>
              <a:t>The fragile security context had limitations on implementation and data collections during the pilot and regular meetings</a:t>
            </a:r>
          </a:p>
          <a:p>
            <a:pPr marL="0" indent="0">
              <a:buNone/>
            </a:pPr>
            <a:endParaRPr lang="en-GB" dirty="0"/>
          </a:p>
          <a:p>
            <a:pPr marL="0" indent="0">
              <a:buNone/>
            </a:pPr>
            <a:endParaRPr lang="en-GB" dirty="0"/>
          </a:p>
          <a:p>
            <a:pPr marL="0" indent="0">
              <a:buNone/>
            </a:pPr>
            <a:endParaRPr lang="en-GB" dirty="0"/>
          </a:p>
        </p:txBody>
      </p:sp>
      <p:sp>
        <p:nvSpPr>
          <p:cNvPr id="4" name="Content Placeholder 3"/>
          <p:cNvSpPr>
            <a:spLocks noGrp="1"/>
          </p:cNvSpPr>
          <p:nvPr>
            <p:ph sz="half" idx="2"/>
          </p:nvPr>
        </p:nvSpPr>
        <p:spPr>
          <a:xfrm>
            <a:off x="6469038" y="1552668"/>
            <a:ext cx="5145446" cy="4527289"/>
          </a:xfrm>
        </p:spPr>
        <p:txBody>
          <a:bodyPr>
            <a:normAutofit fontScale="92500" lnSpcReduction="10000"/>
          </a:bodyPr>
          <a:lstStyle/>
          <a:p>
            <a:pPr marL="0" indent="0">
              <a:buNone/>
            </a:pPr>
            <a:r>
              <a:rPr lang="en-GB" dirty="0"/>
              <a:t>Key findings/Lessons learnt</a:t>
            </a:r>
          </a:p>
          <a:p>
            <a:r>
              <a:rPr lang="en-US" sz="1700" dirty="0"/>
              <a:t>100% of mothers/carers (208) who participated reported increase in handwashing</a:t>
            </a:r>
          </a:p>
          <a:p>
            <a:r>
              <a:rPr lang="en-US" sz="1700" dirty="0"/>
              <a:t>Mothers could easily resonate with the story of the girl in the storyboard.</a:t>
            </a:r>
          </a:p>
          <a:p>
            <a:r>
              <a:rPr lang="en-US" sz="1700" dirty="0"/>
              <a:t>Interactive group meeting in MMH found effective in promoting HW practice because it brings people together to discuss problems and take action to address them. </a:t>
            </a:r>
          </a:p>
          <a:p>
            <a:r>
              <a:rPr lang="en-US" sz="1700" dirty="0"/>
              <a:t>Promotional materials used in the pilot (posters, stickers)  served as key reminders in promoting HW at key times </a:t>
            </a:r>
          </a:p>
          <a:p>
            <a:r>
              <a:rPr lang="en-US" sz="1700" dirty="0"/>
              <a:t>Despite living in such fragile context, mothers could invest time and efforts to use locally available materials for handwashing in the households</a:t>
            </a:r>
          </a:p>
          <a:p>
            <a:r>
              <a:rPr lang="en-GB" sz="1700" dirty="0"/>
              <a:t>Success in community action was achieved without monetary incentives</a:t>
            </a:r>
          </a:p>
          <a:p>
            <a:r>
              <a:rPr lang="en-GB" sz="1700" dirty="0"/>
              <a:t>Men actively participated</a:t>
            </a:r>
          </a:p>
        </p:txBody>
      </p:sp>
      <p:pic>
        <p:nvPicPr>
          <p:cNvPr id="5" name="Picture 4"/>
          <p:cNvPicPr>
            <a:picLocks noChangeAspect="1"/>
          </p:cNvPicPr>
          <p:nvPr/>
        </p:nvPicPr>
        <p:blipFill>
          <a:blip r:embed="rId3"/>
          <a:stretch>
            <a:fillRect/>
          </a:stretch>
        </p:blipFill>
        <p:spPr>
          <a:xfrm>
            <a:off x="9232251" y="0"/>
            <a:ext cx="2959749" cy="1460860"/>
          </a:xfrm>
          <a:prstGeom prst="rect">
            <a:avLst/>
          </a:prstGeom>
        </p:spPr>
      </p:pic>
    </p:spTree>
    <p:extLst>
      <p:ext uri="{BB962C8B-B14F-4D97-AF65-F5344CB8AC3E}">
        <p14:creationId xmlns:p14="http://schemas.microsoft.com/office/powerpoint/2010/main" val="368614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4" y="256759"/>
            <a:ext cx="10515600" cy="1325563"/>
          </a:xfrm>
        </p:spPr>
        <p:txBody>
          <a:bodyPr/>
          <a:lstStyle/>
          <a:p>
            <a:r>
              <a:rPr lang="en-GB" dirty="0">
                <a:latin typeface="Candara" panose="020E0502030303020204" pitchFamily="34" charset="0"/>
              </a:rPr>
              <a:t>Ethiopia</a:t>
            </a:r>
          </a:p>
        </p:txBody>
      </p:sp>
      <p:sp>
        <p:nvSpPr>
          <p:cNvPr id="3" name="Content Placeholder 2"/>
          <p:cNvSpPr>
            <a:spLocks noGrp="1"/>
          </p:cNvSpPr>
          <p:nvPr>
            <p:ph sz="half" idx="1"/>
          </p:nvPr>
        </p:nvSpPr>
        <p:spPr>
          <a:xfrm>
            <a:off x="326571" y="1554480"/>
            <a:ext cx="5760720" cy="4622483"/>
          </a:xfrm>
        </p:spPr>
        <p:txBody>
          <a:bodyPr>
            <a:normAutofit fontScale="85000" lnSpcReduction="20000"/>
          </a:bodyPr>
          <a:lstStyle/>
          <a:p>
            <a:r>
              <a:rPr lang="en-GB" b="1" dirty="0"/>
              <a:t>Location</a:t>
            </a:r>
            <a:r>
              <a:rPr lang="en-GB" dirty="0"/>
              <a:t> –  </a:t>
            </a:r>
            <a:r>
              <a:rPr lang="en-GB" sz="1900" dirty="0"/>
              <a:t>Gambella South Sudanese Refugees (Nguenyyiel camp)</a:t>
            </a:r>
          </a:p>
          <a:p>
            <a:r>
              <a:rPr lang="en-GB" b="1" dirty="0"/>
              <a:t>Type of storyboard </a:t>
            </a:r>
            <a:r>
              <a:rPr lang="en-GB" dirty="0"/>
              <a:t>– contextualized: Nuer plus drawings by local artist</a:t>
            </a:r>
          </a:p>
          <a:p>
            <a:r>
              <a:rPr lang="en-GB" b="1" dirty="0"/>
              <a:t>Program</a:t>
            </a:r>
            <a:r>
              <a:rPr lang="en-GB" dirty="0"/>
              <a:t> – Stable context</a:t>
            </a:r>
          </a:p>
          <a:p>
            <a:r>
              <a:rPr lang="en-GB" b="1" dirty="0"/>
              <a:t>Adaptation</a:t>
            </a:r>
            <a:r>
              <a:rPr lang="en-GB" dirty="0"/>
              <a:t> – actual sessions with community done in 2 weeks with 160 mothers</a:t>
            </a:r>
          </a:p>
          <a:p>
            <a:r>
              <a:rPr lang="en-GB" b="1" dirty="0"/>
              <a:t>Constraints</a:t>
            </a:r>
            <a:r>
              <a:rPr lang="en-GB" dirty="0"/>
              <a:t> – </a:t>
            </a:r>
          </a:p>
          <a:p>
            <a:r>
              <a:rPr lang="en-GB" dirty="0"/>
              <a:t>i) lack of an enabling environment to sustain handwashing behaviour </a:t>
            </a:r>
            <a:r>
              <a:rPr lang="en-GB" sz="2000" dirty="0"/>
              <a:t>(such as inadequate water; limited number of water containers and communal latrines)</a:t>
            </a:r>
          </a:p>
          <a:p>
            <a:pPr>
              <a:buNone/>
            </a:pPr>
            <a:r>
              <a:rPr lang="en-GB" sz="2000" dirty="0"/>
              <a:t>ii) </a:t>
            </a:r>
            <a:r>
              <a:rPr lang="en-US" dirty="0"/>
              <a:t>Inability of the HCOAs to run the sessions individually </a:t>
            </a:r>
            <a:r>
              <a:rPr lang="en-US" sz="2000" dirty="0"/>
              <a:t>(mainly due to illiteracy)</a:t>
            </a:r>
            <a:endParaRPr lang="en-GB" dirty="0"/>
          </a:p>
          <a:p>
            <a:endParaRPr lang="en-GB" dirty="0"/>
          </a:p>
        </p:txBody>
      </p:sp>
      <p:sp>
        <p:nvSpPr>
          <p:cNvPr id="4" name="Content Placeholder 3"/>
          <p:cNvSpPr>
            <a:spLocks noGrp="1"/>
          </p:cNvSpPr>
          <p:nvPr>
            <p:ph sz="half" idx="2"/>
          </p:nvPr>
        </p:nvSpPr>
        <p:spPr>
          <a:xfrm>
            <a:off x="5930537" y="1582322"/>
            <a:ext cx="5917474" cy="4635546"/>
          </a:xfrm>
        </p:spPr>
        <p:txBody>
          <a:bodyPr>
            <a:normAutofit fontScale="70000" lnSpcReduction="20000"/>
          </a:bodyPr>
          <a:lstStyle/>
          <a:p>
            <a:pPr marL="0" indent="0">
              <a:buNone/>
            </a:pPr>
            <a:r>
              <a:rPr lang="en-GB" b="1" dirty="0"/>
              <a:t>Key findings/lessons learnt:</a:t>
            </a:r>
          </a:p>
          <a:p>
            <a:r>
              <a:rPr lang="en-GB" dirty="0"/>
              <a:t>Slight increase in knowledge of HW before eating and after using the toilet</a:t>
            </a:r>
          </a:p>
          <a:p>
            <a:r>
              <a:rPr lang="en-GB" dirty="0"/>
              <a:t>Observed handwashing inconclusive due to too many constraints</a:t>
            </a:r>
          </a:p>
          <a:p>
            <a:r>
              <a:rPr lang="en-GB" dirty="0"/>
              <a:t>Pictures of locals &amp; audio recording of the translated story save time</a:t>
            </a:r>
          </a:p>
          <a:p>
            <a:r>
              <a:rPr lang="en-US" dirty="0"/>
              <a:t>Integrating Mum’s Magic Hands project within a broader WASH program that creates an enabling environment is more effective</a:t>
            </a:r>
          </a:p>
          <a:p>
            <a:r>
              <a:rPr lang="en-GB" dirty="0"/>
              <a:t>Success of the project is heavily pegged on the MMH promoters/ volunteers’ understanding of the activation ideas</a:t>
            </a:r>
          </a:p>
          <a:p>
            <a:r>
              <a:rPr lang="en-GB" dirty="0"/>
              <a:t>Use of awards in an illiterate community is a strong motivator for participation </a:t>
            </a:r>
          </a:p>
          <a:p>
            <a:r>
              <a:rPr lang="en-GB" dirty="0"/>
              <a:t>Preparation/planning stage needs time!</a:t>
            </a:r>
          </a:p>
        </p:txBody>
      </p:sp>
      <p:pic>
        <p:nvPicPr>
          <p:cNvPr id="5" name="Picture 4"/>
          <p:cNvPicPr>
            <a:picLocks noChangeAspect="1"/>
          </p:cNvPicPr>
          <p:nvPr/>
        </p:nvPicPr>
        <p:blipFill>
          <a:blip r:embed="rId3"/>
          <a:stretch>
            <a:fillRect/>
          </a:stretch>
        </p:blipFill>
        <p:spPr>
          <a:xfrm>
            <a:off x="9030204" y="0"/>
            <a:ext cx="3161796" cy="1537119"/>
          </a:xfrm>
          <a:prstGeom prst="rect">
            <a:avLst/>
          </a:prstGeom>
        </p:spPr>
      </p:pic>
    </p:spTree>
    <p:extLst>
      <p:ext uri="{BB962C8B-B14F-4D97-AF65-F5344CB8AC3E}">
        <p14:creationId xmlns:p14="http://schemas.microsoft.com/office/powerpoint/2010/main" val="136041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ndara" panose="020E0502030303020204" pitchFamily="34" charset="0"/>
              </a:rPr>
              <a:t>Tanzania</a:t>
            </a:r>
          </a:p>
        </p:txBody>
      </p:sp>
      <p:sp>
        <p:nvSpPr>
          <p:cNvPr id="3" name="Content Placeholder 2"/>
          <p:cNvSpPr>
            <a:spLocks noGrp="1"/>
          </p:cNvSpPr>
          <p:nvPr>
            <p:ph sz="half" idx="1"/>
          </p:nvPr>
        </p:nvSpPr>
        <p:spPr>
          <a:xfrm>
            <a:off x="838200" y="1469571"/>
            <a:ext cx="4939748" cy="4707392"/>
          </a:xfrm>
        </p:spPr>
        <p:txBody>
          <a:bodyPr>
            <a:normAutofit fontScale="92500" lnSpcReduction="20000"/>
          </a:bodyPr>
          <a:lstStyle/>
          <a:p>
            <a:r>
              <a:rPr lang="en-GB" dirty="0"/>
              <a:t>Location </a:t>
            </a:r>
          </a:p>
          <a:p>
            <a:pPr lvl="1"/>
            <a:r>
              <a:rPr lang="en-GB" dirty="0"/>
              <a:t>Nduta Refugee camp (2017/18)</a:t>
            </a:r>
          </a:p>
          <a:p>
            <a:r>
              <a:rPr lang="en-GB" dirty="0"/>
              <a:t>Type of storyboard </a:t>
            </a:r>
          </a:p>
          <a:p>
            <a:pPr lvl="1"/>
            <a:r>
              <a:rPr lang="en-GB" dirty="0"/>
              <a:t>Multicultural</a:t>
            </a:r>
          </a:p>
          <a:p>
            <a:r>
              <a:rPr lang="en-GB" dirty="0"/>
              <a:t>Program  </a:t>
            </a:r>
          </a:p>
          <a:p>
            <a:pPr lvl="1"/>
            <a:r>
              <a:rPr lang="en-GB" dirty="0"/>
              <a:t>Stable context</a:t>
            </a:r>
          </a:p>
          <a:p>
            <a:r>
              <a:rPr lang="en-GB" dirty="0"/>
              <a:t>Adaptation </a:t>
            </a:r>
          </a:p>
          <a:p>
            <a:pPr lvl="1"/>
            <a:r>
              <a:rPr lang="en-GB" dirty="0"/>
              <a:t>Content well adapted to the local context</a:t>
            </a:r>
          </a:p>
          <a:p>
            <a:r>
              <a:rPr lang="en-GB" dirty="0"/>
              <a:t>Implementation Constraints-</a:t>
            </a:r>
          </a:p>
          <a:p>
            <a:pPr lvl="1"/>
            <a:r>
              <a:rPr lang="en-GB" dirty="0"/>
              <a:t>Poor quality of materials</a:t>
            </a:r>
          </a:p>
          <a:p>
            <a:pPr lvl="1"/>
            <a:r>
              <a:rPr lang="en-GB" dirty="0"/>
              <a:t>Repatriation exercise caused drop out between week 6 and 8</a:t>
            </a:r>
          </a:p>
          <a:p>
            <a:endParaRPr lang="en-GB" dirty="0"/>
          </a:p>
        </p:txBody>
      </p:sp>
      <p:sp>
        <p:nvSpPr>
          <p:cNvPr id="4" name="Content Placeholder 3"/>
          <p:cNvSpPr>
            <a:spLocks noGrp="1"/>
          </p:cNvSpPr>
          <p:nvPr>
            <p:ph sz="half" idx="2"/>
          </p:nvPr>
        </p:nvSpPr>
        <p:spPr>
          <a:xfrm>
            <a:off x="6029739" y="1469572"/>
            <a:ext cx="5324061" cy="4490358"/>
          </a:xfrm>
        </p:spPr>
        <p:txBody>
          <a:bodyPr>
            <a:normAutofit fontScale="55000" lnSpcReduction="20000"/>
          </a:bodyPr>
          <a:lstStyle/>
          <a:p>
            <a:pPr marL="0" indent="0">
              <a:buNone/>
            </a:pPr>
            <a:r>
              <a:rPr lang="en-GB" sz="4500" dirty="0"/>
              <a:t>Key findings/ lessons learnt</a:t>
            </a:r>
          </a:p>
          <a:p>
            <a:r>
              <a:rPr lang="en-GB" sz="3200" dirty="0"/>
              <a:t>Limited knowledge on key times for Handwashing with soap before introduction of MMH</a:t>
            </a:r>
          </a:p>
          <a:p>
            <a:r>
              <a:rPr lang="en-GB" sz="3600" dirty="0"/>
              <a:t>Message diffusion</a:t>
            </a:r>
          </a:p>
          <a:p>
            <a:pPr lvl="1"/>
            <a:r>
              <a:rPr lang="en-GB" sz="3200" dirty="0"/>
              <a:t> men reported to have received the messages from their spouses</a:t>
            </a:r>
          </a:p>
          <a:p>
            <a:r>
              <a:rPr lang="en-GB" sz="3600" dirty="0"/>
              <a:t>Increase and improved handwashing practice</a:t>
            </a:r>
          </a:p>
          <a:p>
            <a:r>
              <a:rPr lang="en-GB" sz="3200" dirty="0"/>
              <a:t>Handwashing with soap sited as the main message</a:t>
            </a:r>
          </a:p>
          <a:p>
            <a:pPr lvl="1"/>
            <a:r>
              <a:rPr lang="en-GB" sz="3200" dirty="0"/>
              <a:t> two key occasions commonly referenced</a:t>
            </a:r>
          </a:p>
          <a:p>
            <a:pPr lvl="1"/>
            <a:r>
              <a:rPr lang="en-GB" sz="3200" dirty="0"/>
              <a:t>Jigsaw puzzle referenced by children as  their favourite </a:t>
            </a:r>
          </a:p>
          <a:p>
            <a:r>
              <a:rPr lang="en-GB" sz="3600" dirty="0"/>
              <a:t>Approach seen as unique by participants especially use of graphics and other materials</a:t>
            </a:r>
          </a:p>
          <a:p>
            <a:r>
              <a:rPr lang="en-GB" sz="3600" dirty="0"/>
              <a:t>Other than disease prevention, mothers felt motivated to practice handwashing to ensure successful future for their children </a:t>
            </a:r>
            <a:endParaRPr lang="en-GB" dirty="0"/>
          </a:p>
          <a:p>
            <a:pPr marL="0" indent="0">
              <a:buNone/>
            </a:pPr>
            <a:endParaRPr lang="en-GB" dirty="0"/>
          </a:p>
          <a:p>
            <a:pPr marL="0" indent="0">
              <a:buNone/>
            </a:pPr>
            <a:endParaRPr lang="en-GB" dirty="0"/>
          </a:p>
        </p:txBody>
      </p:sp>
      <p:pic>
        <p:nvPicPr>
          <p:cNvPr id="5" name="Picture 4"/>
          <p:cNvPicPr>
            <a:picLocks noChangeAspect="1"/>
          </p:cNvPicPr>
          <p:nvPr/>
        </p:nvPicPr>
        <p:blipFill>
          <a:blip r:embed="rId3"/>
          <a:stretch>
            <a:fillRect/>
          </a:stretch>
        </p:blipFill>
        <p:spPr>
          <a:xfrm>
            <a:off x="10186737" y="0"/>
            <a:ext cx="2005263" cy="1334753"/>
          </a:xfrm>
          <a:prstGeom prst="rect">
            <a:avLst/>
          </a:prstGeom>
        </p:spPr>
      </p:pic>
    </p:spTree>
    <p:extLst>
      <p:ext uri="{BB962C8B-B14F-4D97-AF65-F5344CB8AC3E}">
        <p14:creationId xmlns:p14="http://schemas.microsoft.com/office/powerpoint/2010/main" val="21637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8764"/>
          </a:xfrm>
        </p:spPr>
        <p:txBody>
          <a:bodyPr>
            <a:normAutofit/>
          </a:bodyPr>
          <a:lstStyle/>
          <a:p>
            <a:r>
              <a:rPr lang="en-GB" sz="3600" dirty="0">
                <a:latin typeface="Candara" panose="020E0502030303020204" pitchFamily="34" charset="0"/>
              </a:rPr>
              <a:t>Uganda</a:t>
            </a:r>
          </a:p>
        </p:txBody>
      </p:sp>
      <p:sp>
        <p:nvSpPr>
          <p:cNvPr id="3" name="Content Placeholder 2"/>
          <p:cNvSpPr>
            <a:spLocks noGrp="1"/>
          </p:cNvSpPr>
          <p:nvPr>
            <p:ph sz="half" idx="1"/>
          </p:nvPr>
        </p:nvSpPr>
        <p:spPr>
          <a:xfrm>
            <a:off x="838200" y="1448972"/>
            <a:ext cx="4113628" cy="4727991"/>
          </a:xfrm>
        </p:spPr>
        <p:txBody>
          <a:bodyPr>
            <a:normAutofit fontScale="85000" lnSpcReduction="10000"/>
          </a:bodyPr>
          <a:lstStyle/>
          <a:p>
            <a:r>
              <a:rPr lang="en-GB" dirty="0"/>
              <a:t>Location </a:t>
            </a:r>
          </a:p>
          <a:p>
            <a:pPr lvl="1"/>
            <a:r>
              <a:rPr lang="en-GB" dirty="0"/>
              <a:t>Kyaka II settlement (2018)</a:t>
            </a:r>
          </a:p>
          <a:p>
            <a:r>
              <a:rPr lang="en-GB" dirty="0"/>
              <a:t>Type of storyboard </a:t>
            </a:r>
          </a:p>
          <a:p>
            <a:pPr lvl="1"/>
            <a:r>
              <a:rPr lang="en-GB" dirty="0"/>
              <a:t>Multicultural</a:t>
            </a:r>
          </a:p>
          <a:p>
            <a:r>
              <a:rPr lang="en-GB" dirty="0"/>
              <a:t>Program </a:t>
            </a:r>
          </a:p>
          <a:p>
            <a:pPr lvl="1"/>
            <a:r>
              <a:rPr lang="en-GB" dirty="0"/>
              <a:t>Rapid Response/Acute context</a:t>
            </a:r>
          </a:p>
          <a:p>
            <a:r>
              <a:rPr lang="en-GB" dirty="0"/>
              <a:t>Adaptation </a:t>
            </a:r>
          </a:p>
          <a:p>
            <a:pPr lvl="1"/>
            <a:r>
              <a:rPr lang="en-GB" dirty="0"/>
              <a:t>Well adapted without changes to storyboard</a:t>
            </a:r>
          </a:p>
          <a:p>
            <a:r>
              <a:rPr lang="en-GB" dirty="0"/>
              <a:t>Constraints</a:t>
            </a:r>
          </a:p>
          <a:p>
            <a:pPr lvl="1"/>
            <a:r>
              <a:rPr lang="en-GB" dirty="0"/>
              <a:t>Mobile nature of the refugees</a:t>
            </a:r>
          </a:p>
          <a:p>
            <a:pPr lvl="1"/>
            <a:r>
              <a:rPr lang="en-GB" dirty="0"/>
              <a:t>Settlement context</a:t>
            </a:r>
          </a:p>
          <a:p>
            <a:pPr lvl="1"/>
            <a:r>
              <a:rPr lang="en-GB" dirty="0"/>
              <a:t>Poor quality of locally procured materials</a:t>
            </a:r>
          </a:p>
          <a:p>
            <a:pPr marL="457200" lvl="1" indent="0">
              <a:buNone/>
            </a:pPr>
            <a:endParaRPr lang="en-GB" dirty="0"/>
          </a:p>
          <a:p>
            <a:endParaRPr lang="en-GB" dirty="0"/>
          </a:p>
        </p:txBody>
      </p:sp>
      <p:sp>
        <p:nvSpPr>
          <p:cNvPr id="4" name="Content Placeholder 3"/>
          <p:cNvSpPr>
            <a:spLocks noGrp="1"/>
          </p:cNvSpPr>
          <p:nvPr>
            <p:ph sz="half" idx="2"/>
          </p:nvPr>
        </p:nvSpPr>
        <p:spPr>
          <a:xfrm>
            <a:off x="5511269" y="1032720"/>
            <a:ext cx="6022145" cy="5498709"/>
          </a:xfrm>
        </p:spPr>
        <p:txBody>
          <a:bodyPr>
            <a:normAutofit fontScale="47500" lnSpcReduction="20000"/>
          </a:bodyPr>
          <a:lstStyle/>
          <a:p>
            <a:pPr marL="0" indent="0">
              <a:buNone/>
            </a:pPr>
            <a:r>
              <a:rPr lang="en-GB" sz="8000" dirty="0"/>
              <a:t>Key findings</a:t>
            </a:r>
          </a:p>
          <a:p>
            <a:r>
              <a:rPr lang="en-GB" sz="5000" dirty="0">
                <a:ea typeface="Calibri" panose="020F0502020204030204" pitchFamily="34" charset="0"/>
                <a:cs typeface="Times New Roman" panose="02020603050405020304" pitchFamily="18" charset="0"/>
              </a:rPr>
              <a:t>Mothers had initial speculations about MMH but later fully engaged and increased HW practice</a:t>
            </a:r>
          </a:p>
          <a:p>
            <a:r>
              <a:rPr lang="en-GB" sz="5000" dirty="0">
                <a:ea typeface="Calibri" panose="020F0502020204030204" pitchFamily="34" charset="0"/>
                <a:cs typeface="Times New Roman" panose="02020603050405020304" pitchFamily="18" charset="0"/>
              </a:rPr>
              <a:t>Children felt they should have been more involved, </a:t>
            </a:r>
            <a:r>
              <a:rPr lang="en-GB" altLang="en-US" sz="5000" dirty="0"/>
              <a:t>as expressed by an 11-year-old girl, “They should put us in the program and tell us about Mena directly.”</a:t>
            </a:r>
          </a:p>
          <a:p>
            <a:r>
              <a:rPr lang="en-GB" altLang="en-US" sz="5000" dirty="0"/>
              <a:t>Observed improvement in general hygiene in addition to handwashing practice</a:t>
            </a:r>
          </a:p>
          <a:p>
            <a:r>
              <a:rPr lang="en-GB" altLang="en-US" sz="5000" dirty="0"/>
              <a:t>Coloured powder exercise and circle of cleanliness had lasting impact</a:t>
            </a:r>
          </a:p>
          <a:p>
            <a:r>
              <a:rPr lang="en-GB" altLang="en-US" sz="5000" dirty="0"/>
              <a:t>Visuals sited as key reminders to handwashing </a:t>
            </a:r>
            <a:endParaRPr lang="en-GB" sz="4300" dirty="0">
              <a:ea typeface="Calibri" panose="020F0502020204030204" pitchFamily="34" charset="0"/>
              <a:cs typeface="Times New Roman" panose="02020603050405020304" pitchFamily="18" charset="0"/>
            </a:endParaRPr>
          </a:p>
          <a:p>
            <a:pPr marL="0" indent="0">
              <a:buNone/>
            </a:pPr>
            <a:endParaRPr lang="en-GB" sz="2000" dirty="0">
              <a:ea typeface="Calibri" panose="020F0502020204030204" pitchFamily="34" charset="0"/>
              <a:cs typeface="Times New Roman" panose="02020603050405020304" pitchFamily="18" charset="0"/>
            </a:endParaRPr>
          </a:p>
          <a:p>
            <a:pPr marL="0" indent="0">
              <a:buNone/>
            </a:pPr>
            <a:endParaRPr lang="en-GB" sz="2000" dirty="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9654919" y="7410"/>
            <a:ext cx="2537081" cy="1441562"/>
          </a:xfrm>
          <a:prstGeom prst="rect">
            <a:avLst/>
          </a:prstGeom>
        </p:spPr>
      </p:pic>
    </p:spTree>
    <p:extLst>
      <p:ext uri="{BB962C8B-B14F-4D97-AF65-F5344CB8AC3E}">
        <p14:creationId xmlns:p14="http://schemas.microsoft.com/office/powerpoint/2010/main" val="408650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Examples</a:t>
            </a:r>
          </a:p>
        </p:txBody>
      </p:sp>
      <p:sp>
        <p:nvSpPr>
          <p:cNvPr id="3" name="Content Placeholder 2"/>
          <p:cNvSpPr>
            <a:spLocks noGrp="1"/>
          </p:cNvSpPr>
          <p:nvPr>
            <p:ph sz="half" idx="1"/>
          </p:nvPr>
        </p:nvSpPr>
        <p:spPr>
          <a:xfrm>
            <a:off x="6172200" y="1751681"/>
            <a:ext cx="5181600" cy="4351338"/>
          </a:xfrm>
        </p:spPr>
        <p:txBody>
          <a:bodyPr>
            <a:normAutofit fontScale="77500" lnSpcReduction="20000"/>
          </a:bodyPr>
          <a:lstStyle/>
          <a:p>
            <a:pPr marL="0" indent="0">
              <a:buNone/>
            </a:pPr>
            <a:r>
              <a:rPr lang="en-GB" b="1" dirty="0"/>
              <a:t>Bangladesh</a:t>
            </a:r>
            <a:r>
              <a:rPr lang="en-GB" dirty="0"/>
              <a:t> Rohinga Refugee Response (2018)</a:t>
            </a:r>
          </a:p>
          <a:p>
            <a:pPr marL="0" lvl="0" indent="0">
              <a:buNone/>
            </a:pPr>
            <a:r>
              <a:rPr lang="en-US" dirty="0"/>
              <a:t>Pretest completed by ACF and Oxfam</a:t>
            </a:r>
          </a:p>
          <a:p>
            <a:pPr marL="0" lvl="0" indent="0">
              <a:buNone/>
            </a:pPr>
            <a:r>
              <a:rPr lang="en-US" dirty="0"/>
              <a:t>Next steps:</a:t>
            </a:r>
          </a:p>
          <a:p>
            <a:pPr lvl="0"/>
            <a:r>
              <a:rPr lang="en-US" dirty="0"/>
              <a:t>Update the story board to add scarves and change the clothing slightly on the story board;</a:t>
            </a:r>
          </a:p>
          <a:p>
            <a:pPr lvl="0"/>
            <a:r>
              <a:rPr lang="en-US" dirty="0"/>
              <a:t>Change final frame to the girl becoming a teacher rather than a doctor. </a:t>
            </a:r>
            <a:endParaRPr lang="en-GB" dirty="0"/>
          </a:p>
          <a:p>
            <a:pPr lvl="0"/>
            <a:r>
              <a:rPr lang="en-US" dirty="0"/>
              <a:t>Roll out of MMH by ACF and Oxfam in the first instance to support volunteers to facilitate the sessions</a:t>
            </a:r>
            <a:endParaRPr lang="en-GB" dirty="0"/>
          </a:p>
          <a:p>
            <a:r>
              <a:rPr lang="en-GB" dirty="0"/>
              <a:t>Scale up to other NGOs</a:t>
            </a:r>
          </a:p>
        </p:txBody>
      </p:sp>
      <p:sp>
        <p:nvSpPr>
          <p:cNvPr id="4" name="Content Placeholder 3"/>
          <p:cNvSpPr>
            <a:spLocks noGrp="1"/>
          </p:cNvSpPr>
          <p:nvPr>
            <p:ph sz="half" idx="2"/>
          </p:nvPr>
        </p:nvSpPr>
        <p:spPr>
          <a:xfrm>
            <a:off x="493295" y="1751681"/>
            <a:ext cx="5181600" cy="4351338"/>
          </a:xfrm>
        </p:spPr>
        <p:txBody>
          <a:bodyPr>
            <a:normAutofit fontScale="77500" lnSpcReduction="20000"/>
          </a:bodyPr>
          <a:lstStyle/>
          <a:p>
            <a:pPr marL="0" indent="0">
              <a:buNone/>
            </a:pPr>
            <a:r>
              <a:rPr lang="en-GB" b="1" dirty="0"/>
              <a:t>Pakistan</a:t>
            </a:r>
            <a:r>
              <a:rPr lang="en-GB" dirty="0"/>
              <a:t> (Post flood in Karachi)</a:t>
            </a:r>
          </a:p>
          <a:p>
            <a:r>
              <a:rPr lang="en-GB" dirty="0"/>
              <a:t>Adapted Asia version pretested with 200 mothers in urban slum area</a:t>
            </a:r>
          </a:p>
          <a:p>
            <a:r>
              <a:rPr lang="en-GB" dirty="0"/>
              <a:t>Increase in HW knowledge at key times</a:t>
            </a:r>
          </a:p>
          <a:p>
            <a:r>
              <a:rPr lang="en-GB" dirty="0"/>
              <a:t>Increase in observed proper HW 33.9% - 77.1% </a:t>
            </a:r>
          </a:p>
          <a:p>
            <a:pPr marL="0" indent="0">
              <a:buNone/>
            </a:pPr>
            <a:r>
              <a:rPr lang="en-GB" dirty="0"/>
              <a:t>Lessons learnt </a:t>
            </a:r>
          </a:p>
          <a:p>
            <a:r>
              <a:rPr lang="en-GB" dirty="0"/>
              <a:t>Pre-test is important and it should be done at least a week before programme roll out for incorporating all the concerns from the community into the materials and to ensure smooth implementation. </a:t>
            </a:r>
          </a:p>
          <a:p>
            <a:r>
              <a:rPr lang="en-GB" dirty="0"/>
              <a:t>Getting mothers to commit to 2 hours meeting and 4 sessions was challenging</a:t>
            </a:r>
          </a:p>
          <a:p>
            <a:endParaRPr lang="en-GB" dirty="0"/>
          </a:p>
        </p:txBody>
      </p:sp>
      <p:pic>
        <p:nvPicPr>
          <p:cNvPr id="5" name="Picture 4" descr="O:\Temp\Farah\karachi project\20180104_11535-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3699" y="0"/>
            <a:ext cx="2574290" cy="1496060"/>
          </a:xfrm>
          <a:prstGeom prst="rect">
            <a:avLst/>
          </a:prstGeom>
          <a:noFill/>
          <a:ln>
            <a:noFill/>
          </a:ln>
        </p:spPr>
      </p:pic>
    </p:spTree>
    <p:extLst>
      <p:ext uri="{BB962C8B-B14F-4D97-AF65-F5344CB8AC3E}">
        <p14:creationId xmlns:p14="http://schemas.microsoft.com/office/powerpoint/2010/main" val="250042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sz="half" idx="1"/>
          </p:nvPr>
        </p:nvSpPr>
        <p:spPr/>
        <p:txBody>
          <a:bodyPr>
            <a:normAutofit fontScale="92500" lnSpcReduction="10000"/>
          </a:bodyPr>
          <a:lstStyle/>
          <a:p>
            <a:r>
              <a:rPr lang="en-GB" dirty="0"/>
              <a:t>Pretesting of storyboard is very important</a:t>
            </a:r>
          </a:p>
          <a:p>
            <a:r>
              <a:rPr lang="en-GB" dirty="0"/>
              <a:t>Providing enabling environment (water, handwashing stations etc) enhances handwashing practice with soap and water</a:t>
            </a:r>
          </a:p>
          <a:p>
            <a:r>
              <a:rPr lang="en-GB" dirty="0"/>
              <a:t>Community consultation is important and engaging men and children as well</a:t>
            </a:r>
          </a:p>
          <a:p>
            <a:r>
              <a:rPr lang="en-GB" dirty="0"/>
              <a:t>Adapt MMH based on context, literacy level, culture (religion/dressing)</a:t>
            </a:r>
          </a:p>
        </p:txBody>
      </p:sp>
      <p:sp>
        <p:nvSpPr>
          <p:cNvPr id="4" name="Content Placeholder 3"/>
          <p:cNvSpPr>
            <a:spLocks noGrp="1"/>
          </p:cNvSpPr>
          <p:nvPr>
            <p:ph sz="half" idx="2"/>
          </p:nvPr>
        </p:nvSpPr>
        <p:spPr/>
        <p:txBody>
          <a:bodyPr/>
          <a:lstStyle/>
          <a:p>
            <a:r>
              <a:rPr lang="en-GB" dirty="0"/>
              <a:t>In unstable/acute emergency context, use the rapid response package </a:t>
            </a:r>
          </a:p>
          <a:p>
            <a:r>
              <a:rPr lang="en-GB" dirty="0"/>
              <a:t>MMH has proved to be effective, interactive, participatory and empowering, reaching different members of the family and community</a:t>
            </a:r>
          </a:p>
          <a:p>
            <a:endParaRPr lang="en-GB" dirty="0"/>
          </a:p>
          <a:p>
            <a:endParaRPr lang="en-GB" dirty="0"/>
          </a:p>
        </p:txBody>
      </p:sp>
    </p:spTree>
    <p:extLst>
      <p:ext uri="{BB962C8B-B14F-4D97-AF65-F5344CB8AC3E}">
        <p14:creationId xmlns:p14="http://schemas.microsoft.com/office/powerpoint/2010/main" val="239731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25664" b="-1327"/>
          <a:stretch/>
        </p:blipFill>
        <p:spPr bwMode="auto">
          <a:xfrm>
            <a:off x="0" y="-10734"/>
            <a:ext cx="12191999" cy="701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a:srcRect t="18139" b="26296"/>
          <a:stretch/>
        </p:blipFill>
        <p:spPr>
          <a:xfrm>
            <a:off x="-251087" y="11199"/>
            <a:ext cx="7612655" cy="1467422"/>
          </a:xfrm>
          <a:prstGeom prst="rect">
            <a:avLst/>
          </a:prstGeom>
        </p:spPr>
      </p:pic>
      <p:grpSp>
        <p:nvGrpSpPr>
          <p:cNvPr id="10" name="Group 9"/>
          <p:cNvGrpSpPr/>
          <p:nvPr/>
        </p:nvGrpSpPr>
        <p:grpSpPr>
          <a:xfrm>
            <a:off x="4830431" y="2647218"/>
            <a:ext cx="2531137" cy="606248"/>
            <a:chOff x="257829" y="5966621"/>
            <a:chExt cx="2785806" cy="725074"/>
          </a:xfrm>
        </p:grpSpPr>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7829" y="5966621"/>
              <a:ext cx="1186482" cy="725074"/>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4198" y="6064205"/>
              <a:ext cx="1379437" cy="529906"/>
            </a:xfrm>
            <a:prstGeom prst="rect">
              <a:avLst/>
            </a:prstGeom>
          </p:spPr>
        </p:pic>
      </p:grpSp>
      <p:sp>
        <p:nvSpPr>
          <p:cNvPr id="2" name="TextBox 1"/>
          <p:cNvSpPr txBox="1"/>
          <p:nvPr/>
        </p:nvSpPr>
        <p:spPr>
          <a:xfrm>
            <a:off x="1946541" y="3684400"/>
            <a:ext cx="7479323" cy="2585323"/>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chemeClr val="bg1"/>
                </a:solidFill>
              </a:rPr>
              <a:t>Ongoing pilot/implementation in Yemen</a:t>
            </a:r>
          </a:p>
          <a:p>
            <a:pPr marL="285750" indent="-285750">
              <a:buFont typeface="Arial" panose="020B0604020202020204" pitchFamily="34" charset="0"/>
              <a:buChar char="•"/>
            </a:pPr>
            <a:r>
              <a:rPr lang="en-GB" b="1" dirty="0">
                <a:solidFill>
                  <a:schemeClr val="bg1"/>
                </a:solidFill>
              </a:rPr>
              <a:t>Ongoing pilot/implementation in Myanmar (Oxfam and ACF)</a:t>
            </a:r>
          </a:p>
          <a:p>
            <a:pPr marL="285750" indent="-285750">
              <a:buFont typeface="Arial" panose="020B0604020202020204" pitchFamily="34" charset="0"/>
              <a:buChar char="•"/>
            </a:pPr>
            <a:r>
              <a:rPr lang="en-GB" b="1" dirty="0">
                <a:solidFill>
                  <a:schemeClr val="bg1"/>
                </a:solidFill>
              </a:rPr>
              <a:t>Ongoing implementation in India</a:t>
            </a:r>
          </a:p>
          <a:p>
            <a:pPr marL="285750" indent="-285750">
              <a:buFont typeface="Arial" panose="020B0604020202020204" pitchFamily="34" charset="0"/>
              <a:buChar char="•"/>
            </a:pPr>
            <a:r>
              <a:rPr lang="en-GB" b="1" dirty="0">
                <a:solidFill>
                  <a:schemeClr val="bg1"/>
                </a:solidFill>
              </a:rPr>
              <a:t>Scale up of MMH through adoption and implementation by other NGOS, government etc.</a:t>
            </a:r>
          </a:p>
          <a:p>
            <a:pPr marL="285750" indent="-285750">
              <a:buFont typeface="Arial" panose="020B0604020202020204" pitchFamily="34" charset="0"/>
              <a:buChar char="•"/>
            </a:pPr>
            <a:r>
              <a:rPr lang="en-GB" b="1" dirty="0">
                <a:solidFill>
                  <a:schemeClr val="bg1"/>
                </a:solidFill>
              </a:rPr>
              <a:t>Community of practice established for learning and sharing (please write handwashing@Oxfam.org)</a:t>
            </a:r>
          </a:p>
          <a:p>
            <a:pPr marL="285750" indent="-285750">
              <a:buFont typeface="Arial" panose="020B0604020202020204" pitchFamily="34" charset="0"/>
              <a:buChar char="•"/>
            </a:pPr>
            <a:r>
              <a:rPr lang="en-GB" b="1" dirty="0">
                <a:solidFill>
                  <a:schemeClr val="bg1"/>
                </a:solidFill>
              </a:rPr>
              <a:t>Publication and sharing of completed MMH responses</a:t>
            </a:r>
          </a:p>
          <a:p>
            <a:endParaRPr lang="en-GB" dirty="0">
              <a:solidFill>
                <a:schemeClr val="bg1"/>
              </a:solidFill>
            </a:endParaRPr>
          </a:p>
        </p:txBody>
      </p:sp>
    </p:spTree>
    <p:extLst>
      <p:ext uri="{BB962C8B-B14F-4D97-AF65-F5344CB8AC3E}">
        <p14:creationId xmlns:p14="http://schemas.microsoft.com/office/powerpoint/2010/main" val="285022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6">
                    <a:lumMod val="75000"/>
                  </a:schemeClr>
                </a:solidFill>
                <a:latin typeface="Candara" panose="020E0502030303020204" pitchFamily="34" charset="0"/>
              </a:rPr>
              <a:t>Acknowledgements</a:t>
            </a:r>
          </a:p>
        </p:txBody>
      </p:sp>
      <p:sp>
        <p:nvSpPr>
          <p:cNvPr id="3" name="Content Placeholder 2"/>
          <p:cNvSpPr>
            <a:spLocks noGrp="1"/>
          </p:cNvSpPr>
          <p:nvPr>
            <p:ph idx="1"/>
          </p:nvPr>
        </p:nvSpPr>
        <p:spPr/>
        <p:txBody>
          <a:bodyPr/>
          <a:lstStyle/>
          <a:p>
            <a:r>
              <a:rPr lang="en-GB" dirty="0">
                <a:cs typeface="Arial" panose="020B0604020202020204" pitchFamily="34" charset="0"/>
              </a:rPr>
              <a:t>Claudia Codsi, Hina West, Sarah Marioni and Cat Batchelor, Corporate partnerships, Oxfam</a:t>
            </a:r>
          </a:p>
          <a:p>
            <a:r>
              <a:rPr lang="en-GB" dirty="0">
                <a:cs typeface="Arial" panose="020B0604020202020204" pitchFamily="34" charset="0"/>
              </a:rPr>
              <a:t>Marion O’Reilly, Lucy Knight, Raissa Azzalini, Betty Ojeny, Caroline Muturi, Grace Mbabazi, Abie Bangura, Meriam Asibal, Michelle Farrington and Riaz Hussain (Oxfam)</a:t>
            </a:r>
          </a:p>
          <a:p>
            <a:r>
              <a:rPr lang="en-GB" dirty="0">
                <a:cs typeface="Arial" panose="020B0604020202020204" pitchFamily="34" charset="0"/>
              </a:rPr>
              <a:t>Anila Gopal, Aarti Daryanani and Arathi Unni, Lifebuoy Global</a:t>
            </a:r>
          </a:p>
          <a:p>
            <a:r>
              <a:rPr lang="en-GB" dirty="0">
                <a:cs typeface="Arial" panose="020B0604020202020204" pitchFamily="34" charset="0"/>
              </a:rPr>
              <a:t>Eric Ostern and Jonathan Gill, Chief Sustainability Office, Unilever</a:t>
            </a:r>
          </a:p>
          <a:p>
            <a:pPr marL="0" indent="0">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8882" y="5251941"/>
            <a:ext cx="1366933" cy="1366933"/>
          </a:xfrm>
          <a:prstGeom prst="rect">
            <a:avLst/>
          </a:prstGeom>
        </p:spPr>
      </p:pic>
      <p:pic>
        <p:nvPicPr>
          <p:cNvPr id="8" name="Picture 34" descr="http://www.hul.co.in/Images/lifebuoy-logo-273x210_tcm114-2967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9" y="5274612"/>
            <a:ext cx="1641172" cy="127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36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85" y="268741"/>
            <a:ext cx="10733314" cy="1266145"/>
          </a:xfrm>
        </p:spPr>
        <p:txBody>
          <a:bodyPr>
            <a:normAutofit/>
          </a:bodyPr>
          <a:lstStyle/>
          <a:p>
            <a:pPr algn="ctr"/>
            <a:r>
              <a:rPr lang="en-GB" b="1" dirty="0">
                <a:latin typeface="Arial Black" panose="020B0A04020102020204" pitchFamily="34" charset="0"/>
              </a:rPr>
              <a:t>Questions</a:t>
            </a:r>
            <a:r>
              <a:rPr lang="en-GB" b="1" dirty="0"/>
              <a:t> </a:t>
            </a:r>
          </a:p>
        </p:txBody>
      </p:sp>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039" y="1534886"/>
            <a:ext cx="5715000" cy="38004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8882" y="5251941"/>
            <a:ext cx="1366933" cy="1366933"/>
          </a:xfrm>
          <a:prstGeom prst="rect">
            <a:avLst/>
          </a:prstGeom>
        </p:spPr>
      </p:pic>
      <p:pic>
        <p:nvPicPr>
          <p:cNvPr id="5" name="Picture 34" descr="http://www.hul.co.in/Images/lifebuoy-logo-273x210_tcm114-2967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129" y="5274612"/>
            <a:ext cx="1641172" cy="127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76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IMAGE OF THANK YOU"/>
          <p:cNvPicPr/>
          <p:nvPr/>
        </p:nvPicPr>
        <p:blipFill>
          <a:blip r:embed="rId2">
            <a:extLst>
              <a:ext uri="{28A0092B-C50C-407E-A947-70E740481C1C}">
                <a14:useLocalDpi xmlns:a14="http://schemas.microsoft.com/office/drawing/2010/main" val="0"/>
              </a:ext>
            </a:extLst>
          </a:blip>
          <a:srcRect/>
          <a:stretch>
            <a:fillRect/>
          </a:stretch>
        </p:blipFill>
        <p:spPr bwMode="auto">
          <a:xfrm>
            <a:off x="3138486" y="1208315"/>
            <a:ext cx="5613628" cy="3804556"/>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8882" y="5251941"/>
            <a:ext cx="1366933" cy="1366933"/>
          </a:xfrm>
          <a:prstGeom prst="rect">
            <a:avLst/>
          </a:prstGeom>
        </p:spPr>
      </p:pic>
      <p:pic>
        <p:nvPicPr>
          <p:cNvPr id="6" name="Picture 34" descr="http://www.hul.co.in/Images/lifebuoy-logo-273x210_tcm114-2967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9" y="5274612"/>
            <a:ext cx="1641172" cy="127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62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Candara" panose="020E0502030303020204" pitchFamily="34" charset="0"/>
              </a:rPr>
              <a:t>Background</a:t>
            </a:r>
          </a:p>
        </p:txBody>
      </p:sp>
      <p:sp>
        <p:nvSpPr>
          <p:cNvPr id="3" name="Content Placeholder 2"/>
          <p:cNvSpPr>
            <a:spLocks noGrp="1"/>
          </p:cNvSpPr>
          <p:nvPr>
            <p:ph sz="half" idx="1"/>
          </p:nvPr>
        </p:nvSpPr>
        <p:spPr/>
        <p:txBody>
          <a:bodyPr>
            <a:normAutofit/>
          </a:bodyPr>
          <a:lstStyle/>
          <a:p>
            <a:pPr marL="342900" indent="-342900">
              <a:buFont typeface="Arial" panose="020B0604020202020204" pitchFamily="34" charset="0"/>
              <a:buChar char="•"/>
            </a:pPr>
            <a:r>
              <a:rPr lang="en-GB" sz="2400" b="0" dirty="0">
                <a:cs typeface="Arial" panose="020B0604020202020204" pitchFamily="34" charset="0"/>
              </a:rPr>
              <a:t>Handwashing can reduce the risk of diarrhoeal disease by up to 50%</a:t>
            </a:r>
            <a:r>
              <a:rPr lang="en-GB" sz="2400" b="0" baseline="30000" dirty="0">
                <a:cs typeface="Arial" panose="020B0604020202020204" pitchFamily="34" charset="0"/>
              </a:rPr>
              <a:t>1</a:t>
            </a:r>
            <a:endParaRPr lang="en-US" sz="2400" b="0" dirty="0"/>
          </a:p>
          <a:p>
            <a:pPr marL="342900" indent="-342900">
              <a:buFont typeface="Arial" panose="020B0604020202020204" pitchFamily="34" charset="0"/>
              <a:buChar char="•"/>
            </a:pPr>
            <a:r>
              <a:rPr lang="en-US" sz="2400" b="0" dirty="0"/>
              <a:t>Nearly </a:t>
            </a:r>
            <a:r>
              <a:rPr lang="en-US" sz="2400" b="0" dirty="0">
                <a:solidFill>
                  <a:srgbClr val="C00000"/>
                </a:solidFill>
              </a:rPr>
              <a:t>30% of deaths in children </a:t>
            </a:r>
            <a:r>
              <a:rPr lang="en-US" sz="2400" b="0" dirty="0"/>
              <a:t>displaced by crises are caused by </a:t>
            </a:r>
            <a:r>
              <a:rPr lang="en-US" sz="2400" b="0" dirty="0">
                <a:solidFill>
                  <a:srgbClr val="C00000"/>
                </a:solidFill>
              </a:rPr>
              <a:t>diarrhoea and pneumonia </a:t>
            </a:r>
            <a:r>
              <a:rPr lang="en-US" sz="2400" b="0" dirty="0"/>
              <a:t>(Ram, 2015)</a:t>
            </a:r>
          </a:p>
          <a:p>
            <a:pPr marL="342900" indent="-342900">
              <a:buFont typeface="Arial" panose="020B0604020202020204" pitchFamily="34" charset="0"/>
              <a:buChar char="•"/>
            </a:pPr>
            <a:r>
              <a:rPr lang="en-US" sz="2400" b="0" dirty="0">
                <a:solidFill>
                  <a:srgbClr val="C00000"/>
                </a:solidFill>
              </a:rPr>
              <a:t>Diarrhoea</a:t>
            </a:r>
            <a:r>
              <a:rPr lang="en-US" sz="2400" b="0" dirty="0"/>
              <a:t> alone accounts for </a:t>
            </a:r>
            <a:r>
              <a:rPr lang="en-US" sz="2400" b="0" dirty="0">
                <a:solidFill>
                  <a:srgbClr val="C00000"/>
                </a:solidFill>
              </a:rPr>
              <a:t>+40% </a:t>
            </a:r>
            <a:r>
              <a:rPr lang="en-US" sz="2400" b="0" dirty="0"/>
              <a:t>of these deaths in the immediate aftermath of an emergency (Connolly et al., 2004)</a:t>
            </a:r>
          </a:p>
          <a:p>
            <a:pPr marL="702900" lvl="2" indent="-342900">
              <a:buFont typeface="Arial" panose="020B0604020202020204" pitchFamily="34" charset="0"/>
              <a:buChar char="•"/>
            </a:pPr>
            <a:endParaRPr lang="en-US" sz="2400" dirty="0"/>
          </a:p>
          <a:p>
            <a:pPr lvl="2" indent="0">
              <a:buNone/>
            </a:pPr>
            <a:endParaRPr lang="en-US" sz="20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465"/>
          <a:stretch/>
        </p:blipFill>
        <p:spPr>
          <a:xfrm>
            <a:off x="6268537" y="2018354"/>
            <a:ext cx="5254889" cy="3410476"/>
          </a:xfrm>
          <a:prstGeom prst="rect">
            <a:avLst/>
          </a:prstGeom>
        </p:spPr>
      </p:pic>
    </p:spTree>
    <p:extLst>
      <p:ext uri="{BB962C8B-B14F-4D97-AF65-F5344CB8AC3E}">
        <p14:creationId xmlns:p14="http://schemas.microsoft.com/office/powerpoint/2010/main" val="3148586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75015" y="164972"/>
            <a:ext cx="10515600" cy="1325563"/>
          </a:xfrm>
          <a:prstGeom prst="rect">
            <a:avLst/>
          </a:prstGeom>
        </p:spPr>
        <p:txBody>
          <a:bodyPr/>
          <a:lstStyle/>
          <a:p>
            <a:pPr eaLnBrk="1" hangingPunct="1"/>
            <a:r>
              <a:rPr lang="en-GB" altLang="en-US" dirty="0">
                <a:latin typeface="Candara" panose="020E0502030303020204" pitchFamily="34" charset="0"/>
              </a:rPr>
              <a:t>Background</a:t>
            </a:r>
          </a:p>
        </p:txBody>
      </p:sp>
      <p:pic>
        <p:nvPicPr>
          <p:cNvPr id="3" name="Content Placeholder 2"/>
          <p:cNvPicPr>
            <a:picLocks noGrp="1" noChangeAspect="1"/>
          </p:cNvPicPr>
          <p:nvPr>
            <p:ph idx="4294967295"/>
          </p:nvPr>
        </p:nvPicPr>
        <p:blipFill rotWithShape="1">
          <a:blip r:embed="rId3"/>
          <a:srcRect l="28974" t="34672" r="27552" b="27195"/>
          <a:stretch/>
        </p:blipFill>
        <p:spPr>
          <a:xfrm>
            <a:off x="598748" y="1470630"/>
            <a:ext cx="5856288" cy="2887663"/>
          </a:xfrm>
          <a:prstGeom prst="rect">
            <a:avLst/>
          </a:prstGeom>
        </p:spPr>
      </p:pic>
      <p:sp>
        <p:nvSpPr>
          <p:cNvPr id="12292" name="Text Box 6"/>
          <p:cNvSpPr txBox="1">
            <a:spLocks noChangeArrowheads="1"/>
          </p:cNvSpPr>
          <p:nvPr/>
        </p:nvSpPr>
        <p:spPr bwMode="auto">
          <a:xfrm>
            <a:off x="928231" y="5237835"/>
            <a:ext cx="5352306" cy="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91424" tIns="45712" rIns="91424" bIns="45712">
            <a:spAutoFit/>
          </a:bodyPr>
          <a:lstStyle>
            <a:lvl1pPr eaLnBrk="0" hangingPunct="0">
              <a:defRPr>
                <a:solidFill>
                  <a:schemeClr val="tx1"/>
                </a:solidFill>
                <a:latin typeface="Tahoma" panose="020B0604030504040204" pitchFamily="34" charset="0"/>
                <a:ea typeface="MS PGothic" panose="020B0600070205080204" pitchFamily="34" charset="-128"/>
              </a:defRPr>
            </a:lvl1pPr>
            <a:lvl2pPr marL="742950" indent="-285750" eaLnBrk="0" hangingPunct="0">
              <a:defRPr>
                <a:solidFill>
                  <a:schemeClr val="tx1"/>
                </a:solidFill>
                <a:latin typeface="Tahoma" panose="020B0604030504040204" pitchFamily="34" charset="0"/>
                <a:ea typeface="MS PGothic" panose="020B0600070205080204" pitchFamily="34" charset="-128"/>
              </a:defRPr>
            </a:lvl2pPr>
            <a:lvl3pPr marL="1143000" indent="-228600" eaLnBrk="0" hangingPunct="0">
              <a:defRPr>
                <a:solidFill>
                  <a:schemeClr val="tx1"/>
                </a:solidFill>
                <a:latin typeface="Tahoma" panose="020B0604030504040204" pitchFamily="34" charset="0"/>
                <a:ea typeface="MS PGothic" panose="020B0600070205080204" pitchFamily="34" charset="-128"/>
              </a:defRPr>
            </a:lvl3pPr>
            <a:lvl4pPr marL="1600200" indent="-228600" eaLnBrk="0" hangingPunct="0">
              <a:defRPr>
                <a:solidFill>
                  <a:schemeClr val="tx1"/>
                </a:solidFill>
                <a:latin typeface="Tahoma" panose="020B0604030504040204" pitchFamily="34" charset="0"/>
                <a:ea typeface="MS PGothic" panose="020B0600070205080204" pitchFamily="34" charset="-128"/>
              </a:defRPr>
            </a:lvl4pPr>
            <a:lvl5pPr marL="2057400" indent="-228600" eaLnBrk="0" hangingPunct="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algn="ctr" eaLnBrk="1" hangingPunct="1">
              <a:spcBef>
                <a:spcPct val="50000"/>
              </a:spcBef>
              <a:buClr>
                <a:schemeClr val="accent1"/>
              </a:buClr>
            </a:pPr>
            <a:r>
              <a:rPr lang="en-GB" altLang="en-US" sz="1400" dirty="0">
                <a:latin typeface="+mn-lt"/>
                <a:cs typeface="Tahoma" panose="020B0604030504040204" pitchFamily="34" charset="0"/>
              </a:rPr>
              <a:t>Handwashing in an emergency setting, </a:t>
            </a:r>
            <a:r>
              <a:rPr lang="en-US" altLang="en-US" sz="1400" dirty="0">
                <a:latin typeface="+mn-lt"/>
              </a:rPr>
              <a:t>Malawi, </a:t>
            </a:r>
            <a:r>
              <a:rPr lang="en-GB" altLang="en-US" sz="1400" dirty="0">
                <a:latin typeface="+mn-lt"/>
              </a:rPr>
              <a:t>(Peterson et al 1998)</a:t>
            </a:r>
          </a:p>
        </p:txBody>
      </p:sp>
      <p:sp>
        <p:nvSpPr>
          <p:cNvPr id="12294" name="Rectangle 8"/>
          <p:cNvSpPr>
            <a:spLocks noChangeArrowheads="1"/>
          </p:cNvSpPr>
          <p:nvPr/>
        </p:nvSpPr>
        <p:spPr bwMode="auto">
          <a:xfrm>
            <a:off x="6787388" y="1237158"/>
            <a:ext cx="503660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273050" eaLnBrk="0" hangingPunct="0">
              <a:defRPr>
                <a:solidFill>
                  <a:schemeClr val="tx1"/>
                </a:solidFill>
                <a:latin typeface="Tahoma" panose="020B0604030504040204" pitchFamily="34" charset="0"/>
                <a:ea typeface="MS PGothic" panose="020B0600070205080204" pitchFamily="34" charset="-128"/>
              </a:defRPr>
            </a:lvl1pPr>
            <a:lvl2pPr marL="742950" indent="-285750" eaLnBrk="0" hangingPunct="0">
              <a:defRPr>
                <a:solidFill>
                  <a:schemeClr val="tx1"/>
                </a:solidFill>
                <a:latin typeface="Tahoma" panose="020B0604030504040204" pitchFamily="34" charset="0"/>
                <a:ea typeface="MS PGothic" panose="020B0600070205080204" pitchFamily="34" charset="-128"/>
              </a:defRPr>
            </a:lvl2pPr>
            <a:lvl3pPr marL="1143000" indent="-228600" eaLnBrk="0" hangingPunct="0">
              <a:defRPr>
                <a:solidFill>
                  <a:schemeClr val="tx1"/>
                </a:solidFill>
                <a:latin typeface="Tahoma" panose="020B0604030504040204" pitchFamily="34" charset="0"/>
                <a:ea typeface="MS PGothic" panose="020B0600070205080204" pitchFamily="34" charset="-128"/>
              </a:defRPr>
            </a:lvl3pPr>
            <a:lvl4pPr marL="1600200" indent="-228600" eaLnBrk="0" hangingPunct="0">
              <a:defRPr>
                <a:solidFill>
                  <a:schemeClr val="tx1"/>
                </a:solidFill>
                <a:latin typeface="Tahoma" panose="020B0604030504040204" pitchFamily="34" charset="0"/>
                <a:ea typeface="MS PGothic" panose="020B0600070205080204" pitchFamily="34" charset="-128"/>
              </a:defRPr>
            </a:lvl4pPr>
            <a:lvl5pPr marL="2057400" indent="-228600" eaLnBrk="0" hangingPunct="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marL="342900" indent="-342900">
              <a:buFont typeface="Arial" panose="020B0604020202020204" pitchFamily="34" charset="0"/>
              <a:buChar char="•"/>
            </a:pPr>
            <a:r>
              <a:rPr lang="en-GB" altLang="en-US" sz="2000" dirty="0">
                <a:latin typeface="+mn-lt"/>
              </a:rPr>
              <a:t>Soap has the potential to reduce diarrhoeal incidence by 27%</a:t>
            </a:r>
            <a:endParaRPr lang="en-GB" sz="2000" b="1" dirty="0">
              <a:latin typeface="+mn-lt"/>
              <a:ea typeface="Segoe UI Symbol" panose="020B0502040204020203" pitchFamily="34" charset="0"/>
            </a:endParaRPr>
          </a:p>
          <a:p>
            <a:pPr marL="342900" indent="-342900">
              <a:buFont typeface="Arial" panose="020B0604020202020204" pitchFamily="34" charset="0"/>
              <a:buChar char="•"/>
            </a:pPr>
            <a:endParaRPr lang="en-GB" sz="2000" b="1" dirty="0">
              <a:latin typeface="+mn-lt"/>
              <a:ea typeface="Segoe UI Symbol" panose="020B0502040204020203" pitchFamily="34" charset="0"/>
            </a:endParaRPr>
          </a:p>
          <a:p>
            <a:pPr marL="342900" indent="-342900">
              <a:buFont typeface="Arial" panose="020B0604020202020204" pitchFamily="34" charset="0"/>
              <a:buChar char="•"/>
            </a:pPr>
            <a:r>
              <a:rPr lang="en-GB" sz="2000" b="1" dirty="0">
                <a:latin typeface="+mn-lt"/>
                <a:ea typeface="Segoe UI Symbol" panose="020B0502040204020203" pitchFamily="34" charset="0"/>
              </a:rPr>
              <a:t>Handwashing with soap is proven to breaks the chain of transmission of diarrhoea and respiratory infections.</a:t>
            </a:r>
            <a:endParaRPr lang="en-GB" sz="2000" dirty="0">
              <a:latin typeface="+mn-lt"/>
              <a:ea typeface="Segoe UI Symbol" panose="020B0502040204020203" pitchFamily="34" charset="0"/>
            </a:endParaRPr>
          </a:p>
          <a:p>
            <a:pPr marL="342900" indent="-342900">
              <a:buFont typeface="Arial" panose="020B0604020202020204" pitchFamily="34" charset="0"/>
              <a:buChar char="•"/>
            </a:pPr>
            <a:endParaRPr lang="en-GB" altLang="en-US" sz="2000" dirty="0">
              <a:latin typeface="+mn-lt"/>
              <a:ea typeface="Segoe UI Symbol" panose="020B0502040204020203" pitchFamily="34" charset="0"/>
            </a:endParaRPr>
          </a:p>
          <a:p>
            <a:pPr marL="342900" indent="-342900">
              <a:buFont typeface="Arial" panose="020B0604020202020204" pitchFamily="34" charset="0"/>
              <a:buChar char="•"/>
            </a:pPr>
            <a:r>
              <a:rPr lang="en-GB" altLang="en-US" sz="2000" dirty="0">
                <a:latin typeface="+mn-lt"/>
                <a:ea typeface="Segoe UI Symbol" panose="020B0502040204020203" pitchFamily="34" charset="0"/>
              </a:rPr>
              <a:t>A study carried out in a refugee camp in Malawi proved the presence of soap in the household was associated to </a:t>
            </a:r>
            <a:r>
              <a:rPr lang="en-GB" altLang="en-US" sz="2000" b="1" dirty="0">
                <a:solidFill>
                  <a:srgbClr val="C00000"/>
                </a:solidFill>
                <a:latin typeface="+mn-lt"/>
                <a:ea typeface="Segoe UI Symbol" panose="020B0502040204020203" pitchFamily="34" charset="0"/>
              </a:rPr>
              <a:t>27% fewer episodes of diarrhoea </a:t>
            </a:r>
            <a:r>
              <a:rPr lang="en-GB" altLang="en-US" sz="2000" dirty="0">
                <a:latin typeface="+mn-lt"/>
                <a:ea typeface="Segoe UI Symbol" panose="020B0502040204020203" pitchFamily="34" charset="0"/>
              </a:rPr>
              <a:t>compared to households where no soap was present</a:t>
            </a:r>
          </a:p>
        </p:txBody>
      </p:sp>
      <p:sp>
        <p:nvSpPr>
          <p:cNvPr id="9" name="Oval 8"/>
          <p:cNvSpPr/>
          <p:nvPr/>
        </p:nvSpPr>
        <p:spPr>
          <a:xfrm>
            <a:off x="2402237" y="3766088"/>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3449401" y="3890074"/>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5245496" y="4014060"/>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2324745" y="1857214"/>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3174569" y="1857214"/>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5299486" y="1857213"/>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09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ndara" panose="020E0502030303020204" pitchFamily="34" charset="0"/>
              </a:rPr>
              <a:t>Background</a:t>
            </a:r>
          </a:p>
        </p:txBody>
      </p:sp>
      <p:sp>
        <p:nvSpPr>
          <p:cNvPr id="3" name="Content Placeholder 2"/>
          <p:cNvSpPr>
            <a:spLocks noGrp="1"/>
          </p:cNvSpPr>
          <p:nvPr>
            <p:ph idx="1"/>
          </p:nvPr>
        </p:nvSpPr>
        <p:spPr/>
        <p:txBody>
          <a:bodyPr>
            <a:normAutofit lnSpcReduction="10000"/>
          </a:bodyPr>
          <a:lstStyle/>
          <a:p>
            <a:r>
              <a:rPr lang="en-GB" dirty="0">
                <a:cs typeface="Arial" panose="020B0604020202020204" pitchFamily="34" charset="0"/>
              </a:rPr>
              <a:t>Emotional motivators have been used in handwashing promotion in development context but not really used in emergencies.</a:t>
            </a:r>
          </a:p>
          <a:p>
            <a:r>
              <a:rPr lang="en-US" dirty="0">
                <a:cs typeface="Arial" panose="020B0604020202020204" pitchFamily="34" charset="0"/>
              </a:rPr>
              <a:t>Oxfam, </a:t>
            </a:r>
            <a:r>
              <a:rPr lang="en-GB" dirty="0">
                <a:cs typeface="Arial" panose="020B0604020202020204" pitchFamily="34" charset="0"/>
              </a:rPr>
              <a:t>Unilever’s Lifebuoy soap and Unilever’s Chief Sustainability Office </a:t>
            </a:r>
            <a:r>
              <a:rPr lang="en-US" dirty="0">
                <a:cs typeface="Arial" panose="020B0604020202020204" pitchFamily="34" charset="0"/>
              </a:rPr>
              <a:t>conducted formative research with emergency affected mothers in </a:t>
            </a:r>
            <a:r>
              <a:rPr lang="en-CA" dirty="0">
                <a:ea typeface="ＭＳ Ｐゴシック" pitchFamily="34" charset="-128"/>
                <a:cs typeface="Arial" panose="020B0604020202020204" pitchFamily="34" charset="0"/>
              </a:rPr>
              <a:t>Philippines, Pakistan and Nepal </a:t>
            </a:r>
            <a:r>
              <a:rPr lang="en-US" dirty="0">
                <a:cs typeface="Arial" panose="020B0604020202020204" pitchFamily="34" charset="0"/>
              </a:rPr>
              <a:t>(2014) </a:t>
            </a:r>
          </a:p>
          <a:p>
            <a:pPr lvl="1">
              <a:buFont typeface="Wingdings" panose="05000000000000000000" pitchFamily="2" charset="2"/>
              <a:buChar char="§"/>
            </a:pPr>
            <a:r>
              <a:rPr lang="en-US" dirty="0">
                <a:cs typeface="Arial" panose="020B0604020202020204" pitchFamily="34" charset="0"/>
              </a:rPr>
              <a:t>to better understand what motivates mothers to wash their hands in emergencies. </a:t>
            </a:r>
          </a:p>
          <a:p>
            <a:r>
              <a:rPr lang="en-US" dirty="0">
                <a:cs typeface="Arial" panose="020B0604020202020204" pitchFamily="34" charset="0"/>
              </a:rPr>
              <a:t>Nurture and affiliation were cross cutting motivators in the 3 research areas and these were used to develop a set of materials called “Mum’s Magic Hands” designed for  handwashing promotion in  emergencies.</a:t>
            </a:r>
          </a:p>
        </p:txBody>
      </p:sp>
    </p:spTree>
    <p:extLst>
      <p:ext uri="{BB962C8B-B14F-4D97-AF65-F5344CB8AC3E}">
        <p14:creationId xmlns:p14="http://schemas.microsoft.com/office/powerpoint/2010/main" val="335644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F79"/>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nvPr>
        </p:nvSpPr>
        <p:spPr>
          <a:xfrm>
            <a:off x="1272209" y="2355781"/>
            <a:ext cx="9234488" cy="1997075"/>
          </a:xfrm>
        </p:spPr>
        <p:txBody>
          <a:bodyPr/>
          <a:lstStyle/>
          <a:p>
            <a:pPr algn="ctr" eaLnBrk="1" hangingPunct="1"/>
            <a:r>
              <a:rPr lang="en-GB" altLang="en-US" dirty="0">
                <a:latin typeface="Candara" panose="020E0502030303020204" pitchFamily="34" charset="0"/>
                <a:ea typeface="ＭＳ Ｐゴシック" panose="020B0600070205080204" pitchFamily="34" charset="-128"/>
              </a:rPr>
              <a:t>Aim, Concept and Development </a:t>
            </a:r>
          </a:p>
        </p:txBody>
      </p:sp>
    </p:spTree>
    <p:extLst>
      <p:ext uri="{BB962C8B-B14F-4D97-AF65-F5344CB8AC3E}">
        <p14:creationId xmlns:p14="http://schemas.microsoft.com/office/powerpoint/2010/main" val="314219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Candara" panose="020E0502030303020204" pitchFamily="34" charset="0"/>
              </a:rPr>
              <a:t>Mums Magic Hands – Aim</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35" y="2270511"/>
            <a:ext cx="1531679"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22715" y="1957347"/>
            <a:ext cx="9067800" cy="3970318"/>
          </a:xfrm>
          <a:prstGeom prst="rect">
            <a:avLst/>
          </a:prstGeom>
          <a:noFill/>
        </p:spPr>
        <p:txBody>
          <a:bodyPr wrap="square" rtlCol="0">
            <a:spAutoFit/>
          </a:bodyPr>
          <a:lstStyle/>
          <a:p>
            <a:r>
              <a:rPr lang="en-GB" sz="2800" b="1" dirty="0">
                <a:cs typeface="Arial" panose="020B0604020202020204" pitchFamily="34" charset="0"/>
              </a:rPr>
              <a:t>Aim </a:t>
            </a:r>
          </a:p>
          <a:p>
            <a:pPr marL="457200" indent="-457200">
              <a:buFont typeface="Arial" panose="020B0604020202020204" pitchFamily="34" charset="0"/>
              <a:buChar char="•"/>
            </a:pPr>
            <a:r>
              <a:rPr lang="en-US" sz="2800" dirty="0">
                <a:cs typeface="Arial" panose="020B0604020202020204" pitchFamily="34" charset="0"/>
              </a:rPr>
              <a:t>Increase the practice of handwashing with soap and water at </a:t>
            </a:r>
            <a:r>
              <a:rPr lang="en-US" altLang="en-US" sz="2800" dirty="0">
                <a:cs typeface="Arial" panose="020B0604020202020204" pitchFamily="34" charset="0"/>
              </a:rPr>
              <a:t>2 occasions:  </a:t>
            </a:r>
          </a:p>
          <a:p>
            <a:pPr marL="914400" lvl="1" indent="-457200">
              <a:buFont typeface="Arial" panose="020B0604020202020204" pitchFamily="34" charset="0"/>
              <a:buChar char="•"/>
            </a:pPr>
            <a:r>
              <a:rPr lang="en-US" altLang="en-US" sz="2800" dirty="0">
                <a:cs typeface="Arial" panose="020B0604020202020204" pitchFamily="34" charset="0"/>
              </a:rPr>
              <a:t>before contact with food (eating, preparing food, before feeding your child)</a:t>
            </a:r>
          </a:p>
          <a:p>
            <a:pPr marL="914400" lvl="1" indent="-457200">
              <a:buFont typeface="Arial" panose="020B0604020202020204" pitchFamily="34" charset="0"/>
              <a:buChar char="•"/>
            </a:pPr>
            <a:r>
              <a:rPr lang="en-US" altLang="en-US" sz="2800" dirty="0">
                <a:cs typeface="Arial" panose="020B0604020202020204" pitchFamily="34" charset="0"/>
              </a:rPr>
              <a:t>after contact with faeces (going to the toilet, cleaning your child’s faeces)</a:t>
            </a:r>
          </a:p>
          <a:p>
            <a:endParaRPr lang="en-US" altLang="en-US" sz="2800" dirty="0">
              <a:cs typeface="Arial" panose="020B0604020202020204" pitchFamily="34" charset="0"/>
            </a:endParaRPr>
          </a:p>
          <a:p>
            <a:pPr marL="457200" indent="-457200">
              <a:buFont typeface="Arial" panose="020B0604020202020204" pitchFamily="34" charset="0"/>
              <a:buChar char="•"/>
            </a:pPr>
            <a:r>
              <a:rPr lang="en-GB" altLang="en-US" sz="2800" dirty="0">
                <a:ea typeface="ＭＳ Ｐゴシック" panose="020B0600070205080204" pitchFamily="34" charset="-128"/>
                <a:cs typeface="Arial" panose="020B0604020202020204" pitchFamily="34" charset="0"/>
              </a:rPr>
              <a:t>To show that visibly clean hands aren’t always clean</a:t>
            </a:r>
            <a:endParaRPr lang="en-GB" altLang="en-US" sz="2800" dirty="0">
              <a:ea typeface="ＭＳ Ｐゴシック" panose="020B0600070205080204" pitchFamily="34" charset="-128"/>
            </a:endParaRPr>
          </a:p>
        </p:txBody>
      </p:sp>
    </p:spTree>
    <p:extLst>
      <p:ext uri="{BB962C8B-B14F-4D97-AF65-F5344CB8AC3E}">
        <p14:creationId xmlns:p14="http://schemas.microsoft.com/office/powerpoint/2010/main" val="24273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336" y="431015"/>
            <a:ext cx="10515600" cy="857207"/>
          </a:xfrm>
        </p:spPr>
        <p:txBody>
          <a:bodyPr>
            <a:normAutofit fontScale="90000"/>
          </a:bodyPr>
          <a:lstStyle/>
          <a:p>
            <a:r>
              <a:rPr lang="en-US" b="1" dirty="0">
                <a:latin typeface="Candara" panose="020E0502030303020204" pitchFamily="34" charset="0"/>
              </a:rPr>
              <a:t>Mum’s Magic Hands - Concept</a:t>
            </a:r>
            <a:br>
              <a:rPr lang="en-US" dirty="0"/>
            </a:br>
            <a:endParaRPr lang="en-GB" dirty="0"/>
          </a:p>
        </p:txBody>
      </p:sp>
      <p:sp>
        <p:nvSpPr>
          <p:cNvPr id="3" name="Content Placeholder 2"/>
          <p:cNvSpPr>
            <a:spLocks noGrp="1"/>
          </p:cNvSpPr>
          <p:nvPr>
            <p:ph sz="half" idx="4294967295"/>
          </p:nvPr>
        </p:nvSpPr>
        <p:spPr>
          <a:xfrm>
            <a:off x="838198" y="1467263"/>
            <a:ext cx="4568687" cy="1514614"/>
          </a:xfrm>
          <a:solidFill>
            <a:schemeClr val="accent4">
              <a:lumMod val="60000"/>
              <a:lumOff val="40000"/>
            </a:schemeClr>
          </a:solidFill>
        </p:spPr>
        <p:txBody>
          <a:bodyPr>
            <a:noAutofit/>
          </a:bodyPr>
          <a:lstStyle/>
          <a:p>
            <a:pPr marL="0" indent="0">
              <a:buNone/>
            </a:pPr>
            <a:r>
              <a:rPr lang="en-US" sz="2400" dirty="0"/>
              <a:t>“mum’s magic hands” – a concept that builds on nurture as a key driver of influencing hygiene behavior </a:t>
            </a:r>
            <a:endParaRPr lang="en-GB" sz="2400" dirty="0"/>
          </a:p>
        </p:txBody>
      </p:sp>
      <p:sp>
        <p:nvSpPr>
          <p:cNvPr id="4" name="Content Placeholder 3"/>
          <p:cNvSpPr>
            <a:spLocks noGrp="1"/>
          </p:cNvSpPr>
          <p:nvPr>
            <p:ph sz="half" idx="4294967295"/>
          </p:nvPr>
        </p:nvSpPr>
        <p:spPr>
          <a:xfrm>
            <a:off x="6513444" y="1033670"/>
            <a:ext cx="5181600" cy="5156477"/>
          </a:xfrm>
        </p:spPr>
        <p:txBody>
          <a:bodyPr>
            <a:normAutofit fontScale="62500" lnSpcReduction="20000"/>
          </a:bodyPr>
          <a:lstStyle/>
          <a:p>
            <a:pPr>
              <a:lnSpc>
                <a:spcPct val="99000"/>
              </a:lnSpc>
              <a:tabLst>
                <a:tab pos="656650" algn="l"/>
                <a:tab pos="1313299" algn="l"/>
                <a:tab pos="1969949" algn="l"/>
                <a:tab pos="2626599" algn="l"/>
                <a:tab pos="3283248" algn="l"/>
              </a:tabLst>
            </a:pPr>
            <a:endParaRPr lang="en-US" u="sng" dirty="0"/>
          </a:p>
          <a:p>
            <a:pPr algn="ctr">
              <a:lnSpc>
                <a:spcPct val="99000"/>
              </a:lnSpc>
              <a:tabLst>
                <a:tab pos="656650" algn="l"/>
                <a:tab pos="1313299" algn="l"/>
                <a:tab pos="1969949" algn="l"/>
                <a:tab pos="2626599" algn="l"/>
                <a:tab pos="3283248" algn="l"/>
              </a:tabLst>
            </a:pPr>
            <a:r>
              <a:rPr lang="en-US" sz="3400" dirty="0"/>
              <a:t>Mothers have magic hands. Hands that put their children to sleep, that clean them, that help them learn to walk, assuage their little ones by gently stroking when they are in pain. In fact they </a:t>
            </a:r>
            <a:r>
              <a:rPr lang="en-US" sz="3400" i="1" dirty="0"/>
              <a:t>shape the very life of their children</a:t>
            </a:r>
            <a:r>
              <a:rPr lang="en-US" sz="3400" dirty="0"/>
              <a:t>. Hands are perfect metaphors that embody in them, the lives of mothers and their heroic efforts of </a:t>
            </a:r>
            <a:r>
              <a:rPr lang="en-US" sz="3400" i="1" dirty="0"/>
              <a:t>nurturing</a:t>
            </a:r>
            <a:r>
              <a:rPr lang="en-US" sz="3400" dirty="0"/>
              <a:t> their children against all odds.</a:t>
            </a:r>
          </a:p>
          <a:p>
            <a:pPr algn="ctr">
              <a:lnSpc>
                <a:spcPct val="99000"/>
              </a:lnSpc>
              <a:tabLst>
                <a:tab pos="656650" algn="l"/>
                <a:tab pos="1313299" algn="l"/>
                <a:tab pos="1969949" algn="l"/>
                <a:tab pos="2626599" algn="l"/>
                <a:tab pos="3283248" algn="l"/>
              </a:tabLst>
            </a:pPr>
            <a:r>
              <a:rPr lang="en-US" sz="3400" dirty="0"/>
              <a:t>Hands, on the other hand can also prevent illness. Mother’s magic hands is an idea that marries these two ideas to increase </a:t>
            </a:r>
            <a:r>
              <a:rPr lang="en-US" sz="3400" i="1" dirty="0"/>
              <a:t>handwashing behaviors</a:t>
            </a:r>
            <a:r>
              <a:rPr lang="en-US" sz="3400" dirty="0"/>
              <a:t>. </a:t>
            </a:r>
          </a:p>
          <a:p>
            <a:pPr>
              <a:lnSpc>
                <a:spcPct val="99000"/>
              </a:lnSpc>
              <a:tabLst>
                <a:tab pos="656650" algn="l"/>
                <a:tab pos="1313299" algn="l"/>
                <a:tab pos="1969949" algn="l"/>
                <a:tab pos="2626599" algn="l"/>
                <a:tab pos="3283248" algn="l"/>
              </a:tabLst>
            </a:pPr>
            <a:endParaRPr lang="en-US" sz="3400" dirty="0"/>
          </a:p>
          <a:p>
            <a:pPr marL="0" indent="0">
              <a:buNone/>
            </a:pPr>
            <a:r>
              <a:rPr lang="en-GB" sz="3400" b="1" dirty="0">
                <a:cs typeface="Arial" panose="020B0604020202020204" pitchFamily="34" charset="0"/>
              </a:rPr>
              <a:t>It reflects</a:t>
            </a:r>
          </a:p>
          <a:p>
            <a:r>
              <a:rPr lang="en-GB" sz="3400" dirty="0">
                <a:cs typeface="Arial" panose="020B0604020202020204" pitchFamily="34" charset="0"/>
              </a:rPr>
              <a:t>Use of story telling, demonstrations (interactive activities) and nudges </a:t>
            </a:r>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094" y="3029361"/>
            <a:ext cx="4026897" cy="3160786"/>
          </a:xfrm>
          <a:prstGeom prst="rect">
            <a:avLst/>
          </a:prstGeom>
        </p:spPr>
      </p:pic>
    </p:spTree>
    <p:extLst>
      <p:ext uri="{BB962C8B-B14F-4D97-AF65-F5344CB8AC3E}">
        <p14:creationId xmlns:p14="http://schemas.microsoft.com/office/powerpoint/2010/main" val="396053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6243</TotalTime>
  <Words>4629</Words>
  <Application>Microsoft Office PowerPoint</Application>
  <PresentationFormat>Widescreen</PresentationFormat>
  <Paragraphs>441</Paragraphs>
  <Slides>39</Slides>
  <Notes>30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Arial</vt:lpstr>
      <vt:lpstr>Arial Black</vt:lpstr>
      <vt:lpstr>Calibri</vt:lpstr>
      <vt:lpstr>Calibri Light</vt:lpstr>
      <vt:lpstr>Candara</vt:lpstr>
      <vt:lpstr>Helv</vt:lpstr>
      <vt:lpstr>Helvetica LT Std</vt:lpstr>
      <vt:lpstr>HelveticaNeueLT Std Med Cn</vt:lpstr>
      <vt:lpstr>Montserrat Ultra Light</vt:lpstr>
      <vt:lpstr>Oxfam TSTAR PRO</vt:lpstr>
      <vt:lpstr>Tahoma</vt:lpstr>
      <vt:lpstr>Wingdings</vt:lpstr>
      <vt:lpstr>Office Theme</vt:lpstr>
      <vt:lpstr>Mums Magic Hands (MMH) – A new Approach to Motivating Handwashing Practice in Emergencies through  Storytelling   - Foyeke Tolani, Sonya Sagan and Aarti Daryanani</vt:lpstr>
      <vt:lpstr>Outline</vt:lpstr>
      <vt:lpstr>Background</vt:lpstr>
      <vt:lpstr>Background</vt:lpstr>
      <vt:lpstr>Background</vt:lpstr>
      <vt:lpstr>Background</vt:lpstr>
      <vt:lpstr>Aim, Concept and Development </vt:lpstr>
      <vt:lpstr>Mums Magic Hands – Aim</vt:lpstr>
      <vt:lpstr>Mum’s Magic Hands - Concept </vt:lpstr>
      <vt:lpstr>Mum’s Magic Hands - Concept</vt:lpstr>
      <vt:lpstr>MMH development  </vt:lpstr>
      <vt:lpstr>MMH Main Storyboards (Asia, Africa &amp; Global) and activities</vt:lpstr>
      <vt:lpstr>MMH ASIA</vt:lpstr>
      <vt:lpstr>MMH AFRICA  (Low literate)</vt:lpstr>
      <vt:lpstr> MMH GLOBAL  (MULTICULTURAL)</vt:lpstr>
      <vt:lpstr>KEY PROGRAMME MATERIALS</vt:lpstr>
      <vt:lpstr>All Mums Magic Hands Activities and materials</vt:lpstr>
      <vt:lpstr>MMH Programme</vt:lpstr>
      <vt:lpstr>Programme targets</vt:lpstr>
      <vt:lpstr>Pre-existing conditions </vt:lpstr>
      <vt:lpstr>   MMH resource materials - website and screen shots www.Oxfam.org.uk/mmh </vt:lpstr>
      <vt:lpstr>MMH resource materials - website and screen shots www.Oxfam.org.uk/mmh </vt:lpstr>
      <vt:lpstr>Step-by-step IMPLEMENTATION guide</vt:lpstr>
      <vt:lpstr>RAPID RESPONSE PROGRAMME SESSIONS</vt:lpstr>
      <vt:lpstr>LESS ACUTE/STABLE CONTEXT PROGRAMME SESSIONS</vt:lpstr>
      <vt:lpstr>FIELD TRIALS</vt:lpstr>
      <vt:lpstr>NEPAL</vt:lpstr>
      <vt:lpstr>NEPAL RESULTS</vt:lpstr>
      <vt:lpstr>Nepal Lessons Learnt</vt:lpstr>
      <vt:lpstr>Nigeria</vt:lpstr>
      <vt:lpstr>Ethiopia</vt:lpstr>
      <vt:lpstr>Tanzania</vt:lpstr>
      <vt:lpstr>Uganda</vt:lpstr>
      <vt:lpstr>Other Examples</vt:lpstr>
      <vt:lpstr>Conclusions</vt:lpstr>
      <vt:lpstr>PowerPoint Presentation</vt:lpstr>
      <vt:lpstr>Acknowledgements</vt:lpstr>
      <vt:lpstr>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Pretest Findings of a New Interactive Handwashing Promotion Program – Mums Magic Hands in Emergencies using Emotional and Health Motivators.</dc:title>
  <dc:creator>Foyeke Tolani</dc:creator>
  <cp:lastModifiedBy>Abie Bangura</cp:lastModifiedBy>
  <cp:revision>197</cp:revision>
  <dcterms:created xsi:type="dcterms:W3CDTF">2018-03-15T18:03:59Z</dcterms:created>
  <dcterms:modified xsi:type="dcterms:W3CDTF">2021-08-03T17:42:23Z</dcterms:modified>
</cp:coreProperties>
</file>