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8" r:id="rId2"/>
    <p:sldId id="357" r:id="rId3"/>
    <p:sldId id="395" r:id="rId4"/>
    <p:sldId id="396" r:id="rId5"/>
    <p:sldId id="338" r:id="rId6"/>
    <p:sldId id="391" r:id="rId7"/>
    <p:sldId id="263" r:id="rId8"/>
    <p:sldId id="261" r:id="rId9"/>
    <p:sldId id="262" r:id="rId10"/>
    <p:sldId id="264" r:id="rId11"/>
    <p:sldId id="265" r:id="rId12"/>
    <p:sldId id="266" r:id="rId13"/>
    <p:sldId id="267" r:id="rId14"/>
    <p:sldId id="268" r:id="rId15"/>
    <p:sldId id="269" r:id="rId16"/>
    <p:sldId id="390" r:id="rId17"/>
    <p:sldId id="398" r:id="rId18"/>
    <p:sldId id="270" r:id="rId19"/>
    <p:sldId id="274" r:id="rId20"/>
    <p:sldId id="275" r:id="rId21"/>
    <p:sldId id="276" r:id="rId22"/>
    <p:sldId id="321" r:id="rId23"/>
    <p:sldId id="277" r:id="rId24"/>
    <p:sldId id="278" r:id="rId25"/>
    <p:sldId id="279" r:id="rId26"/>
    <p:sldId id="280" r:id="rId27"/>
    <p:sldId id="281" r:id="rId28"/>
    <p:sldId id="394" r:id="rId29"/>
    <p:sldId id="324" r:id="rId30"/>
    <p:sldId id="348" r:id="rId31"/>
    <p:sldId id="349" r:id="rId32"/>
    <p:sldId id="333" r:id="rId33"/>
    <p:sldId id="350" r:id="rId34"/>
    <p:sldId id="310" r:id="rId35"/>
    <p:sldId id="311" r:id="rId36"/>
    <p:sldId id="312" r:id="rId37"/>
    <p:sldId id="362" r:id="rId38"/>
    <p:sldId id="313" r:id="rId39"/>
    <p:sldId id="363" r:id="rId40"/>
    <p:sldId id="361" r:id="rId41"/>
    <p:sldId id="365" r:id="rId42"/>
    <p:sldId id="366" r:id="rId43"/>
    <p:sldId id="367" r:id="rId44"/>
    <p:sldId id="368" r:id="rId45"/>
    <p:sldId id="369" r:id="rId46"/>
    <p:sldId id="370" r:id="rId47"/>
    <p:sldId id="371" r:id="rId48"/>
    <p:sldId id="372" r:id="rId49"/>
    <p:sldId id="373" r:id="rId50"/>
    <p:sldId id="374" r:id="rId51"/>
    <p:sldId id="375" r:id="rId52"/>
    <p:sldId id="376" r:id="rId53"/>
    <p:sldId id="377" r:id="rId54"/>
    <p:sldId id="378" r:id="rId55"/>
    <p:sldId id="379" r:id="rId56"/>
    <p:sldId id="380" r:id="rId57"/>
    <p:sldId id="381" r:id="rId58"/>
    <p:sldId id="382" r:id="rId59"/>
    <p:sldId id="383" r:id="rId60"/>
    <p:sldId id="384" r:id="rId61"/>
    <p:sldId id="385" r:id="rId62"/>
    <p:sldId id="386" r:id="rId63"/>
  </p:sldIdLst>
  <p:sldSz cx="12192000" cy="6858000"/>
  <p:notesSz cx="6858000" cy="9144000"/>
  <p:defaultTextStyle>
    <a:defPPr>
      <a:defRPr lang="en-GB"/>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oyeke Tolani" initials="FT" lastIdx="20" clrIdx="0">
    <p:extLst>
      <p:ext uri="{19B8F6BF-5375-455C-9EA6-DF929625EA0E}">
        <p15:presenceInfo xmlns:p15="http://schemas.microsoft.com/office/powerpoint/2012/main" userId="S-1-5-21-302262437-3227220687-1962839845-7211" providerId="AD"/>
      </p:ext>
    </p:extLst>
  </p:cmAuthor>
  <p:cmAuthor id="2" name="Riaz Hussain" initials="RH" lastIdx="3" clrIdx="1">
    <p:extLst>
      <p:ext uri="{19B8F6BF-5375-455C-9EA6-DF929625EA0E}">
        <p15:presenceInfo xmlns:p15="http://schemas.microsoft.com/office/powerpoint/2012/main" userId="S-1-5-21-302262437-3227220687-1962839845-506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61A5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43" autoAdjust="0"/>
    <p:restoredTop sz="94249" autoAdjust="0"/>
  </p:normalViewPr>
  <p:slideViewPr>
    <p:cSldViewPr>
      <p:cViewPr varScale="1">
        <p:scale>
          <a:sx n="68" d="100"/>
          <a:sy n="68" d="100"/>
        </p:scale>
        <p:origin x="594" y="72"/>
      </p:cViewPr>
      <p:guideLst>
        <p:guide orient="horz" pos="2160"/>
        <p:guide pos="3840"/>
      </p:guideLst>
    </p:cSldViewPr>
  </p:slideViewPr>
  <p:outlineViewPr>
    <p:cViewPr>
      <p:scale>
        <a:sx n="33" d="100"/>
        <a:sy n="33" d="100"/>
      </p:scale>
      <p:origin x="0" y="-16844"/>
    </p:cViewPr>
  </p:outlineViewPr>
  <p:notesTextViewPr>
    <p:cViewPr>
      <p:scale>
        <a:sx n="100" d="100"/>
        <a:sy n="100" d="100"/>
      </p:scale>
      <p:origin x="0" y="0"/>
    </p:cViewPr>
  </p:notesTextViewPr>
  <p:sorterViewPr>
    <p:cViewPr>
      <p:scale>
        <a:sx n="100" d="100"/>
        <a:sy n="100" d="100"/>
      </p:scale>
      <p:origin x="0" y="-12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67A218-A701-4929-846F-3A01ADB399CB}" type="doc">
      <dgm:prSet loTypeId="urn:microsoft.com/office/officeart/2005/8/layout/chevron2" loCatId="process" qsTypeId="urn:microsoft.com/office/officeart/2005/8/quickstyle/simple1" qsCatId="simple" csTypeId="urn:microsoft.com/office/officeart/2005/8/colors/colorful1" csCatId="colorful" phldr="1"/>
      <dgm:spPr/>
      <dgm:t>
        <a:bodyPr/>
        <a:lstStyle/>
        <a:p>
          <a:endParaRPr lang="en-US"/>
        </a:p>
      </dgm:t>
    </dgm:pt>
    <dgm:pt modelId="{E8809688-8323-465B-8D7C-C1F2208D2996}">
      <dgm:prSet phldrT="[Text]" custT="1"/>
      <dgm:spPr/>
      <dgm:t>
        <a:bodyPr/>
        <a:lstStyle/>
        <a:p>
          <a:r>
            <a:rPr lang="en-US" sz="1000" dirty="0"/>
            <a:t>Formative research</a:t>
          </a:r>
        </a:p>
      </dgm:t>
    </dgm:pt>
    <dgm:pt modelId="{8E2D0607-A77E-4F5B-B38D-BBA0D015ACB4}" type="parTrans" cxnId="{C32D7DAF-AEA5-4BC3-8321-0C55226946CC}">
      <dgm:prSet/>
      <dgm:spPr/>
      <dgm:t>
        <a:bodyPr/>
        <a:lstStyle/>
        <a:p>
          <a:endParaRPr lang="en-US"/>
        </a:p>
      </dgm:t>
    </dgm:pt>
    <dgm:pt modelId="{254D6519-2C00-438E-9FE2-9395B40D4D1F}" type="sibTrans" cxnId="{C32D7DAF-AEA5-4BC3-8321-0C55226946CC}">
      <dgm:prSet/>
      <dgm:spPr/>
      <dgm:t>
        <a:bodyPr/>
        <a:lstStyle/>
        <a:p>
          <a:endParaRPr lang="en-US" dirty="0"/>
        </a:p>
      </dgm:t>
    </dgm:pt>
    <dgm:pt modelId="{1B162A26-3AB4-4C4F-9540-4D6126CCDC3A}">
      <dgm:prSet phldrT="[Text]" custT="1"/>
      <dgm:spPr/>
      <dgm:t>
        <a:bodyPr/>
        <a:lstStyle/>
        <a:p>
          <a:r>
            <a:rPr lang="en-US" sz="1200" dirty="0"/>
            <a:t>Findings reveal nurture and affiliation were common motivators in 3 Asia contexts</a:t>
          </a:r>
        </a:p>
      </dgm:t>
    </dgm:pt>
    <dgm:pt modelId="{F352931E-4A00-4B49-BC2B-0061133C7EE5}" type="parTrans" cxnId="{03C26921-0C42-42E2-A72E-564299A24441}">
      <dgm:prSet/>
      <dgm:spPr/>
      <dgm:t>
        <a:bodyPr/>
        <a:lstStyle/>
        <a:p>
          <a:endParaRPr lang="en-US"/>
        </a:p>
      </dgm:t>
    </dgm:pt>
    <dgm:pt modelId="{760A0FF6-D0A8-4D6A-B922-61ED91ABD1FF}" type="sibTrans" cxnId="{03C26921-0C42-42E2-A72E-564299A24441}">
      <dgm:prSet/>
      <dgm:spPr/>
      <dgm:t>
        <a:bodyPr/>
        <a:lstStyle/>
        <a:p>
          <a:endParaRPr lang="en-US"/>
        </a:p>
      </dgm:t>
    </dgm:pt>
    <dgm:pt modelId="{18BB284E-55D3-42A5-A46B-34A9033F9A5D}">
      <dgm:prSet phldrT="[Text]" custT="1"/>
      <dgm:spPr/>
      <dgm:t>
        <a:bodyPr/>
        <a:lstStyle/>
        <a:p>
          <a:r>
            <a:rPr lang="en-US" sz="1000" dirty="0"/>
            <a:t>Mums Magic Hands further pre-tests </a:t>
          </a:r>
        </a:p>
      </dgm:t>
    </dgm:pt>
    <dgm:pt modelId="{727D2878-73A1-4D5B-9AD2-96D6F65B3196}" type="parTrans" cxnId="{169DD13F-2178-4E02-89FA-D768B1422D47}">
      <dgm:prSet/>
      <dgm:spPr/>
      <dgm:t>
        <a:bodyPr/>
        <a:lstStyle/>
        <a:p>
          <a:endParaRPr lang="en-US"/>
        </a:p>
      </dgm:t>
    </dgm:pt>
    <dgm:pt modelId="{519227CE-01EF-4310-A31B-EC6BAE015131}" type="sibTrans" cxnId="{169DD13F-2178-4E02-89FA-D768B1422D47}">
      <dgm:prSet/>
      <dgm:spPr/>
      <dgm:t>
        <a:bodyPr/>
        <a:lstStyle/>
        <a:p>
          <a:endParaRPr lang="en-US" dirty="0"/>
        </a:p>
      </dgm:t>
    </dgm:pt>
    <dgm:pt modelId="{0E3F4D17-8CC9-4BA0-AC55-E5F409FE1366}">
      <dgm:prSet phldrT="[Text]" custT="1"/>
      <dgm:spPr/>
      <dgm:t>
        <a:bodyPr/>
        <a:lstStyle/>
        <a:p>
          <a:r>
            <a:rPr lang="en-US" sz="1000" dirty="0"/>
            <a:t>Mums Magic Hands trials in stable contexts</a:t>
          </a:r>
        </a:p>
      </dgm:t>
    </dgm:pt>
    <dgm:pt modelId="{63FCFDA9-F68A-4208-BB0A-6CB79B93241F}" type="parTrans" cxnId="{F94C02B4-BD38-4C3F-BCE6-3F5B9F242754}">
      <dgm:prSet/>
      <dgm:spPr/>
      <dgm:t>
        <a:bodyPr/>
        <a:lstStyle/>
        <a:p>
          <a:endParaRPr lang="en-US"/>
        </a:p>
      </dgm:t>
    </dgm:pt>
    <dgm:pt modelId="{6FB58585-61B7-4244-9EA7-18F632134A8B}" type="sibTrans" cxnId="{F94C02B4-BD38-4C3F-BCE6-3F5B9F242754}">
      <dgm:prSet/>
      <dgm:spPr/>
      <dgm:t>
        <a:bodyPr/>
        <a:lstStyle/>
        <a:p>
          <a:endParaRPr lang="en-US" dirty="0"/>
        </a:p>
      </dgm:t>
    </dgm:pt>
    <dgm:pt modelId="{51C1ACB4-EC00-4021-94B1-969FEC931753}">
      <dgm:prSet phldrT="[Text]" custT="1"/>
      <dgm:spPr/>
      <dgm:t>
        <a:bodyPr/>
        <a:lstStyle/>
        <a:p>
          <a:r>
            <a:rPr lang="en-US" sz="1200" dirty="0"/>
            <a:t>MMH Africa trialed in Nigeria Gwoza and Mubi (2017/18)</a:t>
          </a:r>
        </a:p>
      </dgm:t>
    </dgm:pt>
    <dgm:pt modelId="{88889AC8-67E6-400B-BAF5-0E33E009BE85}" type="parTrans" cxnId="{AF1D4F9B-913E-45E3-920F-E566EE814817}">
      <dgm:prSet/>
      <dgm:spPr/>
      <dgm:t>
        <a:bodyPr/>
        <a:lstStyle/>
        <a:p>
          <a:endParaRPr lang="en-US"/>
        </a:p>
      </dgm:t>
    </dgm:pt>
    <dgm:pt modelId="{2E49FAC3-22AA-41D8-AEF8-932E23D0970F}" type="sibTrans" cxnId="{AF1D4F9B-913E-45E3-920F-E566EE814817}">
      <dgm:prSet/>
      <dgm:spPr/>
      <dgm:t>
        <a:bodyPr/>
        <a:lstStyle/>
        <a:p>
          <a:endParaRPr lang="en-US"/>
        </a:p>
      </dgm:t>
    </dgm:pt>
    <dgm:pt modelId="{9972B933-8CF4-4083-BEFC-65ED1985327E}">
      <dgm:prSet phldrT="[Text]" custT="1"/>
      <dgm:spPr/>
      <dgm:t>
        <a:bodyPr/>
        <a:lstStyle/>
        <a:p>
          <a:r>
            <a:rPr lang="en-US" sz="1200" dirty="0"/>
            <a:t>MMH Asia creative materials developed in 2015/16</a:t>
          </a:r>
        </a:p>
      </dgm:t>
    </dgm:pt>
    <dgm:pt modelId="{7B2C37EB-D5E8-4B4A-8D6F-0D7D0271CBB9}" type="parTrans" cxnId="{638F1311-2BDF-4259-AD5F-A790172AAB72}">
      <dgm:prSet/>
      <dgm:spPr/>
      <dgm:t>
        <a:bodyPr/>
        <a:lstStyle/>
        <a:p>
          <a:endParaRPr lang="en-US"/>
        </a:p>
      </dgm:t>
    </dgm:pt>
    <dgm:pt modelId="{2246E137-50B9-4853-8382-CC75E84F5C78}" type="sibTrans" cxnId="{638F1311-2BDF-4259-AD5F-A790172AAB72}">
      <dgm:prSet/>
      <dgm:spPr/>
      <dgm:t>
        <a:bodyPr/>
        <a:lstStyle/>
        <a:p>
          <a:endParaRPr lang="en-US"/>
        </a:p>
      </dgm:t>
    </dgm:pt>
    <dgm:pt modelId="{5D2DAB51-6058-4495-8E39-5DEBFF7CDDB9}">
      <dgm:prSet phldrT="[Text]" custT="1"/>
      <dgm:spPr/>
      <dgm:t>
        <a:bodyPr/>
        <a:lstStyle/>
        <a:p>
          <a:r>
            <a:rPr lang="en-US" sz="1200" dirty="0"/>
            <a:t>Mums Magic Hands Asia version tested in Zatari camp, Jordan (2016) and Bidibidi camp, Uganda (2016)</a:t>
          </a:r>
        </a:p>
      </dgm:t>
    </dgm:pt>
    <dgm:pt modelId="{7E51A284-316B-403B-84FD-D4D1B5F1A678}" type="parTrans" cxnId="{5B2ED2BC-620B-480E-9909-B365E392C10E}">
      <dgm:prSet/>
      <dgm:spPr/>
      <dgm:t>
        <a:bodyPr/>
        <a:lstStyle/>
        <a:p>
          <a:endParaRPr lang="en-US"/>
        </a:p>
      </dgm:t>
    </dgm:pt>
    <dgm:pt modelId="{12E6F2E1-E88F-496C-974C-488E89F939CE}" type="sibTrans" cxnId="{5B2ED2BC-620B-480E-9909-B365E392C10E}">
      <dgm:prSet/>
      <dgm:spPr/>
      <dgm:t>
        <a:bodyPr/>
        <a:lstStyle/>
        <a:p>
          <a:endParaRPr lang="en-US"/>
        </a:p>
      </dgm:t>
    </dgm:pt>
    <dgm:pt modelId="{4777F6A9-4A58-4C88-BB30-0674737FDACA}">
      <dgm:prSet phldrT="[Text]" custT="1"/>
      <dgm:spPr/>
      <dgm:t>
        <a:bodyPr/>
        <a:lstStyle/>
        <a:p>
          <a:r>
            <a:rPr lang="en-US" sz="1200" dirty="0"/>
            <a:t>MMH was pretested in Nepal and Philippines (2016)</a:t>
          </a:r>
        </a:p>
      </dgm:t>
    </dgm:pt>
    <dgm:pt modelId="{0EA69B04-31FE-4859-9FF1-0D5735A5726F}" type="parTrans" cxnId="{65B26BD7-EE5B-4BE5-B402-F9BC743FFBC8}">
      <dgm:prSet/>
      <dgm:spPr/>
      <dgm:t>
        <a:bodyPr/>
        <a:lstStyle/>
        <a:p>
          <a:endParaRPr lang="en-US"/>
        </a:p>
      </dgm:t>
    </dgm:pt>
    <dgm:pt modelId="{E807BF5F-F7A9-4C4C-A1F0-624C4CE38CD3}" type="sibTrans" cxnId="{65B26BD7-EE5B-4BE5-B402-F9BC743FFBC8}">
      <dgm:prSet/>
      <dgm:spPr/>
      <dgm:t>
        <a:bodyPr/>
        <a:lstStyle/>
        <a:p>
          <a:endParaRPr lang="en-US"/>
        </a:p>
      </dgm:t>
    </dgm:pt>
    <dgm:pt modelId="{CFDB59B1-25C7-4CC8-BF91-3296DF3348D9}">
      <dgm:prSet phldrT="[Text]" custT="1"/>
      <dgm:spPr/>
      <dgm:t>
        <a:bodyPr/>
        <a:lstStyle/>
        <a:p>
          <a:r>
            <a:rPr lang="en-US" sz="1000" dirty="0"/>
            <a:t>MMH rapid response development and trials  </a:t>
          </a:r>
        </a:p>
      </dgm:t>
    </dgm:pt>
    <dgm:pt modelId="{A6F70BA0-6E09-461D-A94D-3C0A92AFFB75}" type="parTrans" cxnId="{19846605-BF30-4414-BA8A-1B6A9ECBF968}">
      <dgm:prSet/>
      <dgm:spPr/>
      <dgm:t>
        <a:bodyPr/>
        <a:lstStyle/>
        <a:p>
          <a:endParaRPr lang="en-US"/>
        </a:p>
      </dgm:t>
    </dgm:pt>
    <dgm:pt modelId="{04B45D42-CA0A-4EDD-B4F7-554E7DCEAE0F}" type="sibTrans" cxnId="{19846605-BF30-4414-BA8A-1B6A9ECBF968}">
      <dgm:prSet/>
      <dgm:spPr/>
      <dgm:t>
        <a:bodyPr/>
        <a:lstStyle/>
        <a:p>
          <a:endParaRPr lang="en-US"/>
        </a:p>
      </dgm:t>
    </dgm:pt>
    <dgm:pt modelId="{8A3A0AFF-327C-458C-B032-8E0775980A74}">
      <dgm:prSet phldrT="[Text]"/>
      <dgm:spPr/>
      <dgm:t>
        <a:bodyPr/>
        <a:lstStyle/>
        <a:p>
          <a:endParaRPr lang="en-US" sz="900" dirty="0"/>
        </a:p>
      </dgm:t>
    </dgm:pt>
    <dgm:pt modelId="{705A3C39-F98B-4A3E-ADD0-47564D49E197}" type="parTrans" cxnId="{E84AEBF9-F252-4EF5-9806-2880F56E0DD9}">
      <dgm:prSet/>
      <dgm:spPr/>
      <dgm:t>
        <a:bodyPr/>
        <a:lstStyle/>
        <a:p>
          <a:endParaRPr lang="en-US"/>
        </a:p>
      </dgm:t>
    </dgm:pt>
    <dgm:pt modelId="{BE9230F7-B2A1-46F5-B118-14C4C5009D34}" type="sibTrans" cxnId="{E84AEBF9-F252-4EF5-9806-2880F56E0DD9}">
      <dgm:prSet/>
      <dgm:spPr/>
      <dgm:t>
        <a:bodyPr/>
        <a:lstStyle/>
        <a:p>
          <a:endParaRPr lang="en-US"/>
        </a:p>
      </dgm:t>
    </dgm:pt>
    <dgm:pt modelId="{3EA27D09-4BF3-4667-88EC-3F3A42057394}">
      <dgm:prSet phldrT="[Text]" custT="1"/>
      <dgm:spPr/>
      <dgm:t>
        <a:bodyPr/>
        <a:lstStyle/>
        <a:p>
          <a:r>
            <a:rPr lang="en-US" sz="1200" dirty="0"/>
            <a:t>Key findings used to produce Mums Magic Hands Africa (2017) and Mums Magic Hands Global (2017) </a:t>
          </a:r>
        </a:p>
      </dgm:t>
    </dgm:pt>
    <dgm:pt modelId="{62E44145-5445-4FBA-B1FE-1F1EC636CD3B}" type="parTrans" cxnId="{D821A429-2A16-45E8-AD48-A1BA6EA9DB1E}">
      <dgm:prSet/>
      <dgm:spPr/>
      <dgm:t>
        <a:bodyPr/>
        <a:lstStyle/>
        <a:p>
          <a:endParaRPr lang="en-US"/>
        </a:p>
      </dgm:t>
    </dgm:pt>
    <dgm:pt modelId="{CC86EE55-CFA2-4C1A-AF10-1307BE968A21}" type="sibTrans" cxnId="{D821A429-2A16-45E8-AD48-A1BA6EA9DB1E}">
      <dgm:prSet/>
      <dgm:spPr/>
      <dgm:t>
        <a:bodyPr/>
        <a:lstStyle/>
        <a:p>
          <a:endParaRPr lang="en-US"/>
        </a:p>
      </dgm:t>
    </dgm:pt>
    <dgm:pt modelId="{4EC15C8B-CF4D-4D38-AF46-B3B4E47FAA42}">
      <dgm:prSet phldrT="[Text]" custT="1"/>
      <dgm:spPr/>
      <dgm:t>
        <a:bodyPr/>
        <a:lstStyle/>
        <a:p>
          <a:r>
            <a:rPr lang="en-US" sz="1200" dirty="0"/>
            <a:t>MMH Africa trialed   camp in Ethiopia - </a:t>
          </a:r>
          <a:r>
            <a:rPr lang="en-GB" sz="1200" dirty="0"/>
            <a:t>Nguenyyiel</a:t>
          </a:r>
          <a:r>
            <a:rPr lang="en-US" sz="1200" dirty="0"/>
            <a:t> (2017) </a:t>
          </a:r>
        </a:p>
      </dgm:t>
    </dgm:pt>
    <dgm:pt modelId="{FAFEE1BD-E399-4777-A9F6-C0EC009935B1}" type="parTrans" cxnId="{DA1FB9F2-F96F-455C-B414-5618C9CF21DA}">
      <dgm:prSet/>
      <dgm:spPr/>
      <dgm:t>
        <a:bodyPr/>
        <a:lstStyle/>
        <a:p>
          <a:endParaRPr lang="en-US"/>
        </a:p>
      </dgm:t>
    </dgm:pt>
    <dgm:pt modelId="{5E382BEF-D77E-44D7-BB37-97A8DBB6994D}" type="sibTrans" cxnId="{DA1FB9F2-F96F-455C-B414-5618C9CF21DA}">
      <dgm:prSet/>
      <dgm:spPr/>
      <dgm:t>
        <a:bodyPr/>
        <a:lstStyle/>
        <a:p>
          <a:endParaRPr lang="en-US"/>
        </a:p>
      </dgm:t>
    </dgm:pt>
    <dgm:pt modelId="{4733803F-F137-4F63-9662-82F73DF6EB3E}">
      <dgm:prSet custT="1"/>
      <dgm:spPr/>
      <dgm:t>
        <a:bodyPr/>
        <a:lstStyle/>
        <a:p>
          <a:r>
            <a:rPr lang="en-US" sz="1200" dirty="0"/>
            <a:t>MMH Global trialed in Uganda Kyaka refugee camp (2018)</a:t>
          </a:r>
        </a:p>
      </dgm:t>
    </dgm:pt>
    <dgm:pt modelId="{AC8ADFE8-3BFB-4F9B-8DCC-55558FF197C9}" type="parTrans" cxnId="{792747B7-8B56-4C11-AD22-BE6FED6A284C}">
      <dgm:prSet/>
      <dgm:spPr/>
      <dgm:t>
        <a:bodyPr/>
        <a:lstStyle/>
        <a:p>
          <a:endParaRPr lang="en-US"/>
        </a:p>
      </dgm:t>
    </dgm:pt>
    <dgm:pt modelId="{D76253C3-0CEC-4DC7-858B-3BA4B87FE23E}" type="sibTrans" cxnId="{792747B7-8B56-4C11-AD22-BE6FED6A284C}">
      <dgm:prSet/>
      <dgm:spPr/>
      <dgm:t>
        <a:bodyPr/>
        <a:lstStyle/>
        <a:p>
          <a:endParaRPr lang="en-US"/>
        </a:p>
      </dgm:t>
    </dgm:pt>
    <dgm:pt modelId="{9F197FAA-FEDE-4D38-87E7-2ECF4C8F3450}">
      <dgm:prSet phldrT="[Text]" custT="1"/>
      <dgm:spPr/>
      <dgm:t>
        <a:bodyPr/>
        <a:lstStyle/>
        <a:p>
          <a:r>
            <a:rPr lang="en-US" sz="1200" dirty="0"/>
            <a:t>MMH Global trial in Nduta camp, Tanzania (2017/18)</a:t>
          </a:r>
        </a:p>
      </dgm:t>
    </dgm:pt>
    <dgm:pt modelId="{A767EAD2-0D72-416A-BC10-C55A01F3C3E9}" type="parTrans" cxnId="{1D25640F-2C89-46CA-AC37-8A1E2B301838}">
      <dgm:prSet/>
      <dgm:spPr/>
      <dgm:t>
        <a:bodyPr/>
        <a:lstStyle/>
        <a:p>
          <a:endParaRPr lang="en-US"/>
        </a:p>
      </dgm:t>
    </dgm:pt>
    <dgm:pt modelId="{209775C0-4AE2-41E3-8347-76F8C3D81A73}" type="sibTrans" cxnId="{1D25640F-2C89-46CA-AC37-8A1E2B301838}">
      <dgm:prSet/>
      <dgm:spPr/>
      <dgm:t>
        <a:bodyPr/>
        <a:lstStyle/>
        <a:p>
          <a:endParaRPr lang="en-US"/>
        </a:p>
      </dgm:t>
    </dgm:pt>
    <dgm:pt modelId="{4BFA3801-619D-4CA3-8A9C-411479A55B5D}">
      <dgm:prSet phldrT="[Text]" custT="1"/>
      <dgm:spPr/>
      <dgm:t>
        <a:bodyPr/>
        <a:lstStyle/>
        <a:p>
          <a:r>
            <a:rPr lang="en-US" sz="1200" dirty="0"/>
            <a:t>MMH Asia trialed in Karachi, Pakistan post flood response (2017)</a:t>
          </a:r>
        </a:p>
      </dgm:t>
    </dgm:pt>
    <dgm:pt modelId="{32994266-9900-4E0E-ABFF-D80EFFA9B559}" type="parTrans" cxnId="{4C80B6DD-8328-4A26-828B-6D51B01D4127}">
      <dgm:prSet/>
      <dgm:spPr/>
      <dgm:t>
        <a:bodyPr/>
        <a:lstStyle/>
        <a:p>
          <a:endParaRPr lang="en-US"/>
        </a:p>
      </dgm:t>
    </dgm:pt>
    <dgm:pt modelId="{E17CC323-825D-42D2-BE58-7DF89B5CEEBB}" type="sibTrans" cxnId="{4C80B6DD-8328-4A26-828B-6D51B01D4127}">
      <dgm:prSet/>
      <dgm:spPr/>
      <dgm:t>
        <a:bodyPr/>
        <a:lstStyle/>
        <a:p>
          <a:endParaRPr lang="en-US"/>
        </a:p>
      </dgm:t>
    </dgm:pt>
    <dgm:pt modelId="{E518ED53-9D7B-495E-9F61-DF575A439159}">
      <dgm:prSet phldrT="[Text]" custT="1"/>
      <dgm:spPr/>
      <dgm:t>
        <a:bodyPr/>
        <a:lstStyle/>
        <a:p>
          <a:r>
            <a:rPr lang="en-US" sz="1000" dirty="0"/>
            <a:t>MMH Adaptation to Covid-19 situation  </a:t>
          </a:r>
        </a:p>
      </dgm:t>
    </dgm:pt>
    <dgm:pt modelId="{EB1FF5A5-23EF-49AE-9F09-47570D084EDC}" type="parTrans" cxnId="{CB5C51AE-1C93-48D0-8717-4126DF151193}">
      <dgm:prSet/>
      <dgm:spPr/>
      <dgm:t>
        <a:bodyPr/>
        <a:lstStyle/>
        <a:p>
          <a:endParaRPr lang="en-US"/>
        </a:p>
      </dgm:t>
    </dgm:pt>
    <dgm:pt modelId="{47B0E1DE-08B0-4DF3-9243-6AEE6154D363}" type="sibTrans" cxnId="{CB5C51AE-1C93-48D0-8717-4126DF151193}">
      <dgm:prSet/>
      <dgm:spPr/>
      <dgm:t>
        <a:bodyPr/>
        <a:lstStyle/>
        <a:p>
          <a:endParaRPr lang="en-US"/>
        </a:p>
      </dgm:t>
    </dgm:pt>
    <dgm:pt modelId="{DD345B89-42A5-4141-BCAD-4DE4FAC086B5}">
      <dgm:prSet custT="1"/>
      <dgm:spPr/>
      <dgm:t>
        <a:bodyPr/>
        <a:lstStyle/>
        <a:p>
          <a:r>
            <a:rPr lang="en-US" sz="1200" dirty="0"/>
            <a:t>Adaptation of MMH Global storyboard and resource material to Covid-19 situation (2020)</a:t>
          </a:r>
        </a:p>
      </dgm:t>
    </dgm:pt>
    <dgm:pt modelId="{92388FF2-6199-4F60-B47B-DD6A2900B744}" type="parTrans" cxnId="{32EB5B3B-5EFE-4ABD-A1FE-F3380A95740E}">
      <dgm:prSet/>
      <dgm:spPr/>
      <dgm:t>
        <a:bodyPr/>
        <a:lstStyle/>
        <a:p>
          <a:endParaRPr lang="en-US"/>
        </a:p>
      </dgm:t>
    </dgm:pt>
    <dgm:pt modelId="{B062B57C-AA2D-4DC8-82F4-D9E97535D210}" type="sibTrans" cxnId="{32EB5B3B-5EFE-4ABD-A1FE-F3380A95740E}">
      <dgm:prSet/>
      <dgm:spPr/>
      <dgm:t>
        <a:bodyPr/>
        <a:lstStyle/>
        <a:p>
          <a:endParaRPr lang="en-US"/>
        </a:p>
      </dgm:t>
    </dgm:pt>
    <dgm:pt modelId="{C6D3F698-2A9C-41F2-B835-5DAD0C8879C5}" type="pres">
      <dgm:prSet presAssocID="{9067A218-A701-4929-846F-3A01ADB399CB}" presName="linearFlow" presStyleCnt="0">
        <dgm:presLayoutVars>
          <dgm:dir/>
          <dgm:animLvl val="lvl"/>
          <dgm:resizeHandles val="exact"/>
        </dgm:presLayoutVars>
      </dgm:prSet>
      <dgm:spPr/>
    </dgm:pt>
    <dgm:pt modelId="{64058662-B481-4BE6-A71C-B54FB565B442}" type="pres">
      <dgm:prSet presAssocID="{E8809688-8323-465B-8D7C-C1F2208D2996}" presName="composite" presStyleCnt="0"/>
      <dgm:spPr/>
    </dgm:pt>
    <dgm:pt modelId="{2E34FF70-E0ED-4AA2-94A6-B304DA5BB850}" type="pres">
      <dgm:prSet presAssocID="{E8809688-8323-465B-8D7C-C1F2208D2996}" presName="parentText" presStyleLbl="alignNode1" presStyleIdx="0" presStyleCnt="5">
        <dgm:presLayoutVars>
          <dgm:chMax val="1"/>
          <dgm:bulletEnabled val="1"/>
        </dgm:presLayoutVars>
      </dgm:prSet>
      <dgm:spPr/>
    </dgm:pt>
    <dgm:pt modelId="{294A18AA-4A25-49F6-A533-6B32803F0B73}" type="pres">
      <dgm:prSet presAssocID="{E8809688-8323-465B-8D7C-C1F2208D2996}" presName="descendantText" presStyleLbl="alignAcc1" presStyleIdx="0" presStyleCnt="5">
        <dgm:presLayoutVars>
          <dgm:bulletEnabled val="1"/>
        </dgm:presLayoutVars>
      </dgm:prSet>
      <dgm:spPr/>
    </dgm:pt>
    <dgm:pt modelId="{D284DFBC-A51D-49AA-AE24-3D51BC3E93E6}" type="pres">
      <dgm:prSet presAssocID="{254D6519-2C00-438E-9FE2-9395B40D4D1F}" presName="sp" presStyleCnt="0"/>
      <dgm:spPr/>
    </dgm:pt>
    <dgm:pt modelId="{2C34CE2D-6C8D-4548-84BC-AC1B94CAEDE3}" type="pres">
      <dgm:prSet presAssocID="{18BB284E-55D3-42A5-A46B-34A9033F9A5D}" presName="composite" presStyleCnt="0"/>
      <dgm:spPr/>
    </dgm:pt>
    <dgm:pt modelId="{BB468E45-103D-41C4-9487-C30E296B1B5A}" type="pres">
      <dgm:prSet presAssocID="{18BB284E-55D3-42A5-A46B-34A9033F9A5D}" presName="parentText" presStyleLbl="alignNode1" presStyleIdx="1" presStyleCnt="5">
        <dgm:presLayoutVars>
          <dgm:chMax val="1"/>
          <dgm:bulletEnabled val="1"/>
        </dgm:presLayoutVars>
      </dgm:prSet>
      <dgm:spPr/>
    </dgm:pt>
    <dgm:pt modelId="{ADA1A99A-B07D-49D5-8EED-E8C9CAB25184}" type="pres">
      <dgm:prSet presAssocID="{18BB284E-55D3-42A5-A46B-34A9033F9A5D}" presName="descendantText" presStyleLbl="alignAcc1" presStyleIdx="1" presStyleCnt="5">
        <dgm:presLayoutVars>
          <dgm:bulletEnabled val="1"/>
        </dgm:presLayoutVars>
      </dgm:prSet>
      <dgm:spPr/>
    </dgm:pt>
    <dgm:pt modelId="{AE6ACCB2-D2A6-4249-A54D-7117FE9F65B3}" type="pres">
      <dgm:prSet presAssocID="{519227CE-01EF-4310-A31B-EC6BAE015131}" presName="sp" presStyleCnt="0"/>
      <dgm:spPr/>
    </dgm:pt>
    <dgm:pt modelId="{165FDF65-C67B-4FBB-8454-F6B5D475E1A0}" type="pres">
      <dgm:prSet presAssocID="{0E3F4D17-8CC9-4BA0-AC55-E5F409FE1366}" presName="composite" presStyleCnt="0"/>
      <dgm:spPr/>
    </dgm:pt>
    <dgm:pt modelId="{57E88B25-E526-4CE2-B707-10B22A84BF25}" type="pres">
      <dgm:prSet presAssocID="{0E3F4D17-8CC9-4BA0-AC55-E5F409FE1366}" presName="parentText" presStyleLbl="alignNode1" presStyleIdx="2" presStyleCnt="5">
        <dgm:presLayoutVars>
          <dgm:chMax val="1"/>
          <dgm:bulletEnabled val="1"/>
        </dgm:presLayoutVars>
      </dgm:prSet>
      <dgm:spPr/>
    </dgm:pt>
    <dgm:pt modelId="{32C3C2C7-D7A4-450E-A598-0CC03F4CF947}" type="pres">
      <dgm:prSet presAssocID="{0E3F4D17-8CC9-4BA0-AC55-E5F409FE1366}" presName="descendantText" presStyleLbl="alignAcc1" presStyleIdx="2" presStyleCnt="5" custScaleY="136329" custLinFactNeighborX="0">
        <dgm:presLayoutVars>
          <dgm:bulletEnabled val="1"/>
        </dgm:presLayoutVars>
      </dgm:prSet>
      <dgm:spPr/>
    </dgm:pt>
    <dgm:pt modelId="{266CF81B-F78E-42B9-AF0A-A3D09082BEEF}" type="pres">
      <dgm:prSet presAssocID="{6FB58585-61B7-4244-9EA7-18F632134A8B}" presName="sp" presStyleCnt="0"/>
      <dgm:spPr/>
    </dgm:pt>
    <dgm:pt modelId="{2771908C-A8A4-449F-B456-7EB8E134A1BA}" type="pres">
      <dgm:prSet presAssocID="{CFDB59B1-25C7-4CC8-BF91-3296DF3348D9}" presName="composite" presStyleCnt="0"/>
      <dgm:spPr/>
    </dgm:pt>
    <dgm:pt modelId="{DCCB648E-356F-4282-A9DD-58C05BFE87A2}" type="pres">
      <dgm:prSet presAssocID="{CFDB59B1-25C7-4CC8-BF91-3296DF3348D9}" presName="parentText" presStyleLbl="alignNode1" presStyleIdx="3" presStyleCnt="5">
        <dgm:presLayoutVars>
          <dgm:chMax val="1"/>
          <dgm:bulletEnabled val="1"/>
        </dgm:presLayoutVars>
      </dgm:prSet>
      <dgm:spPr/>
    </dgm:pt>
    <dgm:pt modelId="{D09F47FF-C6F5-4176-9876-A53B0EF5B4D0}" type="pres">
      <dgm:prSet presAssocID="{CFDB59B1-25C7-4CC8-BF91-3296DF3348D9}" presName="descendantText" presStyleLbl="alignAcc1" presStyleIdx="3" presStyleCnt="5" custLinFactNeighborX="0" custLinFactNeighborY="0">
        <dgm:presLayoutVars>
          <dgm:bulletEnabled val="1"/>
        </dgm:presLayoutVars>
      </dgm:prSet>
      <dgm:spPr/>
    </dgm:pt>
    <dgm:pt modelId="{A0B05743-7DF8-4811-8EF1-9B90EAF9B557}" type="pres">
      <dgm:prSet presAssocID="{04B45D42-CA0A-4EDD-B4F7-554E7DCEAE0F}" presName="sp" presStyleCnt="0"/>
      <dgm:spPr/>
    </dgm:pt>
    <dgm:pt modelId="{0B09C388-7B91-4B1D-B726-047FBA1FD029}" type="pres">
      <dgm:prSet presAssocID="{E518ED53-9D7B-495E-9F61-DF575A439159}" presName="composite" presStyleCnt="0"/>
      <dgm:spPr/>
    </dgm:pt>
    <dgm:pt modelId="{C95A1F2F-C813-40CF-90E6-CDE1AB1A7458}" type="pres">
      <dgm:prSet presAssocID="{E518ED53-9D7B-495E-9F61-DF575A439159}" presName="parentText" presStyleLbl="alignNode1" presStyleIdx="4" presStyleCnt="5">
        <dgm:presLayoutVars>
          <dgm:chMax val="1"/>
          <dgm:bulletEnabled val="1"/>
        </dgm:presLayoutVars>
      </dgm:prSet>
      <dgm:spPr/>
    </dgm:pt>
    <dgm:pt modelId="{37C79C30-907E-449F-9AA4-0DBB2954CC33}" type="pres">
      <dgm:prSet presAssocID="{E518ED53-9D7B-495E-9F61-DF575A439159}" presName="descendantText" presStyleLbl="alignAcc1" presStyleIdx="4" presStyleCnt="5" custLinFactNeighborY="0">
        <dgm:presLayoutVars>
          <dgm:bulletEnabled val="1"/>
        </dgm:presLayoutVars>
      </dgm:prSet>
      <dgm:spPr/>
    </dgm:pt>
  </dgm:ptLst>
  <dgm:cxnLst>
    <dgm:cxn modelId="{5E836704-39B7-4538-9ECF-E5C7FF79E0A5}" type="presOf" srcId="{E8809688-8323-465B-8D7C-C1F2208D2996}" destId="{2E34FF70-E0ED-4AA2-94A6-B304DA5BB850}" srcOrd="0" destOrd="0" presId="urn:microsoft.com/office/officeart/2005/8/layout/chevron2"/>
    <dgm:cxn modelId="{19846605-BF30-4414-BA8A-1B6A9ECBF968}" srcId="{9067A218-A701-4929-846F-3A01ADB399CB}" destId="{CFDB59B1-25C7-4CC8-BF91-3296DF3348D9}" srcOrd="3" destOrd="0" parTransId="{A6F70BA0-6E09-461D-A94D-3C0A92AFFB75}" sibTransId="{04B45D42-CA0A-4EDD-B4F7-554E7DCEAE0F}"/>
    <dgm:cxn modelId="{1D25640F-2C89-46CA-AC37-8A1E2B301838}" srcId="{0E3F4D17-8CC9-4BA0-AC55-E5F409FE1366}" destId="{9F197FAA-FEDE-4D38-87E7-2ECF4C8F3450}" srcOrd="2" destOrd="0" parTransId="{A767EAD2-0D72-416A-BC10-C55A01F3C3E9}" sibTransId="{209775C0-4AE2-41E3-8347-76F8C3D81A73}"/>
    <dgm:cxn modelId="{638F1311-2BDF-4259-AD5F-A790172AAB72}" srcId="{E8809688-8323-465B-8D7C-C1F2208D2996}" destId="{9972B933-8CF4-4083-BEFC-65ED1985327E}" srcOrd="1" destOrd="0" parTransId="{7B2C37EB-D5E8-4B4A-8D6F-0D7D0271CBB9}" sibTransId="{2246E137-50B9-4853-8382-CC75E84F5C78}"/>
    <dgm:cxn modelId="{A4C27215-8B1C-44A1-99F6-36A1272D386F}" type="presOf" srcId="{DD345B89-42A5-4141-BCAD-4DE4FAC086B5}" destId="{37C79C30-907E-449F-9AA4-0DBB2954CC33}" srcOrd="0" destOrd="0" presId="urn:microsoft.com/office/officeart/2005/8/layout/chevron2"/>
    <dgm:cxn modelId="{B215361F-C574-4507-BC53-2C79BC7F89DA}" type="presOf" srcId="{CFDB59B1-25C7-4CC8-BF91-3296DF3348D9}" destId="{DCCB648E-356F-4282-A9DD-58C05BFE87A2}" srcOrd="0" destOrd="0" presId="urn:microsoft.com/office/officeart/2005/8/layout/chevron2"/>
    <dgm:cxn modelId="{03C26921-0C42-42E2-A72E-564299A24441}" srcId="{E8809688-8323-465B-8D7C-C1F2208D2996}" destId="{1B162A26-3AB4-4C4F-9540-4D6126CCDC3A}" srcOrd="0" destOrd="0" parTransId="{F352931E-4A00-4B49-BC2B-0061133C7EE5}" sibTransId="{760A0FF6-D0A8-4D6A-B922-61ED91ABD1FF}"/>
    <dgm:cxn modelId="{FD0A5121-8EC7-4FF6-9420-7744D86C3495}" type="presOf" srcId="{9972B933-8CF4-4083-BEFC-65ED1985327E}" destId="{294A18AA-4A25-49F6-A533-6B32803F0B73}" srcOrd="0" destOrd="1" presId="urn:microsoft.com/office/officeart/2005/8/layout/chevron2"/>
    <dgm:cxn modelId="{0E077728-787D-4E08-B0D5-542B94051537}" type="presOf" srcId="{5D2DAB51-6058-4495-8E39-5DEBFF7CDDB9}" destId="{ADA1A99A-B07D-49D5-8EED-E8C9CAB25184}" srcOrd="0" destOrd="0" presId="urn:microsoft.com/office/officeart/2005/8/layout/chevron2"/>
    <dgm:cxn modelId="{D821A429-2A16-45E8-AD48-A1BA6EA9DB1E}" srcId="{18BB284E-55D3-42A5-A46B-34A9033F9A5D}" destId="{3EA27D09-4BF3-4667-88EC-3F3A42057394}" srcOrd="1" destOrd="0" parTransId="{62E44145-5445-4FBA-B1FE-1F1EC636CD3B}" sibTransId="{CC86EE55-CFA2-4C1A-AF10-1307BE968A21}"/>
    <dgm:cxn modelId="{A752173B-3978-43C3-B4D1-5B44C58EC5AE}" type="presOf" srcId="{4BFA3801-619D-4CA3-8A9C-411479A55B5D}" destId="{32C3C2C7-D7A4-450E-A598-0CC03F4CF947}" srcOrd="0" destOrd="3" presId="urn:microsoft.com/office/officeart/2005/8/layout/chevron2"/>
    <dgm:cxn modelId="{32EB5B3B-5EFE-4ABD-A1FE-F3380A95740E}" srcId="{E518ED53-9D7B-495E-9F61-DF575A439159}" destId="{DD345B89-42A5-4141-BCAD-4DE4FAC086B5}" srcOrd="0" destOrd="0" parTransId="{92388FF2-6199-4F60-B47B-DD6A2900B744}" sibTransId="{B062B57C-AA2D-4DC8-82F4-D9E97535D210}"/>
    <dgm:cxn modelId="{169DD13F-2178-4E02-89FA-D768B1422D47}" srcId="{9067A218-A701-4929-846F-3A01ADB399CB}" destId="{18BB284E-55D3-42A5-A46B-34A9033F9A5D}" srcOrd="1" destOrd="0" parTransId="{727D2878-73A1-4D5B-9AD2-96D6F65B3196}" sibTransId="{519227CE-01EF-4310-A31B-EC6BAE015131}"/>
    <dgm:cxn modelId="{6D031562-BC04-4A7F-9736-23A9D47E043C}" type="presOf" srcId="{E518ED53-9D7B-495E-9F61-DF575A439159}" destId="{C95A1F2F-C813-40CF-90E6-CDE1AB1A7458}" srcOrd="0" destOrd="0" presId="urn:microsoft.com/office/officeart/2005/8/layout/chevron2"/>
    <dgm:cxn modelId="{45AD416A-828E-4DEC-81A6-CFD6992C8DFC}" type="presOf" srcId="{9067A218-A701-4929-846F-3A01ADB399CB}" destId="{C6D3F698-2A9C-41F2-B835-5DAD0C8879C5}" srcOrd="0" destOrd="0" presId="urn:microsoft.com/office/officeart/2005/8/layout/chevron2"/>
    <dgm:cxn modelId="{58E0EB6F-0ECC-4E1E-84BF-B03424C2F5A9}" type="presOf" srcId="{1B162A26-3AB4-4C4F-9540-4D6126CCDC3A}" destId="{294A18AA-4A25-49F6-A533-6B32803F0B73}" srcOrd="0" destOrd="0" presId="urn:microsoft.com/office/officeart/2005/8/layout/chevron2"/>
    <dgm:cxn modelId="{D3983959-C88B-476A-9688-644D9A5DC41D}" type="presOf" srcId="{9F197FAA-FEDE-4D38-87E7-2ECF4C8F3450}" destId="{32C3C2C7-D7A4-450E-A598-0CC03F4CF947}" srcOrd="0" destOrd="2" presId="urn:microsoft.com/office/officeart/2005/8/layout/chevron2"/>
    <dgm:cxn modelId="{3F9AEB7D-284A-448B-BF2B-957C02619266}" type="presOf" srcId="{0E3F4D17-8CC9-4BA0-AC55-E5F409FE1366}" destId="{57E88B25-E526-4CE2-B707-10B22A84BF25}" srcOrd="0" destOrd="0" presId="urn:microsoft.com/office/officeart/2005/8/layout/chevron2"/>
    <dgm:cxn modelId="{5F93C78F-C9D9-41B3-A615-20A606A0C9F3}" type="presOf" srcId="{4733803F-F137-4F63-9662-82F73DF6EB3E}" destId="{D09F47FF-C6F5-4176-9876-A53B0EF5B4D0}" srcOrd="0" destOrd="0" presId="urn:microsoft.com/office/officeart/2005/8/layout/chevron2"/>
    <dgm:cxn modelId="{AF1D4F9B-913E-45E3-920F-E566EE814817}" srcId="{0E3F4D17-8CC9-4BA0-AC55-E5F409FE1366}" destId="{51C1ACB4-EC00-4021-94B1-969FEC931753}" srcOrd="0" destOrd="0" parTransId="{88889AC8-67E6-400B-BAF5-0E33E009BE85}" sibTransId="{2E49FAC3-22AA-41D8-AEF8-932E23D0970F}"/>
    <dgm:cxn modelId="{969380A9-CF59-4FDB-A2D4-53DB1853A0CF}" type="presOf" srcId="{18BB284E-55D3-42A5-A46B-34A9033F9A5D}" destId="{BB468E45-103D-41C4-9487-C30E296B1B5A}" srcOrd="0" destOrd="0" presId="urn:microsoft.com/office/officeart/2005/8/layout/chevron2"/>
    <dgm:cxn modelId="{CB5C51AE-1C93-48D0-8717-4126DF151193}" srcId="{9067A218-A701-4929-846F-3A01ADB399CB}" destId="{E518ED53-9D7B-495E-9F61-DF575A439159}" srcOrd="4" destOrd="0" parTransId="{EB1FF5A5-23EF-49AE-9F09-47570D084EDC}" sibTransId="{47B0E1DE-08B0-4DF3-9243-6AEE6154D363}"/>
    <dgm:cxn modelId="{C32D7DAF-AEA5-4BC3-8321-0C55226946CC}" srcId="{9067A218-A701-4929-846F-3A01ADB399CB}" destId="{E8809688-8323-465B-8D7C-C1F2208D2996}" srcOrd="0" destOrd="0" parTransId="{8E2D0607-A77E-4F5B-B38D-BBA0D015ACB4}" sibTransId="{254D6519-2C00-438E-9FE2-9395B40D4D1F}"/>
    <dgm:cxn modelId="{F94C02B4-BD38-4C3F-BCE6-3F5B9F242754}" srcId="{9067A218-A701-4929-846F-3A01ADB399CB}" destId="{0E3F4D17-8CC9-4BA0-AC55-E5F409FE1366}" srcOrd="2" destOrd="0" parTransId="{63FCFDA9-F68A-4208-BB0A-6CB79B93241F}" sibTransId="{6FB58585-61B7-4244-9EA7-18F632134A8B}"/>
    <dgm:cxn modelId="{792747B7-8B56-4C11-AD22-BE6FED6A284C}" srcId="{CFDB59B1-25C7-4CC8-BF91-3296DF3348D9}" destId="{4733803F-F137-4F63-9662-82F73DF6EB3E}" srcOrd="0" destOrd="0" parTransId="{AC8ADFE8-3BFB-4F9B-8DCC-55558FF197C9}" sibTransId="{D76253C3-0CEC-4DC7-858B-3BA4B87FE23E}"/>
    <dgm:cxn modelId="{5B2ED2BC-620B-480E-9909-B365E392C10E}" srcId="{18BB284E-55D3-42A5-A46B-34A9033F9A5D}" destId="{5D2DAB51-6058-4495-8E39-5DEBFF7CDDB9}" srcOrd="0" destOrd="0" parTransId="{7E51A284-316B-403B-84FD-D4D1B5F1A678}" sibTransId="{12E6F2E1-E88F-496C-974C-488E89F939CE}"/>
    <dgm:cxn modelId="{93BB37C1-1FFB-4547-BCBC-46CC903C45D7}" type="presOf" srcId="{3EA27D09-4BF3-4667-88EC-3F3A42057394}" destId="{ADA1A99A-B07D-49D5-8EED-E8C9CAB25184}" srcOrd="0" destOrd="1" presId="urn:microsoft.com/office/officeart/2005/8/layout/chevron2"/>
    <dgm:cxn modelId="{EFC6B7C7-B595-4118-A495-DDC78C280E85}" type="presOf" srcId="{4777F6A9-4A58-4C88-BB30-0674737FDACA}" destId="{294A18AA-4A25-49F6-A533-6B32803F0B73}" srcOrd="0" destOrd="2" presId="urn:microsoft.com/office/officeart/2005/8/layout/chevron2"/>
    <dgm:cxn modelId="{013009D7-27BC-40BE-B318-A54DCD9D0587}" type="presOf" srcId="{51C1ACB4-EC00-4021-94B1-969FEC931753}" destId="{32C3C2C7-D7A4-450E-A598-0CC03F4CF947}" srcOrd="0" destOrd="0" presId="urn:microsoft.com/office/officeart/2005/8/layout/chevron2"/>
    <dgm:cxn modelId="{65B26BD7-EE5B-4BE5-B402-F9BC743FFBC8}" srcId="{E8809688-8323-465B-8D7C-C1F2208D2996}" destId="{4777F6A9-4A58-4C88-BB30-0674737FDACA}" srcOrd="2" destOrd="0" parTransId="{0EA69B04-31FE-4859-9FF1-0D5735A5726F}" sibTransId="{E807BF5F-F7A9-4C4C-A1F0-624C4CE38CD3}"/>
    <dgm:cxn modelId="{4C80B6DD-8328-4A26-828B-6D51B01D4127}" srcId="{0E3F4D17-8CC9-4BA0-AC55-E5F409FE1366}" destId="{4BFA3801-619D-4CA3-8A9C-411479A55B5D}" srcOrd="3" destOrd="0" parTransId="{32994266-9900-4E0E-ABFF-D80EFFA9B559}" sibTransId="{E17CC323-825D-42D2-BE58-7DF89B5CEEBB}"/>
    <dgm:cxn modelId="{5D6706E3-3300-49E1-9F57-000B489D7CC7}" type="presOf" srcId="{4EC15C8B-CF4D-4D38-AF46-B3B4E47FAA42}" destId="{32C3C2C7-D7A4-450E-A598-0CC03F4CF947}" srcOrd="0" destOrd="1" presId="urn:microsoft.com/office/officeart/2005/8/layout/chevron2"/>
    <dgm:cxn modelId="{595B0FE9-BB46-4F80-A2FA-117A52776B13}" type="presOf" srcId="{8A3A0AFF-327C-458C-B032-8E0775980A74}" destId="{32C3C2C7-D7A4-450E-A598-0CC03F4CF947}" srcOrd="0" destOrd="4" presId="urn:microsoft.com/office/officeart/2005/8/layout/chevron2"/>
    <dgm:cxn modelId="{DA1FB9F2-F96F-455C-B414-5618C9CF21DA}" srcId="{0E3F4D17-8CC9-4BA0-AC55-E5F409FE1366}" destId="{4EC15C8B-CF4D-4D38-AF46-B3B4E47FAA42}" srcOrd="1" destOrd="0" parTransId="{FAFEE1BD-E399-4777-A9F6-C0EC009935B1}" sibTransId="{5E382BEF-D77E-44D7-BB37-97A8DBB6994D}"/>
    <dgm:cxn modelId="{E84AEBF9-F252-4EF5-9806-2880F56E0DD9}" srcId="{0E3F4D17-8CC9-4BA0-AC55-E5F409FE1366}" destId="{8A3A0AFF-327C-458C-B032-8E0775980A74}" srcOrd="4" destOrd="0" parTransId="{705A3C39-F98B-4A3E-ADD0-47564D49E197}" sibTransId="{BE9230F7-B2A1-46F5-B118-14C4C5009D34}"/>
    <dgm:cxn modelId="{C83FDD1C-C219-4130-823A-EC6810FF5C32}" type="presParOf" srcId="{C6D3F698-2A9C-41F2-B835-5DAD0C8879C5}" destId="{64058662-B481-4BE6-A71C-B54FB565B442}" srcOrd="0" destOrd="0" presId="urn:microsoft.com/office/officeart/2005/8/layout/chevron2"/>
    <dgm:cxn modelId="{F6A6A9F1-04C9-46E0-9A5F-44DA6B2B3484}" type="presParOf" srcId="{64058662-B481-4BE6-A71C-B54FB565B442}" destId="{2E34FF70-E0ED-4AA2-94A6-B304DA5BB850}" srcOrd="0" destOrd="0" presId="urn:microsoft.com/office/officeart/2005/8/layout/chevron2"/>
    <dgm:cxn modelId="{41071A50-1D4F-418C-A739-CF7ACEE65AFB}" type="presParOf" srcId="{64058662-B481-4BE6-A71C-B54FB565B442}" destId="{294A18AA-4A25-49F6-A533-6B32803F0B73}" srcOrd="1" destOrd="0" presId="urn:microsoft.com/office/officeart/2005/8/layout/chevron2"/>
    <dgm:cxn modelId="{2EF71750-DCA4-4453-91E0-D15910E640D2}" type="presParOf" srcId="{C6D3F698-2A9C-41F2-B835-5DAD0C8879C5}" destId="{D284DFBC-A51D-49AA-AE24-3D51BC3E93E6}" srcOrd="1" destOrd="0" presId="urn:microsoft.com/office/officeart/2005/8/layout/chevron2"/>
    <dgm:cxn modelId="{7C112EFD-4728-4EA2-8553-FA42DB5811EA}" type="presParOf" srcId="{C6D3F698-2A9C-41F2-B835-5DAD0C8879C5}" destId="{2C34CE2D-6C8D-4548-84BC-AC1B94CAEDE3}" srcOrd="2" destOrd="0" presId="urn:microsoft.com/office/officeart/2005/8/layout/chevron2"/>
    <dgm:cxn modelId="{3E21DFC1-FCA9-437D-A72D-457A398AECDD}" type="presParOf" srcId="{2C34CE2D-6C8D-4548-84BC-AC1B94CAEDE3}" destId="{BB468E45-103D-41C4-9487-C30E296B1B5A}" srcOrd="0" destOrd="0" presId="urn:microsoft.com/office/officeart/2005/8/layout/chevron2"/>
    <dgm:cxn modelId="{539BA190-A371-43AE-A2DA-F2A7EAAB4185}" type="presParOf" srcId="{2C34CE2D-6C8D-4548-84BC-AC1B94CAEDE3}" destId="{ADA1A99A-B07D-49D5-8EED-E8C9CAB25184}" srcOrd="1" destOrd="0" presId="urn:microsoft.com/office/officeart/2005/8/layout/chevron2"/>
    <dgm:cxn modelId="{8ABEAA32-3665-4AD0-9179-A7B02C16F846}" type="presParOf" srcId="{C6D3F698-2A9C-41F2-B835-5DAD0C8879C5}" destId="{AE6ACCB2-D2A6-4249-A54D-7117FE9F65B3}" srcOrd="3" destOrd="0" presId="urn:microsoft.com/office/officeart/2005/8/layout/chevron2"/>
    <dgm:cxn modelId="{C7132335-191F-4E7A-832E-90D847D79558}" type="presParOf" srcId="{C6D3F698-2A9C-41F2-B835-5DAD0C8879C5}" destId="{165FDF65-C67B-4FBB-8454-F6B5D475E1A0}" srcOrd="4" destOrd="0" presId="urn:microsoft.com/office/officeart/2005/8/layout/chevron2"/>
    <dgm:cxn modelId="{BC5797DC-0C3C-4D93-97BD-3202A64FA000}" type="presParOf" srcId="{165FDF65-C67B-4FBB-8454-F6B5D475E1A0}" destId="{57E88B25-E526-4CE2-B707-10B22A84BF25}" srcOrd="0" destOrd="0" presId="urn:microsoft.com/office/officeart/2005/8/layout/chevron2"/>
    <dgm:cxn modelId="{4DACF576-D711-4E96-AC83-A18F7A2D577E}" type="presParOf" srcId="{165FDF65-C67B-4FBB-8454-F6B5D475E1A0}" destId="{32C3C2C7-D7A4-450E-A598-0CC03F4CF947}" srcOrd="1" destOrd="0" presId="urn:microsoft.com/office/officeart/2005/8/layout/chevron2"/>
    <dgm:cxn modelId="{AF842638-2D54-4A15-8A60-6D0C91178465}" type="presParOf" srcId="{C6D3F698-2A9C-41F2-B835-5DAD0C8879C5}" destId="{266CF81B-F78E-42B9-AF0A-A3D09082BEEF}" srcOrd="5" destOrd="0" presId="urn:microsoft.com/office/officeart/2005/8/layout/chevron2"/>
    <dgm:cxn modelId="{B0F663D8-3AFE-45C7-B577-B6F01CD0650D}" type="presParOf" srcId="{C6D3F698-2A9C-41F2-B835-5DAD0C8879C5}" destId="{2771908C-A8A4-449F-B456-7EB8E134A1BA}" srcOrd="6" destOrd="0" presId="urn:microsoft.com/office/officeart/2005/8/layout/chevron2"/>
    <dgm:cxn modelId="{34214EAF-7FC5-4A76-BBD1-17C7EADFC86C}" type="presParOf" srcId="{2771908C-A8A4-449F-B456-7EB8E134A1BA}" destId="{DCCB648E-356F-4282-A9DD-58C05BFE87A2}" srcOrd="0" destOrd="0" presId="urn:microsoft.com/office/officeart/2005/8/layout/chevron2"/>
    <dgm:cxn modelId="{8E605F2D-E786-4636-A094-69F3552778FF}" type="presParOf" srcId="{2771908C-A8A4-449F-B456-7EB8E134A1BA}" destId="{D09F47FF-C6F5-4176-9876-A53B0EF5B4D0}" srcOrd="1" destOrd="0" presId="urn:microsoft.com/office/officeart/2005/8/layout/chevron2"/>
    <dgm:cxn modelId="{A4C264D1-69D8-47F6-912E-BDEE2917465C}" type="presParOf" srcId="{C6D3F698-2A9C-41F2-B835-5DAD0C8879C5}" destId="{A0B05743-7DF8-4811-8EF1-9B90EAF9B557}" srcOrd="7" destOrd="0" presId="urn:microsoft.com/office/officeart/2005/8/layout/chevron2"/>
    <dgm:cxn modelId="{907CDE58-A184-472A-81A6-5AA4B920C5E6}" type="presParOf" srcId="{C6D3F698-2A9C-41F2-B835-5DAD0C8879C5}" destId="{0B09C388-7B91-4B1D-B726-047FBA1FD029}" srcOrd="8" destOrd="0" presId="urn:microsoft.com/office/officeart/2005/8/layout/chevron2"/>
    <dgm:cxn modelId="{2E55B3D0-E7CA-47FB-9E4F-634F8937F701}" type="presParOf" srcId="{0B09C388-7B91-4B1D-B726-047FBA1FD029}" destId="{C95A1F2F-C813-40CF-90E6-CDE1AB1A7458}" srcOrd="0" destOrd="0" presId="urn:microsoft.com/office/officeart/2005/8/layout/chevron2"/>
    <dgm:cxn modelId="{3E776059-4019-4794-A5B7-C4A5D72FDF91}" type="presParOf" srcId="{0B09C388-7B91-4B1D-B726-047FBA1FD029}" destId="{37C79C30-907E-449F-9AA4-0DBB2954CC3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6FD2B0-1B4E-4A23-8FCC-D680B3EC2E6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B2874BE-C0DA-4EDD-9290-207F9111E3A6}">
      <dgm:prSet phldrT="[Text]"/>
      <dgm:spPr/>
      <dgm:t>
        <a:bodyPr/>
        <a:lstStyle/>
        <a:p>
          <a:pPr>
            <a:buFont typeface="Arial" panose="020B0604020202020204" pitchFamily="34" charset="0"/>
            <a:buChar char="•"/>
          </a:pPr>
          <a:r>
            <a:rPr lang="en-US" b="1" dirty="0">
              <a:latin typeface="+mn-lt"/>
              <a:ea typeface="Times New Roman" panose="02020603050405020304" pitchFamily="18" charset="0"/>
              <a:cs typeface="Times New Roman" panose="02020603050405020304" pitchFamily="18" charset="0"/>
            </a:rPr>
            <a:t>Some prior knowledge of health, hygiene, teaching, or community development.</a:t>
          </a:r>
          <a:endParaRPr lang="en-US" dirty="0"/>
        </a:p>
      </dgm:t>
    </dgm:pt>
    <dgm:pt modelId="{B18F04D1-29A2-4BCE-8EC2-147A47CD272B}" type="parTrans" cxnId="{07B73298-1850-495C-8430-8FEEFD17F071}">
      <dgm:prSet/>
      <dgm:spPr/>
      <dgm:t>
        <a:bodyPr/>
        <a:lstStyle/>
        <a:p>
          <a:endParaRPr lang="en-US"/>
        </a:p>
      </dgm:t>
    </dgm:pt>
    <dgm:pt modelId="{2FE0B538-82B4-48B2-93D5-5A31707D6C33}" type="sibTrans" cxnId="{07B73298-1850-495C-8430-8FEEFD17F071}">
      <dgm:prSet/>
      <dgm:spPr/>
      <dgm:t>
        <a:bodyPr/>
        <a:lstStyle/>
        <a:p>
          <a:endParaRPr lang="en-US"/>
        </a:p>
      </dgm:t>
    </dgm:pt>
    <dgm:pt modelId="{FCAC6505-3EA7-4A43-B80B-CA70CBAF388A}">
      <dgm:prSet phldrT="[Text]"/>
      <dgm:spPr/>
      <dgm:t>
        <a:bodyPr/>
        <a:lstStyle/>
        <a:p>
          <a:pPr>
            <a:buFont typeface="Arial" panose="020B0604020202020204" pitchFamily="34" charset="0"/>
            <a:buChar char="•"/>
          </a:pPr>
          <a:r>
            <a:rPr lang="en-US" b="1" dirty="0">
              <a:latin typeface="+mn-lt"/>
              <a:ea typeface="Times New Roman" panose="02020603050405020304" pitchFamily="18" charset="0"/>
              <a:cs typeface="Times New Roman" panose="02020603050405020304" pitchFamily="18" charset="0"/>
            </a:rPr>
            <a:t>Strong communication skills.</a:t>
          </a:r>
          <a:endParaRPr lang="en-US" dirty="0"/>
        </a:p>
      </dgm:t>
    </dgm:pt>
    <dgm:pt modelId="{D1B172CC-6F58-4F75-8B8E-487337A10992}" type="parTrans" cxnId="{4E053934-7E29-4B90-985E-BB0FEB823699}">
      <dgm:prSet/>
      <dgm:spPr/>
      <dgm:t>
        <a:bodyPr/>
        <a:lstStyle/>
        <a:p>
          <a:endParaRPr lang="en-US"/>
        </a:p>
      </dgm:t>
    </dgm:pt>
    <dgm:pt modelId="{D2B8496C-D9BE-4341-9A22-EE366B08ABD3}" type="sibTrans" cxnId="{4E053934-7E29-4B90-985E-BB0FEB823699}">
      <dgm:prSet/>
      <dgm:spPr/>
      <dgm:t>
        <a:bodyPr/>
        <a:lstStyle/>
        <a:p>
          <a:endParaRPr lang="en-US"/>
        </a:p>
      </dgm:t>
    </dgm:pt>
    <dgm:pt modelId="{E7BAC3E8-85E5-4D1D-824B-E597F38326E8}">
      <dgm:prSet phldrT="[Text]"/>
      <dgm:spPr/>
      <dgm:t>
        <a:bodyPr/>
        <a:lstStyle/>
        <a:p>
          <a:pPr>
            <a:buFont typeface="Arial" panose="020B0604020202020204" pitchFamily="34" charset="0"/>
            <a:buChar char="•"/>
          </a:pPr>
          <a:r>
            <a:rPr lang="en-US" b="1" dirty="0">
              <a:latin typeface="+mn-lt"/>
              <a:ea typeface="Times New Roman" panose="02020603050405020304" pitchFamily="18" charset="0"/>
              <a:cs typeface="Times New Roman" panose="02020603050405020304" pitchFamily="18" charset="0"/>
            </a:rPr>
            <a:t>Good listening skills.</a:t>
          </a:r>
          <a:endParaRPr lang="en-US" dirty="0"/>
        </a:p>
      </dgm:t>
    </dgm:pt>
    <dgm:pt modelId="{33D1CF77-25F0-4DE7-B359-DCDD6E60994A}" type="parTrans" cxnId="{BA0B6FDE-62D7-416B-BF72-A8A158F522A2}">
      <dgm:prSet/>
      <dgm:spPr/>
      <dgm:t>
        <a:bodyPr/>
        <a:lstStyle/>
        <a:p>
          <a:endParaRPr lang="en-US"/>
        </a:p>
      </dgm:t>
    </dgm:pt>
    <dgm:pt modelId="{3707C5AA-3BEE-404F-B0D8-A04B4E6CA020}" type="sibTrans" cxnId="{BA0B6FDE-62D7-416B-BF72-A8A158F522A2}">
      <dgm:prSet/>
      <dgm:spPr/>
      <dgm:t>
        <a:bodyPr/>
        <a:lstStyle/>
        <a:p>
          <a:endParaRPr lang="en-US"/>
        </a:p>
      </dgm:t>
    </dgm:pt>
    <dgm:pt modelId="{A65901C7-8F79-4452-B560-B39FC46054EA}">
      <dgm:prSet phldrT="[Text]"/>
      <dgm:spPr/>
      <dgm:t>
        <a:bodyPr/>
        <a:lstStyle/>
        <a:p>
          <a:pPr>
            <a:buFont typeface="Arial" panose="020B0604020202020204" pitchFamily="34" charset="0"/>
            <a:buChar char="•"/>
          </a:pPr>
          <a:r>
            <a:rPr lang="en-US" b="1" dirty="0">
              <a:latin typeface="+mn-lt"/>
              <a:ea typeface="Times New Roman" panose="02020603050405020304" pitchFamily="18" charset="0"/>
              <a:cs typeface="Times New Roman" panose="02020603050405020304" pitchFamily="18" charset="0"/>
            </a:rPr>
            <a:t>Sensitivity to the needs and priorities of different sectors of the community.</a:t>
          </a:r>
          <a:endParaRPr lang="en-US" dirty="0"/>
        </a:p>
      </dgm:t>
    </dgm:pt>
    <dgm:pt modelId="{76E490A8-057A-4F9E-AC7D-E8778BCB9E9B}" type="parTrans" cxnId="{D161DC30-522B-4761-946D-8549B577D607}">
      <dgm:prSet/>
      <dgm:spPr/>
      <dgm:t>
        <a:bodyPr/>
        <a:lstStyle/>
        <a:p>
          <a:endParaRPr lang="en-US"/>
        </a:p>
      </dgm:t>
    </dgm:pt>
    <dgm:pt modelId="{9FA85685-D7A9-4B87-9B99-3EE740C40194}" type="sibTrans" cxnId="{D161DC30-522B-4761-946D-8549B577D607}">
      <dgm:prSet/>
      <dgm:spPr/>
      <dgm:t>
        <a:bodyPr/>
        <a:lstStyle/>
        <a:p>
          <a:endParaRPr lang="en-US"/>
        </a:p>
      </dgm:t>
    </dgm:pt>
    <dgm:pt modelId="{9077012A-5281-48F8-A74D-1ADEDE53F260}">
      <dgm:prSet phldrT="[Text]"/>
      <dgm:spPr/>
      <dgm:t>
        <a:bodyPr/>
        <a:lstStyle/>
        <a:p>
          <a:pPr>
            <a:buFont typeface="Arial" panose="020B0604020202020204" pitchFamily="34" charset="0"/>
            <a:buChar char="•"/>
          </a:pPr>
          <a:r>
            <a:rPr lang="en-US" b="1" dirty="0">
              <a:latin typeface="+mn-lt"/>
              <a:ea typeface="Times New Roman" panose="02020603050405020304" pitchFamily="18" charset="0"/>
              <a:cs typeface="Times New Roman" panose="02020603050405020304" pitchFamily="18" charset="0"/>
            </a:rPr>
            <a:t>Trust and wide acceptance by the community.</a:t>
          </a:r>
          <a:endParaRPr lang="en-US" dirty="0"/>
        </a:p>
      </dgm:t>
    </dgm:pt>
    <dgm:pt modelId="{1C365BB4-8598-48A8-83EC-8697B953471F}" type="parTrans" cxnId="{01D95EF0-FD03-406F-BDE2-90DA610D034B}">
      <dgm:prSet/>
      <dgm:spPr/>
      <dgm:t>
        <a:bodyPr/>
        <a:lstStyle/>
        <a:p>
          <a:endParaRPr lang="en-US"/>
        </a:p>
      </dgm:t>
    </dgm:pt>
    <dgm:pt modelId="{EE582A85-008D-417B-9156-4E7F54BEBB11}" type="sibTrans" cxnId="{01D95EF0-FD03-406F-BDE2-90DA610D034B}">
      <dgm:prSet/>
      <dgm:spPr/>
      <dgm:t>
        <a:bodyPr/>
        <a:lstStyle/>
        <a:p>
          <a:endParaRPr lang="en-US"/>
        </a:p>
      </dgm:t>
    </dgm:pt>
    <dgm:pt modelId="{F6F6B968-BAF1-4B5C-95BA-83D75A674E17}">
      <dgm:prSet phldrT="[Text]"/>
      <dgm:spPr/>
      <dgm:t>
        <a:bodyPr/>
        <a:lstStyle/>
        <a:p>
          <a:pPr>
            <a:buFont typeface="Arial" panose="020B0604020202020204" pitchFamily="34" charset="0"/>
            <a:buChar char="•"/>
          </a:pPr>
          <a:r>
            <a:rPr lang="en-US" b="1" dirty="0">
              <a:latin typeface="+mn-lt"/>
              <a:ea typeface="Times New Roman" panose="02020603050405020304" pitchFamily="18" charset="0"/>
              <a:cs typeface="Times New Roman" panose="02020603050405020304" pitchFamily="18" charset="0"/>
            </a:rPr>
            <a:t>Participation, demonstration</a:t>
          </a:r>
          <a:endParaRPr lang="en-US" dirty="0"/>
        </a:p>
      </dgm:t>
    </dgm:pt>
    <dgm:pt modelId="{16AADAE1-B945-47DE-A4BF-FAB78CE1D2DC}" type="parTrans" cxnId="{7DEA15D7-A2D9-40E3-8C8F-3B455299C56E}">
      <dgm:prSet/>
      <dgm:spPr/>
      <dgm:t>
        <a:bodyPr/>
        <a:lstStyle/>
        <a:p>
          <a:endParaRPr lang="en-US"/>
        </a:p>
      </dgm:t>
    </dgm:pt>
    <dgm:pt modelId="{59583A61-D2FF-4F98-911C-10D38D4FEFC1}" type="sibTrans" cxnId="{7DEA15D7-A2D9-40E3-8C8F-3B455299C56E}">
      <dgm:prSet/>
      <dgm:spPr/>
      <dgm:t>
        <a:bodyPr/>
        <a:lstStyle/>
        <a:p>
          <a:endParaRPr lang="en-US"/>
        </a:p>
      </dgm:t>
    </dgm:pt>
    <dgm:pt modelId="{708196C7-7AB7-453C-A93C-599925FD7BC6}">
      <dgm:prSet phldrT="[Text]"/>
      <dgm:spPr/>
      <dgm:t>
        <a:bodyPr/>
        <a:lstStyle/>
        <a:p>
          <a:pPr>
            <a:buFont typeface="Arial" panose="020B0604020202020204" pitchFamily="34" charset="0"/>
            <a:buChar char="•"/>
          </a:pPr>
          <a:r>
            <a:rPr lang="en-US" b="1" dirty="0">
              <a:latin typeface="+mn-lt"/>
              <a:ea typeface="Times New Roman" panose="02020603050405020304" pitchFamily="18" charset="0"/>
              <a:cs typeface="Times New Roman" panose="02020603050405020304" pitchFamily="18" charset="0"/>
            </a:rPr>
            <a:t>Cultural sensitivity</a:t>
          </a:r>
          <a:endParaRPr lang="en-US" dirty="0"/>
        </a:p>
      </dgm:t>
    </dgm:pt>
    <dgm:pt modelId="{8F5721FD-0597-404D-BAB1-BA09D9B054E4}" type="parTrans" cxnId="{32B7A075-E0E9-4B00-894E-80F364C7A46B}">
      <dgm:prSet/>
      <dgm:spPr/>
      <dgm:t>
        <a:bodyPr/>
        <a:lstStyle/>
        <a:p>
          <a:endParaRPr lang="en-US"/>
        </a:p>
      </dgm:t>
    </dgm:pt>
    <dgm:pt modelId="{9175EC28-902B-406C-B2DA-927DA0DE2765}" type="sibTrans" cxnId="{32B7A075-E0E9-4B00-894E-80F364C7A46B}">
      <dgm:prSet/>
      <dgm:spPr/>
      <dgm:t>
        <a:bodyPr/>
        <a:lstStyle/>
        <a:p>
          <a:endParaRPr lang="en-US"/>
        </a:p>
      </dgm:t>
    </dgm:pt>
    <dgm:pt modelId="{16C04BE5-3CB5-4682-AC29-45CC31D52D2D}">
      <dgm:prSet phldrT="[Text]"/>
      <dgm:spPr/>
      <dgm:t>
        <a:bodyPr/>
        <a:lstStyle/>
        <a:p>
          <a:pPr>
            <a:buFont typeface="Arial" panose="020B0604020202020204" pitchFamily="34" charset="0"/>
            <a:buChar char="•"/>
          </a:pPr>
          <a:r>
            <a:rPr lang="en-US" b="1" dirty="0">
              <a:latin typeface="+mn-lt"/>
              <a:ea typeface="Times New Roman" panose="02020603050405020304" pitchFamily="18" charset="0"/>
              <a:cs typeface="Times New Roman" panose="02020603050405020304" pitchFamily="18" charset="0"/>
            </a:rPr>
            <a:t>Literacy, numeracy, and record keeping skills are desirable but may not be essential.</a:t>
          </a:r>
          <a:endParaRPr lang="en-US" dirty="0"/>
        </a:p>
      </dgm:t>
    </dgm:pt>
    <dgm:pt modelId="{86F7036D-2D8C-4E36-BB6D-5E50F4955BDE}" type="parTrans" cxnId="{BE76920E-8C9B-48FF-9B13-834F6CAB3ECA}">
      <dgm:prSet/>
      <dgm:spPr/>
      <dgm:t>
        <a:bodyPr/>
        <a:lstStyle/>
        <a:p>
          <a:endParaRPr lang="en-US"/>
        </a:p>
      </dgm:t>
    </dgm:pt>
    <dgm:pt modelId="{59913F74-B85E-44BC-8901-8BD813E63713}" type="sibTrans" cxnId="{BE76920E-8C9B-48FF-9B13-834F6CAB3ECA}">
      <dgm:prSet/>
      <dgm:spPr/>
      <dgm:t>
        <a:bodyPr/>
        <a:lstStyle/>
        <a:p>
          <a:endParaRPr lang="en-US"/>
        </a:p>
      </dgm:t>
    </dgm:pt>
    <dgm:pt modelId="{68BEC448-240A-4392-B2E1-33608B7E21CF}" type="pres">
      <dgm:prSet presAssocID="{236FD2B0-1B4E-4A23-8FCC-D680B3EC2E67}" presName="diagram" presStyleCnt="0">
        <dgm:presLayoutVars>
          <dgm:dir/>
          <dgm:resizeHandles val="exact"/>
        </dgm:presLayoutVars>
      </dgm:prSet>
      <dgm:spPr/>
    </dgm:pt>
    <dgm:pt modelId="{4E71A0F3-0F48-46A0-8D7B-C4243AADB77F}" type="pres">
      <dgm:prSet presAssocID="{6B2874BE-C0DA-4EDD-9290-207F9111E3A6}" presName="node" presStyleLbl="node1" presStyleIdx="0" presStyleCnt="8" custLinFactNeighborX="-17377" custLinFactNeighborY="2610">
        <dgm:presLayoutVars>
          <dgm:bulletEnabled val="1"/>
        </dgm:presLayoutVars>
      </dgm:prSet>
      <dgm:spPr/>
    </dgm:pt>
    <dgm:pt modelId="{668A4A39-3521-42FC-B44D-AD6AB886B62B}" type="pres">
      <dgm:prSet presAssocID="{2FE0B538-82B4-48B2-93D5-5A31707D6C33}" presName="sibTrans" presStyleCnt="0"/>
      <dgm:spPr/>
    </dgm:pt>
    <dgm:pt modelId="{05E46FCA-0A2D-4B04-BB55-CA9FADA3B1A3}" type="pres">
      <dgm:prSet presAssocID="{FCAC6505-3EA7-4A43-B80B-CA70CBAF388A}" presName="node" presStyleLbl="node1" presStyleIdx="1" presStyleCnt="8">
        <dgm:presLayoutVars>
          <dgm:bulletEnabled val="1"/>
        </dgm:presLayoutVars>
      </dgm:prSet>
      <dgm:spPr/>
    </dgm:pt>
    <dgm:pt modelId="{A97BC006-AA8D-4210-AA99-D5207D687365}" type="pres">
      <dgm:prSet presAssocID="{D2B8496C-D9BE-4341-9A22-EE366B08ABD3}" presName="sibTrans" presStyleCnt="0"/>
      <dgm:spPr/>
    </dgm:pt>
    <dgm:pt modelId="{E7F4E906-F591-4FD4-996B-32D706A258B2}" type="pres">
      <dgm:prSet presAssocID="{E7BAC3E8-85E5-4D1D-824B-E597F38326E8}" presName="node" presStyleLbl="node1" presStyleIdx="2" presStyleCnt="8" custLinFactNeighborX="1127" custLinFactNeighborY="3033">
        <dgm:presLayoutVars>
          <dgm:bulletEnabled val="1"/>
        </dgm:presLayoutVars>
      </dgm:prSet>
      <dgm:spPr/>
    </dgm:pt>
    <dgm:pt modelId="{181ED19F-7094-4323-A204-580B5E34970E}" type="pres">
      <dgm:prSet presAssocID="{3707C5AA-3BEE-404F-B0D8-A04B4E6CA020}" presName="sibTrans" presStyleCnt="0"/>
      <dgm:spPr/>
    </dgm:pt>
    <dgm:pt modelId="{EA17F5C8-8C77-4864-864F-4A597A3784FA}" type="pres">
      <dgm:prSet presAssocID="{A65901C7-8F79-4452-B560-B39FC46054EA}" presName="node" presStyleLbl="node1" presStyleIdx="3" presStyleCnt="8">
        <dgm:presLayoutVars>
          <dgm:bulletEnabled val="1"/>
        </dgm:presLayoutVars>
      </dgm:prSet>
      <dgm:spPr/>
    </dgm:pt>
    <dgm:pt modelId="{0EEA2E5D-8CA0-4D1A-B202-39F0A5F643F5}" type="pres">
      <dgm:prSet presAssocID="{9FA85685-D7A9-4B87-9B99-3EE740C40194}" presName="sibTrans" presStyleCnt="0"/>
      <dgm:spPr/>
    </dgm:pt>
    <dgm:pt modelId="{5D3E2406-62C3-43CD-A864-BCC041262E87}" type="pres">
      <dgm:prSet presAssocID="{9077012A-5281-48F8-A74D-1ADEDE53F260}" presName="node" presStyleLbl="node1" presStyleIdx="4" presStyleCnt="8">
        <dgm:presLayoutVars>
          <dgm:bulletEnabled val="1"/>
        </dgm:presLayoutVars>
      </dgm:prSet>
      <dgm:spPr/>
    </dgm:pt>
    <dgm:pt modelId="{48CB54AD-046A-4030-A710-7780B1772DE7}" type="pres">
      <dgm:prSet presAssocID="{EE582A85-008D-417B-9156-4E7F54BEBB11}" presName="sibTrans" presStyleCnt="0"/>
      <dgm:spPr/>
    </dgm:pt>
    <dgm:pt modelId="{74EBFCC7-4C66-4832-A29D-04A1C4999689}" type="pres">
      <dgm:prSet presAssocID="{16C04BE5-3CB5-4682-AC29-45CC31D52D2D}" presName="node" presStyleLbl="node1" presStyleIdx="5" presStyleCnt="8">
        <dgm:presLayoutVars>
          <dgm:bulletEnabled val="1"/>
        </dgm:presLayoutVars>
      </dgm:prSet>
      <dgm:spPr/>
    </dgm:pt>
    <dgm:pt modelId="{DE4C57CE-BF57-4DD9-8E21-1A7F1E3BCC0B}" type="pres">
      <dgm:prSet presAssocID="{59913F74-B85E-44BC-8901-8BD813E63713}" presName="sibTrans" presStyleCnt="0"/>
      <dgm:spPr/>
    </dgm:pt>
    <dgm:pt modelId="{E9ECF1F7-FE30-4A1C-876A-8241EC7715B2}" type="pres">
      <dgm:prSet presAssocID="{708196C7-7AB7-453C-A93C-599925FD7BC6}" presName="node" presStyleLbl="node1" presStyleIdx="6" presStyleCnt="8">
        <dgm:presLayoutVars>
          <dgm:bulletEnabled val="1"/>
        </dgm:presLayoutVars>
      </dgm:prSet>
      <dgm:spPr/>
    </dgm:pt>
    <dgm:pt modelId="{6EBFAB0A-804A-4FFF-81BF-00B149D107FA}" type="pres">
      <dgm:prSet presAssocID="{9175EC28-902B-406C-B2DA-927DA0DE2765}" presName="sibTrans" presStyleCnt="0"/>
      <dgm:spPr/>
    </dgm:pt>
    <dgm:pt modelId="{63E1EF7C-F6D9-49FF-9F75-1CCDE8D8A7E6}" type="pres">
      <dgm:prSet presAssocID="{F6F6B968-BAF1-4B5C-95BA-83D75A674E17}" presName="node" presStyleLbl="node1" presStyleIdx="7" presStyleCnt="8">
        <dgm:presLayoutVars>
          <dgm:bulletEnabled val="1"/>
        </dgm:presLayoutVars>
      </dgm:prSet>
      <dgm:spPr/>
    </dgm:pt>
  </dgm:ptLst>
  <dgm:cxnLst>
    <dgm:cxn modelId="{BE76920E-8C9B-48FF-9B13-834F6CAB3ECA}" srcId="{236FD2B0-1B4E-4A23-8FCC-D680B3EC2E67}" destId="{16C04BE5-3CB5-4682-AC29-45CC31D52D2D}" srcOrd="5" destOrd="0" parTransId="{86F7036D-2D8C-4E36-BB6D-5E50F4955BDE}" sibTransId="{59913F74-B85E-44BC-8901-8BD813E63713}"/>
    <dgm:cxn modelId="{1D85E523-4036-42C4-BE59-F44A1822B3E9}" type="presOf" srcId="{16C04BE5-3CB5-4682-AC29-45CC31D52D2D}" destId="{74EBFCC7-4C66-4832-A29D-04A1C4999689}" srcOrd="0" destOrd="0" presId="urn:microsoft.com/office/officeart/2005/8/layout/default"/>
    <dgm:cxn modelId="{D161DC30-522B-4761-946D-8549B577D607}" srcId="{236FD2B0-1B4E-4A23-8FCC-D680B3EC2E67}" destId="{A65901C7-8F79-4452-B560-B39FC46054EA}" srcOrd="3" destOrd="0" parTransId="{76E490A8-057A-4F9E-AC7D-E8778BCB9E9B}" sibTransId="{9FA85685-D7A9-4B87-9B99-3EE740C40194}"/>
    <dgm:cxn modelId="{4E053934-7E29-4B90-985E-BB0FEB823699}" srcId="{236FD2B0-1B4E-4A23-8FCC-D680B3EC2E67}" destId="{FCAC6505-3EA7-4A43-B80B-CA70CBAF388A}" srcOrd="1" destOrd="0" parTransId="{D1B172CC-6F58-4F75-8B8E-487337A10992}" sibTransId="{D2B8496C-D9BE-4341-9A22-EE366B08ABD3}"/>
    <dgm:cxn modelId="{D7878739-7029-43FE-8330-C51A882CBB21}" type="presOf" srcId="{236FD2B0-1B4E-4A23-8FCC-D680B3EC2E67}" destId="{68BEC448-240A-4392-B2E1-33608B7E21CF}" srcOrd="0" destOrd="0" presId="urn:microsoft.com/office/officeart/2005/8/layout/default"/>
    <dgm:cxn modelId="{A1093D6A-251B-478E-BE4E-C0653092C5BC}" type="presOf" srcId="{FCAC6505-3EA7-4A43-B80B-CA70CBAF388A}" destId="{05E46FCA-0A2D-4B04-BB55-CA9FADA3B1A3}" srcOrd="0" destOrd="0" presId="urn:microsoft.com/office/officeart/2005/8/layout/default"/>
    <dgm:cxn modelId="{32B7A075-E0E9-4B00-894E-80F364C7A46B}" srcId="{236FD2B0-1B4E-4A23-8FCC-D680B3EC2E67}" destId="{708196C7-7AB7-453C-A93C-599925FD7BC6}" srcOrd="6" destOrd="0" parTransId="{8F5721FD-0597-404D-BAB1-BA09D9B054E4}" sibTransId="{9175EC28-902B-406C-B2DA-927DA0DE2765}"/>
    <dgm:cxn modelId="{E869757A-73E2-44CC-BADC-C0CF9B7B095D}" type="presOf" srcId="{9077012A-5281-48F8-A74D-1ADEDE53F260}" destId="{5D3E2406-62C3-43CD-A864-BCC041262E87}" srcOrd="0" destOrd="0" presId="urn:microsoft.com/office/officeart/2005/8/layout/default"/>
    <dgm:cxn modelId="{D0020292-1F79-499B-A246-06B4AB68E21A}" type="presOf" srcId="{708196C7-7AB7-453C-A93C-599925FD7BC6}" destId="{E9ECF1F7-FE30-4A1C-876A-8241EC7715B2}" srcOrd="0" destOrd="0" presId="urn:microsoft.com/office/officeart/2005/8/layout/default"/>
    <dgm:cxn modelId="{F1252496-B17F-4925-B4F9-FB03462C6AC0}" type="presOf" srcId="{E7BAC3E8-85E5-4D1D-824B-E597F38326E8}" destId="{E7F4E906-F591-4FD4-996B-32D706A258B2}" srcOrd="0" destOrd="0" presId="urn:microsoft.com/office/officeart/2005/8/layout/default"/>
    <dgm:cxn modelId="{54F07096-5074-4ED7-B6C2-EC106DD6AB7C}" type="presOf" srcId="{A65901C7-8F79-4452-B560-B39FC46054EA}" destId="{EA17F5C8-8C77-4864-864F-4A597A3784FA}" srcOrd="0" destOrd="0" presId="urn:microsoft.com/office/officeart/2005/8/layout/default"/>
    <dgm:cxn modelId="{07B73298-1850-495C-8430-8FEEFD17F071}" srcId="{236FD2B0-1B4E-4A23-8FCC-D680B3EC2E67}" destId="{6B2874BE-C0DA-4EDD-9290-207F9111E3A6}" srcOrd="0" destOrd="0" parTransId="{B18F04D1-29A2-4BCE-8EC2-147A47CD272B}" sibTransId="{2FE0B538-82B4-48B2-93D5-5A31707D6C33}"/>
    <dgm:cxn modelId="{92E47BA2-2312-4BC1-8352-72647BD2DDB1}" type="presOf" srcId="{F6F6B968-BAF1-4B5C-95BA-83D75A674E17}" destId="{63E1EF7C-F6D9-49FF-9F75-1CCDE8D8A7E6}" srcOrd="0" destOrd="0" presId="urn:microsoft.com/office/officeart/2005/8/layout/default"/>
    <dgm:cxn modelId="{C31E7DBE-C7E7-4A73-8E67-D996C13573F1}" type="presOf" srcId="{6B2874BE-C0DA-4EDD-9290-207F9111E3A6}" destId="{4E71A0F3-0F48-46A0-8D7B-C4243AADB77F}" srcOrd="0" destOrd="0" presId="urn:microsoft.com/office/officeart/2005/8/layout/default"/>
    <dgm:cxn modelId="{7DEA15D7-A2D9-40E3-8C8F-3B455299C56E}" srcId="{236FD2B0-1B4E-4A23-8FCC-D680B3EC2E67}" destId="{F6F6B968-BAF1-4B5C-95BA-83D75A674E17}" srcOrd="7" destOrd="0" parTransId="{16AADAE1-B945-47DE-A4BF-FAB78CE1D2DC}" sibTransId="{59583A61-D2FF-4F98-911C-10D38D4FEFC1}"/>
    <dgm:cxn modelId="{BA0B6FDE-62D7-416B-BF72-A8A158F522A2}" srcId="{236FD2B0-1B4E-4A23-8FCC-D680B3EC2E67}" destId="{E7BAC3E8-85E5-4D1D-824B-E597F38326E8}" srcOrd="2" destOrd="0" parTransId="{33D1CF77-25F0-4DE7-B359-DCDD6E60994A}" sibTransId="{3707C5AA-3BEE-404F-B0D8-A04B4E6CA020}"/>
    <dgm:cxn modelId="{01D95EF0-FD03-406F-BDE2-90DA610D034B}" srcId="{236FD2B0-1B4E-4A23-8FCC-D680B3EC2E67}" destId="{9077012A-5281-48F8-A74D-1ADEDE53F260}" srcOrd="4" destOrd="0" parTransId="{1C365BB4-8598-48A8-83EC-8697B953471F}" sibTransId="{EE582A85-008D-417B-9156-4E7F54BEBB11}"/>
    <dgm:cxn modelId="{6837A3E5-55B0-4439-8E01-117523D276AA}" type="presParOf" srcId="{68BEC448-240A-4392-B2E1-33608B7E21CF}" destId="{4E71A0F3-0F48-46A0-8D7B-C4243AADB77F}" srcOrd="0" destOrd="0" presId="urn:microsoft.com/office/officeart/2005/8/layout/default"/>
    <dgm:cxn modelId="{5EDF3791-1D12-4F3A-8B6C-3EFEF1CC5A42}" type="presParOf" srcId="{68BEC448-240A-4392-B2E1-33608B7E21CF}" destId="{668A4A39-3521-42FC-B44D-AD6AB886B62B}" srcOrd="1" destOrd="0" presId="urn:microsoft.com/office/officeart/2005/8/layout/default"/>
    <dgm:cxn modelId="{3E8BAC41-3139-4B74-9C4E-D2EC5B2D602A}" type="presParOf" srcId="{68BEC448-240A-4392-B2E1-33608B7E21CF}" destId="{05E46FCA-0A2D-4B04-BB55-CA9FADA3B1A3}" srcOrd="2" destOrd="0" presId="urn:microsoft.com/office/officeart/2005/8/layout/default"/>
    <dgm:cxn modelId="{3B406AD3-2FA4-4EB3-B4FA-5CDDFCB89008}" type="presParOf" srcId="{68BEC448-240A-4392-B2E1-33608B7E21CF}" destId="{A97BC006-AA8D-4210-AA99-D5207D687365}" srcOrd="3" destOrd="0" presId="urn:microsoft.com/office/officeart/2005/8/layout/default"/>
    <dgm:cxn modelId="{CAB3FF44-FDF8-4343-A24E-1A364B024412}" type="presParOf" srcId="{68BEC448-240A-4392-B2E1-33608B7E21CF}" destId="{E7F4E906-F591-4FD4-996B-32D706A258B2}" srcOrd="4" destOrd="0" presId="urn:microsoft.com/office/officeart/2005/8/layout/default"/>
    <dgm:cxn modelId="{E4F1D1C0-2E3F-4BB9-A6EF-5BB2E88EF545}" type="presParOf" srcId="{68BEC448-240A-4392-B2E1-33608B7E21CF}" destId="{181ED19F-7094-4323-A204-580B5E34970E}" srcOrd="5" destOrd="0" presId="urn:microsoft.com/office/officeart/2005/8/layout/default"/>
    <dgm:cxn modelId="{CEA7A360-DF39-47DC-B74A-0849B1371B6E}" type="presParOf" srcId="{68BEC448-240A-4392-B2E1-33608B7E21CF}" destId="{EA17F5C8-8C77-4864-864F-4A597A3784FA}" srcOrd="6" destOrd="0" presId="urn:microsoft.com/office/officeart/2005/8/layout/default"/>
    <dgm:cxn modelId="{AA566FB7-B01B-4701-8588-CF86ADB9FEF9}" type="presParOf" srcId="{68BEC448-240A-4392-B2E1-33608B7E21CF}" destId="{0EEA2E5D-8CA0-4D1A-B202-39F0A5F643F5}" srcOrd="7" destOrd="0" presId="urn:microsoft.com/office/officeart/2005/8/layout/default"/>
    <dgm:cxn modelId="{BA288AA4-4A1C-4EC4-BF2C-C2BB8E4CE0FF}" type="presParOf" srcId="{68BEC448-240A-4392-B2E1-33608B7E21CF}" destId="{5D3E2406-62C3-43CD-A864-BCC041262E87}" srcOrd="8" destOrd="0" presId="urn:microsoft.com/office/officeart/2005/8/layout/default"/>
    <dgm:cxn modelId="{42586D50-09BD-4EC2-A7E2-FE75CB878371}" type="presParOf" srcId="{68BEC448-240A-4392-B2E1-33608B7E21CF}" destId="{48CB54AD-046A-4030-A710-7780B1772DE7}" srcOrd="9" destOrd="0" presId="urn:microsoft.com/office/officeart/2005/8/layout/default"/>
    <dgm:cxn modelId="{82456397-BF50-4A09-A534-98D62E647517}" type="presParOf" srcId="{68BEC448-240A-4392-B2E1-33608B7E21CF}" destId="{74EBFCC7-4C66-4832-A29D-04A1C4999689}" srcOrd="10" destOrd="0" presId="urn:microsoft.com/office/officeart/2005/8/layout/default"/>
    <dgm:cxn modelId="{DB59EC31-0F10-4041-A3E1-5392CA556535}" type="presParOf" srcId="{68BEC448-240A-4392-B2E1-33608B7E21CF}" destId="{DE4C57CE-BF57-4DD9-8E21-1A7F1E3BCC0B}" srcOrd="11" destOrd="0" presId="urn:microsoft.com/office/officeart/2005/8/layout/default"/>
    <dgm:cxn modelId="{2737A23F-0824-449C-BC2F-EF677454D73E}" type="presParOf" srcId="{68BEC448-240A-4392-B2E1-33608B7E21CF}" destId="{E9ECF1F7-FE30-4A1C-876A-8241EC7715B2}" srcOrd="12" destOrd="0" presId="urn:microsoft.com/office/officeart/2005/8/layout/default"/>
    <dgm:cxn modelId="{27E7B135-1FB5-40D9-A819-59499F39BF76}" type="presParOf" srcId="{68BEC448-240A-4392-B2E1-33608B7E21CF}" destId="{6EBFAB0A-804A-4FFF-81BF-00B149D107FA}" srcOrd="13" destOrd="0" presId="urn:microsoft.com/office/officeart/2005/8/layout/default"/>
    <dgm:cxn modelId="{A5F63273-3DA4-42B3-82CE-DF790BA0F6A6}" type="presParOf" srcId="{68BEC448-240A-4392-B2E1-33608B7E21CF}" destId="{63E1EF7C-F6D9-49FF-9F75-1CCDE8D8A7E6}"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6FD2B0-1B4E-4A23-8FCC-D680B3EC2E6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F586F1B-2A76-4A64-AA96-FED2A92BF0A5}">
      <dgm:prSet/>
      <dgm:spPr/>
      <dgm:t>
        <a:bodyPr/>
        <a:lstStyle/>
        <a:p>
          <a:r>
            <a:rPr lang="en-GB" dirty="0"/>
            <a:t>Ensure participation</a:t>
          </a:r>
          <a:endParaRPr lang="en-US" dirty="0"/>
        </a:p>
      </dgm:t>
    </dgm:pt>
    <dgm:pt modelId="{BB02C22D-0A7F-4D96-B7A7-916CA495F8D4}" type="parTrans" cxnId="{CBCEEF33-4E7A-404B-A698-66FC375CB199}">
      <dgm:prSet/>
      <dgm:spPr/>
      <dgm:t>
        <a:bodyPr/>
        <a:lstStyle/>
        <a:p>
          <a:endParaRPr lang="en-US"/>
        </a:p>
      </dgm:t>
    </dgm:pt>
    <dgm:pt modelId="{B06FE78D-6D8B-44B8-A0AA-0F3546B98FF0}" type="sibTrans" cxnId="{CBCEEF33-4E7A-404B-A698-66FC375CB199}">
      <dgm:prSet/>
      <dgm:spPr/>
      <dgm:t>
        <a:bodyPr/>
        <a:lstStyle/>
        <a:p>
          <a:endParaRPr lang="en-US"/>
        </a:p>
      </dgm:t>
    </dgm:pt>
    <dgm:pt modelId="{BA71B8D6-F74B-4245-A793-E97054826F51}">
      <dgm:prSet/>
      <dgm:spPr/>
      <dgm:t>
        <a:bodyPr/>
        <a:lstStyle/>
        <a:p>
          <a:r>
            <a:rPr lang="en-GB" dirty="0"/>
            <a:t>Use demonstrations</a:t>
          </a:r>
          <a:endParaRPr lang="en-US" dirty="0"/>
        </a:p>
      </dgm:t>
    </dgm:pt>
    <dgm:pt modelId="{9C8F32F7-4FA8-418D-BCB9-D576CDB1BB8E}" type="parTrans" cxnId="{40A104AE-8BB2-4829-91A5-DD965C8DB79B}">
      <dgm:prSet/>
      <dgm:spPr/>
      <dgm:t>
        <a:bodyPr/>
        <a:lstStyle/>
        <a:p>
          <a:endParaRPr lang="en-US"/>
        </a:p>
      </dgm:t>
    </dgm:pt>
    <dgm:pt modelId="{4172FC5E-2B34-4F8B-92E7-5EE200518C07}" type="sibTrans" cxnId="{40A104AE-8BB2-4829-91A5-DD965C8DB79B}">
      <dgm:prSet/>
      <dgm:spPr/>
      <dgm:t>
        <a:bodyPr/>
        <a:lstStyle/>
        <a:p>
          <a:endParaRPr lang="en-US"/>
        </a:p>
      </dgm:t>
    </dgm:pt>
    <dgm:pt modelId="{6D90F183-D6FE-4E7B-A2E3-5BF541C1EA38}">
      <dgm:prSet/>
      <dgm:spPr/>
      <dgm:t>
        <a:bodyPr/>
        <a:lstStyle/>
        <a:p>
          <a:r>
            <a:rPr lang="en-GB" dirty="0"/>
            <a:t>Be cultural sensitive</a:t>
          </a:r>
          <a:endParaRPr lang="en-US" dirty="0"/>
        </a:p>
      </dgm:t>
    </dgm:pt>
    <dgm:pt modelId="{372DC50F-270E-4A81-B305-C15F2806CD33}" type="parTrans" cxnId="{77E561D0-7F89-4C0C-832C-5200F4F8CDEF}">
      <dgm:prSet/>
      <dgm:spPr/>
      <dgm:t>
        <a:bodyPr/>
        <a:lstStyle/>
        <a:p>
          <a:endParaRPr lang="en-US"/>
        </a:p>
      </dgm:t>
    </dgm:pt>
    <dgm:pt modelId="{AD35A8BA-5A02-4292-B805-453B9078EA55}" type="sibTrans" cxnId="{77E561D0-7F89-4C0C-832C-5200F4F8CDEF}">
      <dgm:prSet/>
      <dgm:spPr/>
      <dgm:t>
        <a:bodyPr/>
        <a:lstStyle/>
        <a:p>
          <a:endParaRPr lang="en-US"/>
        </a:p>
      </dgm:t>
    </dgm:pt>
    <dgm:pt modelId="{BBD423B9-129B-4464-B867-9E94BEBC4423}">
      <dgm:prSet/>
      <dgm:spPr/>
      <dgm:t>
        <a:bodyPr/>
        <a:lstStyle/>
        <a:p>
          <a:r>
            <a:rPr lang="en-GB" dirty="0"/>
            <a:t>Use adult learning methods</a:t>
          </a:r>
          <a:endParaRPr lang="en-US" dirty="0"/>
        </a:p>
      </dgm:t>
    </dgm:pt>
    <dgm:pt modelId="{011EB95F-E555-48AF-A5BA-9138FF91F33F}" type="parTrans" cxnId="{53415A89-6098-4BB1-8D9E-538E8A520713}">
      <dgm:prSet/>
      <dgm:spPr/>
      <dgm:t>
        <a:bodyPr/>
        <a:lstStyle/>
        <a:p>
          <a:endParaRPr lang="en-US"/>
        </a:p>
      </dgm:t>
    </dgm:pt>
    <dgm:pt modelId="{96470745-2D0D-46C1-B6A6-F2190639204F}" type="sibTrans" cxnId="{53415A89-6098-4BB1-8D9E-538E8A520713}">
      <dgm:prSet/>
      <dgm:spPr/>
      <dgm:t>
        <a:bodyPr/>
        <a:lstStyle/>
        <a:p>
          <a:endParaRPr lang="en-US"/>
        </a:p>
      </dgm:t>
    </dgm:pt>
    <dgm:pt modelId="{3BBED9BD-D79F-4522-886D-135F85463F81}">
      <dgm:prSet/>
      <dgm:spPr/>
      <dgm:t>
        <a:bodyPr/>
        <a:lstStyle/>
        <a:p>
          <a:r>
            <a:rPr lang="en-GB" dirty="0"/>
            <a:t>Outline, engage, repeat, recap etc</a:t>
          </a:r>
          <a:endParaRPr lang="en-US" dirty="0"/>
        </a:p>
      </dgm:t>
    </dgm:pt>
    <dgm:pt modelId="{07AC0402-197C-43EC-ADAC-8CAE942C687C}" type="parTrans" cxnId="{F9CC2066-81E0-499F-B950-720146F297DE}">
      <dgm:prSet/>
      <dgm:spPr/>
      <dgm:t>
        <a:bodyPr/>
        <a:lstStyle/>
        <a:p>
          <a:endParaRPr lang="en-US"/>
        </a:p>
      </dgm:t>
    </dgm:pt>
    <dgm:pt modelId="{89C183F4-B4EE-4D66-8D65-8038C84B2E36}" type="sibTrans" cxnId="{F9CC2066-81E0-499F-B950-720146F297DE}">
      <dgm:prSet/>
      <dgm:spPr/>
      <dgm:t>
        <a:bodyPr/>
        <a:lstStyle/>
        <a:p>
          <a:endParaRPr lang="en-US"/>
        </a:p>
      </dgm:t>
    </dgm:pt>
    <dgm:pt modelId="{41BF768C-421C-4F9E-BD55-736DE518165D}">
      <dgm:prSet/>
      <dgm:spPr/>
      <dgm:t>
        <a:bodyPr/>
        <a:lstStyle/>
        <a:p>
          <a:r>
            <a:rPr lang="en-GB" dirty="0"/>
            <a:t>Find out what they know and build on it</a:t>
          </a:r>
          <a:endParaRPr lang="en-US" dirty="0"/>
        </a:p>
      </dgm:t>
    </dgm:pt>
    <dgm:pt modelId="{50012365-6BA2-4DC1-839E-C1E4DA5C8D38}" type="parTrans" cxnId="{7B8E115E-2889-499E-9ACC-BE1CACF928E3}">
      <dgm:prSet/>
      <dgm:spPr/>
      <dgm:t>
        <a:bodyPr/>
        <a:lstStyle/>
        <a:p>
          <a:endParaRPr lang="en-US"/>
        </a:p>
      </dgm:t>
    </dgm:pt>
    <dgm:pt modelId="{5931BDC8-E392-499F-8F57-E684B76D0E60}" type="sibTrans" cxnId="{7B8E115E-2889-499E-9ACC-BE1CACF928E3}">
      <dgm:prSet/>
      <dgm:spPr/>
      <dgm:t>
        <a:bodyPr/>
        <a:lstStyle/>
        <a:p>
          <a:endParaRPr lang="en-US"/>
        </a:p>
      </dgm:t>
    </dgm:pt>
    <dgm:pt modelId="{68BEC448-240A-4392-B2E1-33608B7E21CF}" type="pres">
      <dgm:prSet presAssocID="{236FD2B0-1B4E-4A23-8FCC-D680B3EC2E67}" presName="diagram" presStyleCnt="0">
        <dgm:presLayoutVars>
          <dgm:dir/>
          <dgm:resizeHandles val="exact"/>
        </dgm:presLayoutVars>
      </dgm:prSet>
      <dgm:spPr/>
    </dgm:pt>
    <dgm:pt modelId="{D2BAD856-C45C-4817-8E09-784E70776F46}" type="pres">
      <dgm:prSet presAssocID="{5F586F1B-2A76-4A64-AA96-FED2A92BF0A5}" presName="node" presStyleLbl="node1" presStyleIdx="0" presStyleCnt="6">
        <dgm:presLayoutVars>
          <dgm:bulletEnabled val="1"/>
        </dgm:presLayoutVars>
      </dgm:prSet>
      <dgm:spPr/>
    </dgm:pt>
    <dgm:pt modelId="{58422DBE-BFB4-49A4-B419-7119F23C449C}" type="pres">
      <dgm:prSet presAssocID="{B06FE78D-6D8B-44B8-A0AA-0F3546B98FF0}" presName="sibTrans" presStyleCnt="0"/>
      <dgm:spPr/>
    </dgm:pt>
    <dgm:pt modelId="{68D4A70D-7294-4142-8EDF-B4796651C570}" type="pres">
      <dgm:prSet presAssocID="{BA71B8D6-F74B-4245-A793-E97054826F51}" presName="node" presStyleLbl="node1" presStyleIdx="1" presStyleCnt="6">
        <dgm:presLayoutVars>
          <dgm:bulletEnabled val="1"/>
        </dgm:presLayoutVars>
      </dgm:prSet>
      <dgm:spPr/>
    </dgm:pt>
    <dgm:pt modelId="{946C63E2-FD47-4D69-986D-09B8313AAEDE}" type="pres">
      <dgm:prSet presAssocID="{4172FC5E-2B34-4F8B-92E7-5EE200518C07}" presName="sibTrans" presStyleCnt="0"/>
      <dgm:spPr/>
    </dgm:pt>
    <dgm:pt modelId="{C8B17EBD-01E4-4326-94E4-43C02E54F49A}" type="pres">
      <dgm:prSet presAssocID="{6D90F183-D6FE-4E7B-A2E3-5BF541C1EA38}" presName="node" presStyleLbl="node1" presStyleIdx="2" presStyleCnt="6">
        <dgm:presLayoutVars>
          <dgm:bulletEnabled val="1"/>
        </dgm:presLayoutVars>
      </dgm:prSet>
      <dgm:spPr/>
    </dgm:pt>
    <dgm:pt modelId="{A23D3871-3D97-4526-A5B4-7924FC997ECA}" type="pres">
      <dgm:prSet presAssocID="{AD35A8BA-5A02-4292-B805-453B9078EA55}" presName="sibTrans" presStyleCnt="0"/>
      <dgm:spPr/>
    </dgm:pt>
    <dgm:pt modelId="{13066DD9-C7AA-47EB-AE37-A009B3E6BF59}" type="pres">
      <dgm:prSet presAssocID="{BBD423B9-129B-4464-B867-9E94BEBC4423}" presName="node" presStyleLbl="node1" presStyleIdx="3" presStyleCnt="6">
        <dgm:presLayoutVars>
          <dgm:bulletEnabled val="1"/>
        </dgm:presLayoutVars>
      </dgm:prSet>
      <dgm:spPr/>
    </dgm:pt>
    <dgm:pt modelId="{18DBFC5E-5561-420D-B833-5FB8782BB351}" type="pres">
      <dgm:prSet presAssocID="{96470745-2D0D-46C1-B6A6-F2190639204F}" presName="sibTrans" presStyleCnt="0"/>
      <dgm:spPr/>
    </dgm:pt>
    <dgm:pt modelId="{57646FCF-1D80-48B7-8105-8C603C6213CD}" type="pres">
      <dgm:prSet presAssocID="{3BBED9BD-D79F-4522-886D-135F85463F81}" presName="node" presStyleLbl="node1" presStyleIdx="4" presStyleCnt="6">
        <dgm:presLayoutVars>
          <dgm:bulletEnabled val="1"/>
        </dgm:presLayoutVars>
      </dgm:prSet>
      <dgm:spPr/>
    </dgm:pt>
    <dgm:pt modelId="{019BCDD5-29D2-4CB1-899F-73113428BDB5}" type="pres">
      <dgm:prSet presAssocID="{89C183F4-B4EE-4D66-8D65-8038C84B2E36}" presName="sibTrans" presStyleCnt="0"/>
      <dgm:spPr/>
    </dgm:pt>
    <dgm:pt modelId="{27BBEB53-C175-41AA-B976-FDDFEB1E1151}" type="pres">
      <dgm:prSet presAssocID="{41BF768C-421C-4F9E-BD55-736DE518165D}" presName="node" presStyleLbl="node1" presStyleIdx="5" presStyleCnt="6">
        <dgm:presLayoutVars>
          <dgm:bulletEnabled val="1"/>
        </dgm:presLayoutVars>
      </dgm:prSet>
      <dgm:spPr/>
    </dgm:pt>
  </dgm:ptLst>
  <dgm:cxnLst>
    <dgm:cxn modelId="{B5271C2B-42BA-4752-B938-74C86FBBE379}" type="presOf" srcId="{3BBED9BD-D79F-4522-886D-135F85463F81}" destId="{57646FCF-1D80-48B7-8105-8C603C6213CD}" srcOrd="0" destOrd="0" presId="urn:microsoft.com/office/officeart/2005/8/layout/default"/>
    <dgm:cxn modelId="{CBCEEF33-4E7A-404B-A698-66FC375CB199}" srcId="{236FD2B0-1B4E-4A23-8FCC-D680B3EC2E67}" destId="{5F586F1B-2A76-4A64-AA96-FED2A92BF0A5}" srcOrd="0" destOrd="0" parTransId="{BB02C22D-0A7F-4D96-B7A7-916CA495F8D4}" sibTransId="{B06FE78D-6D8B-44B8-A0AA-0F3546B98FF0}"/>
    <dgm:cxn modelId="{D7878739-7029-43FE-8330-C51A882CBB21}" type="presOf" srcId="{236FD2B0-1B4E-4A23-8FCC-D680B3EC2E67}" destId="{68BEC448-240A-4392-B2E1-33608B7E21CF}" srcOrd="0" destOrd="0" presId="urn:microsoft.com/office/officeart/2005/8/layout/default"/>
    <dgm:cxn modelId="{7B8E115E-2889-499E-9ACC-BE1CACF928E3}" srcId="{236FD2B0-1B4E-4A23-8FCC-D680B3EC2E67}" destId="{41BF768C-421C-4F9E-BD55-736DE518165D}" srcOrd="5" destOrd="0" parTransId="{50012365-6BA2-4DC1-839E-C1E4DA5C8D38}" sibTransId="{5931BDC8-E392-499F-8F57-E684B76D0E60}"/>
    <dgm:cxn modelId="{4E0D1242-45FA-4A03-B45D-FEAFE516E352}" type="presOf" srcId="{BBD423B9-129B-4464-B867-9E94BEBC4423}" destId="{13066DD9-C7AA-47EB-AE37-A009B3E6BF59}" srcOrd="0" destOrd="0" presId="urn:microsoft.com/office/officeart/2005/8/layout/default"/>
    <dgm:cxn modelId="{ADCDB845-B4D6-42E2-A371-24387CE0E178}" type="presOf" srcId="{5F586F1B-2A76-4A64-AA96-FED2A92BF0A5}" destId="{D2BAD856-C45C-4817-8E09-784E70776F46}" srcOrd="0" destOrd="0" presId="urn:microsoft.com/office/officeart/2005/8/layout/default"/>
    <dgm:cxn modelId="{F9CC2066-81E0-499F-B950-720146F297DE}" srcId="{236FD2B0-1B4E-4A23-8FCC-D680B3EC2E67}" destId="{3BBED9BD-D79F-4522-886D-135F85463F81}" srcOrd="4" destOrd="0" parTransId="{07AC0402-197C-43EC-ADAC-8CAE942C687C}" sibTransId="{89C183F4-B4EE-4D66-8D65-8038C84B2E36}"/>
    <dgm:cxn modelId="{5B935C58-2CCE-4825-A4FA-9DF49822B6EB}" type="presOf" srcId="{BA71B8D6-F74B-4245-A793-E97054826F51}" destId="{68D4A70D-7294-4142-8EDF-B4796651C570}" srcOrd="0" destOrd="0" presId="urn:microsoft.com/office/officeart/2005/8/layout/default"/>
    <dgm:cxn modelId="{53415A89-6098-4BB1-8D9E-538E8A520713}" srcId="{236FD2B0-1B4E-4A23-8FCC-D680B3EC2E67}" destId="{BBD423B9-129B-4464-B867-9E94BEBC4423}" srcOrd="3" destOrd="0" parTransId="{011EB95F-E555-48AF-A5BA-9138FF91F33F}" sibTransId="{96470745-2D0D-46C1-B6A6-F2190639204F}"/>
    <dgm:cxn modelId="{40A104AE-8BB2-4829-91A5-DD965C8DB79B}" srcId="{236FD2B0-1B4E-4A23-8FCC-D680B3EC2E67}" destId="{BA71B8D6-F74B-4245-A793-E97054826F51}" srcOrd="1" destOrd="0" parTransId="{9C8F32F7-4FA8-418D-BCB9-D576CDB1BB8E}" sibTransId="{4172FC5E-2B34-4F8B-92E7-5EE200518C07}"/>
    <dgm:cxn modelId="{77E561D0-7F89-4C0C-832C-5200F4F8CDEF}" srcId="{236FD2B0-1B4E-4A23-8FCC-D680B3EC2E67}" destId="{6D90F183-D6FE-4E7B-A2E3-5BF541C1EA38}" srcOrd="2" destOrd="0" parTransId="{372DC50F-270E-4A81-B305-C15F2806CD33}" sibTransId="{AD35A8BA-5A02-4292-B805-453B9078EA55}"/>
    <dgm:cxn modelId="{B794D4D1-747D-4B01-B2F7-C4AAD5711630}" type="presOf" srcId="{41BF768C-421C-4F9E-BD55-736DE518165D}" destId="{27BBEB53-C175-41AA-B976-FDDFEB1E1151}" srcOrd="0" destOrd="0" presId="urn:microsoft.com/office/officeart/2005/8/layout/default"/>
    <dgm:cxn modelId="{FF805BF1-5944-4BAA-9E2B-E4CB27F00E85}" type="presOf" srcId="{6D90F183-D6FE-4E7B-A2E3-5BF541C1EA38}" destId="{C8B17EBD-01E4-4326-94E4-43C02E54F49A}" srcOrd="0" destOrd="0" presId="urn:microsoft.com/office/officeart/2005/8/layout/default"/>
    <dgm:cxn modelId="{A42C9F87-272D-47AF-8EC0-A1B1D767B99F}" type="presParOf" srcId="{68BEC448-240A-4392-B2E1-33608B7E21CF}" destId="{D2BAD856-C45C-4817-8E09-784E70776F46}" srcOrd="0" destOrd="0" presId="urn:microsoft.com/office/officeart/2005/8/layout/default"/>
    <dgm:cxn modelId="{F601D7DA-145C-4F1F-89D9-12AE70CE1F51}" type="presParOf" srcId="{68BEC448-240A-4392-B2E1-33608B7E21CF}" destId="{58422DBE-BFB4-49A4-B419-7119F23C449C}" srcOrd="1" destOrd="0" presId="urn:microsoft.com/office/officeart/2005/8/layout/default"/>
    <dgm:cxn modelId="{083F35D4-91E7-4682-8BBA-BC20620F3C74}" type="presParOf" srcId="{68BEC448-240A-4392-B2E1-33608B7E21CF}" destId="{68D4A70D-7294-4142-8EDF-B4796651C570}" srcOrd="2" destOrd="0" presId="urn:microsoft.com/office/officeart/2005/8/layout/default"/>
    <dgm:cxn modelId="{1A7AFFB9-5735-4BDA-B29D-D84F90B6A685}" type="presParOf" srcId="{68BEC448-240A-4392-B2E1-33608B7E21CF}" destId="{946C63E2-FD47-4D69-986D-09B8313AAEDE}" srcOrd="3" destOrd="0" presId="urn:microsoft.com/office/officeart/2005/8/layout/default"/>
    <dgm:cxn modelId="{84291383-9664-4BE4-9D23-AE214E3453EC}" type="presParOf" srcId="{68BEC448-240A-4392-B2E1-33608B7E21CF}" destId="{C8B17EBD-01E4-4326-94E4-43C02E54F49A}" srcOrd="4" destOrd="0" presId="urn:microsoft.com/office/officeart/2005/8/layout/default"/>
    <dgm:cxn modelId="{2A0CC7E9-37F5-4685-A70C-DE974F3801BF}" type="presParOf" srcId="{68BEC448-240A-4392-B2E1-33608B7E21CF}" destId="{A23D3871-3D97-4526-A5B4-7924FC997ECA}" srcOrd="5" destOrd="0" presId="urn:microsoft.com/office/officeart/2005/8/layout/default"/>
    <dgm:cxn modelId="{0C0A0801-1D2A-42FE-B502-63BDCA450C82}" type="presParOf" srcId="{68BEC448-240A-4392-B2E1-33608B7E21CF}" destId="{13066DD9-C7AA-47EB-AE37-A009B3E6BF59}" srcOrd="6" destOrd="0" presId="urn:microsoft.com/office/officeart/2005/8/layout/default"/>
    <dgm:cxn modelId="{A19EE5BF-45E4-4A24-B893-B56EDB8DA4A7}" type="presParOf" srcId="{68BEC448-240A-4392-B2E1-33608B7E21CF}" destId="{18DBFC5E-5561-420D-B833-5FB8782BB351}" srcOrd="7" destOrd="0" presId="urn:microsoft.com/office/officeart/2005/8/layout/default"/>
    <dgm:cxn modelId="{37E78063-802D-452D-8506-AEFC2317E360}" type="presParOf" srcId="{68BEC448-240A-4392-B2E1-33608B7E21CF}" destId="{57646FCF-1D80-48B7-8105-8C603C6213CD}" srcOrd="8" destOrd="0" presId="urn:microsoft.com/office/officeart/2005/8/layout/default"/>
    <dgm:cxn modelId="{B378F2C2-4F70-4D22-A925-96F32D8472AE}" type="presParOf" srcId="{68BEC448-240A-4392-B2E1-33608B7E21CF}" destId="{019BCDD5-29D2-4CB1-899F-73113428BDB5}" srcOrd="9" destOrd="0" presId="urn:microsoft.com/office/officeart/2005/8/layout/default"/>
    <dgm:cxn modelId="{EEB1D2EF-70D9-4690-8F0E-55F939613AF5}" type="presParOf" srcId="{68BEC448-240A-4392-B2E1-33608B7E21CF}" destId="{27BBEB53-C175-41AA-B976-FDDFEB1E1151}"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6FD2B0-1B4E-4A23-8FCC-D680B3EC2E6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5DCDB58-9336-4055-B525-3A35EAEF7E66}">
      <dgm:prSet/>
      <dgm:spPr/>
      <dgm:t>
        <a:bodyPr/>
        <a:lstStyle/>
        <a:p>
          <a:r>
            <a:rPr lang="en-US" b="1"/>
            <a:t>Once materials have been printed, you are ready for training. Translate resource material before training. </a:t>
          </a:r>
          <a:endParaRPr lang="en-US" b="1" dirty="0"/>
        </a:p>
      </dgm:t>
    </dgm:pt>
    <dgm:pt modelId="{0B8FD0F7-7BB6-481C-BC2D-95F0BB2EAC0D}" type="parTrans" cxnId="{514DBE19-3D74-428F-83D7-EF5E955EB4AB}">
      <dgm:prSet/>
      <dgm:spPr/>
      <dgm:t>
        <a:bodyPr/>
        <a:lstStyle/>
        <a:p>
          <a:endParaRPr lang="en-US"/>
        </a:p>
      </dgm:t>
    </dgm:pt>
    <dgm:pt modelId="{AD9DB310-7346-47A0-98ED-32F70E0AFD85}" type="sibTrans" cxnId="{514DBE19-3D74-428F-83D7-EF5E955EB4AB}">
      <dgm:prSet/>
      <dgm:spPr/>
      <dgm:t>
        <a:bodyPr/>
        <a:lstStyle/>
        <a:p>
          <a:endParaRPr lang="en-US"/>
        </a:p>
      </dgm:t>
    </dgm:pt>
    <dgm:pt modelId="{19251114-7806-4B51-A877-AAF1248463D0}">
      <dgm:prSet/>
      <dgm:spPr/>
      <dgm:t>
        <a:bodyPr/>
        <a:lstStyle/>
        <a:p>
          <a:r>
            <a:rPr lang="en-US" b="1" dirty="0"/>
            <a:t>Take them through the same training they will be implementing with the promoters. </a:t>
          </a:r>
        </a:p>
      </dgm:t>
    </dgm:pt>
    <dgm:pt modelId="{5D8874DE-C52A-4AB5-9689-C9046D60DA26}" type="parTrans" cxnId="{9430CCD7-EDF1-4A49-A882-CE3589D5262C}">
      <dgm:prSet/>
      <dgm:spPr/>
      <dgm:t>
        <a:bodyPr/>
        <a:lstStyle/>
        <a:p>
          <a:endParaRPr lang="en-US"/>
        </a:p>
      </dgm:t>
    </dgm:pt>
    <dgm:pt modelId="{F726FB33-70C6-42C9-8050-F3F099948C32}" type="sibTrans" cxnId="{9430CCD7-EDF1-4A49-A882-CE3589D5262C}">
      <dgm:prSet/>
      <dgm:spPr/>
      <dgm:t>
        <a:bodyPr/>
        <a:lstStyle/>
        <a:p>
          <a:endParaRPr lang="en-US"/>
        </a:p>
      </dgm:t>
    </dgm:pt>
    <dgm:pt modelId="{40D7776A-6A62-47CE-894E-9A0171DFA4EA}">
      <dgm:prSet/>
      <dgm:spPr/>
      <dgm:t>
        <a:bodyPr/>
        <a:lstStyle/>
        <a:p>
          <a:r>
            <a:rPr lang="en-US" b="1" dirty="0"/>
            <a:t>Give them all information step by step and explain activities that are done in parallel</a:t>
          </a:r>
        </a:p>
      </dgm:t>
    </dgm:pt>
    <dgm:pt modelId="{18486FF9-8E71-4FD1-8086-F33D1ED766E0}" type="parTrans" cxnId="{D69B49FF-6FDE-4487-A4C6-B1AA834DDCB0}">
      <dgm:prSet/>
      <dgm:spPr/>
      <dgm:t>
        <a:bodyPr/>
        <a:lstStyle/>
        <a:p>
          <a:endParaRPr lang="en-US"/>
        </a:p>
      </dgm:t>
    </dgm:pt>
    <dgm:pt modelId="{A9F4E2C5-79C4-4EFF-8DC8-02911C82148A}" type="sibTrans" cxnId="{D69B49FF-6FDE-4487-A4C6-B1AA834DDCB0}">
      <dgm:prSet/>
      <dgm:spPr/>
      <dgm:t>
        <a:bodyPr/>
        <a:lstStyle/>
        <a:p>
          <a:endParaRPr lang="en-US"/>
        </a:p>
      </dgm:t>
    </dgm:pt>
    <dgm:pt modelId="{2931BC9B-7E14-4F3C-91B0-A1CA0B74ACEE}">
      <dgm:prSet/>
      <dgm:spPr/>
      <dgm:t>
        <a:bodyPr/>
        <a:lstStyle/>
        <a:p>
          <a:r>
            <a:rPr lang="en-US" b="1" dirty="0"/>
            <a:t>Smaller groups are better (15-20) as it will give promoters an opportunity to practice and role-play the activities</a:t>
          </a:r>
        </a:p>
      </dgm:t>
    </dgm:pt>
    <dgm:pt modelId="{FBB42B6A-81D3-4435-A12D-2E5C74DD0023}" type="parTrans" cxnId="{089F9C89-729B-44D4-96A1-DF422FB95D8B}">
      <dgm:prSet/>
      <dgm:spPr/>
      <dgm:t>
        <a:bodyPr/>
        <a:lstStyle/>
        <a:p>
          <a:endParaRPr lang="en-US"/>
        </a:p>
      </dgm:t>
    </dgm:pt>
    <dgm:pt modelId="{D7601F25-B652-4884-8374-75897E68589D}" type="sibTrans" cxnId="{089F9C89-729B-44D4-96A1-DF422FB95D8B}">
      <dgm:prSet/>
      <dgm:spPr/>
      <dgm:t>
        <a:bodyPr/>
        <a:lstStyle/>
        <a:p>
          <a:endParaRPr lang="en-US"/>
        </a:p>
      </dgm:t>
    </dgm:pt>
    <dgm:pt modelId="{43E2E8C3-7A95-401C-82A4-D8EF26F80CD6}">
      <dgm:prSet/>
      <dgm:spPr/>
      <dgm:t>
        <a:bodyPr/>
        <a:lstStyle/>
        <a:p>
          <a:r>
            <a:rPr lang="en-US" b="1" dirty="0"/>
            <a:t>If you are conducting online/remote training because of Covid-19 situation, try to make it as interactive and participative as you can. </a:t>
          </a:r>
        </a:p>
      </dgm:t>
    </dgm:pt>
    <dgm:pt modelId="{EA63DD21-FACA-4B6F-ABE0-F665650AD55B}" type="parTrans" cxnId="{334A2891-79DF-46A8-8789-B926B6420E3D}">
      <dgm:prSet/>
      <dgm:spPr/>
      <dgm:t>
        <a:bodyPr/>
        <a:lstStyle/>
        <a:p>
          <a:endParaRPr lang="en-US"/>
        </a:p>
      </dgm:t>
    </dgm:pt>
    <dgm:pt modelId="{529148F5-B7D5-4BE6-9E20-1B71B6C840F7}" type="sibTrans" cxnId="{334A2891-79DF-46A8-8789-B926B6420E3D}">
      <dgm:prSet/>
      <dgm:spPr/>
      <dgm:t>
        <a:bodyPr/>
        <a:lstStyle/>
        <a:p>
          <a:endParaRPr lang="en-US"/>
        </a:p>
      </dgm:t>
    </dgm:pt>
    <dgm:pt modelId="{4730DBE3-CC0A-41B0-8B36-C4DBBAFBEFC5}">
      <dgm:prSet/>
      <dgm:spPr/>
      <dgm:t>
        <a:bodyPr/>
        <a:lstStyle/>
        <a:p>
          <a:r>
            <a:rPr lang="en-US" b="1" dirty="0"/>
            <a:t>Spend 10-15 minutes explaining Zoom/Online  features with participants to make training interactive and participatory</a:t>
          </a:r>
          <a:endParaRPr lang="en-GB" b="1" dirty="0"/>
        </a:p>
      </dgm:t>
    </dgm:pt>
    <dgm:pt modelId="{815A93C9-1254-45B5-98BC-EE1501EAC3D4}" type="parTrans" cxnId="{5350B4A3-2AF6-411F-8968-86FF7722EA83}">
      <dgm:prSet/>
      <dgm:spPr/>
      <dgm:t>
        <a:bodyPr/>
        <a:lstStyle/>
        <a:p>
          <a:endParaRPr lang="en-US"/>
        </a:p>
      </dgm:t>
    </dgm:pt>
    <dgm:pt modelId="{553B7855-5EB0-4307-A56B-3A5BD59F05F3}" type="sibTrans" cxnId="{5350B4A3-2AF6-411F-8968-86FF7722EA83}">
      <dgm:prSet/>
      <dgm:spPr/>
      <dgm:t>
        <a:bodyPr/>
        <a:lstStyle/>
        <a:p>
          <a:endParaRPr lang="en-US"/>
        </a:p>
      </dgm:t>
    </dgm:pt>
    <dgm:pt modelId="{68BEC448-240A-4392-B2E1-33608B7E21CF}" type="pres">
      <dgm:prSet presAssocID="{236FD2B0-1B4E-4A23-8FCC-D680B3EC2E67}" presName="diagram" presStyleCnt="0">
        <dgm:presLayoutVars>
          <dgm:dir/>
          <dgm:resizeHandles val="exact"/>
        </dgm:presLayoutVars>
      </dgm:prSet>
      <dgm:spPr/>
    </dgm:pt>
    <dgm:pt modelId="{4BA19FA9-0D22-4ADA-8E00-1E85B204254A}" type="pres">
      <dgm:prSet presAssocID="{A5DCDB58-9336-4055-B525-3A35EAEF7E66}" presName="node" presStyleLbl="node1" presStyleIdx="0" presStyleCnt="6">
        <dgm:presLayoutVars>
          <dgm:bulletEnabled val="1"/>
        </dgm:presLayoutVars>
      </dgm:prSet>
      <dgm:spPr/>
    </dgm:pt>
    <dgm:pt modelId="{693EB894-F912-4800-86D3-65A840DF4694}" type="pres">
      <dgm:prSet presAssocID="{AD9DB310-7346-47A0-98ED-32F70E0AFD85}" presName="sibTrans" presStyleCnt="0"/>
      <dgm:spPr/>
    </dgm:pt>
    <dgm:pt modelId="{D7A981EE-A3E6-4CC7-9D41-F31C7F619E75}" type="pres">
      <dgm:prSet presAssocID="{19251114-7806-4B51-A877-AAF1248463D0}" presName="node" presStyleLbl="node1" presStyleIdx="1" presStyleCnt="6">
        <dgm:presLayoutVars>
          <dgm:bulletEnabled val="1"/>
        </dgm:presLayoutVars>
      </dgm:prSet>
      <dgm:spPr/>
    </dgm:pt>
    <dgm:pt modelId="{67BFB38F-4182-4DFC-A8FC-56A8EAE8C376}" type="pres">
      <dgm:prSet presAssocID="{F726FB33-70C6-42C9-8050-F3F099948C32}" presName="sibTrans" presStyleCnt="0"/>
      <dgm:spPr/>
    </dgm:pt>
    <dgm:pt modelId="{E03799E0-4D79-4EC8-8977-CA92950B4DF1}" type="pres">
      <dgm:prSet presAssocID="{40D7776A-6A62-47CE-894E-9A0171DFA4EA}" presName="node" presStyleLbl="node1" presStyleIdx="2" presStyleCnt="6">
        <dgm:presLayoutVars>
          <dgm:bulletEnabled val="1"/>
        </dgm:presLayoutVars>
      </dgm:prSet>
      <dgm:spPr/>
    </dgm:pt>
    <dgm:pt modelId="{CCB89419-C773-4730-BEAB-336FB748AB9D}" type="pres">
      <dgm:prSet presAssocID="{A9F4E2C5-79C4-4EFF-8DC8-02911C82148A}" presName="sibTrans" presStyleCnt="0"/>
      <dgm:spPr/>
    </dgm:pt>
    <dgm:pt modelId="{5757D5A7-8B27-4A02-8388-EA7F18DEB9D3}" type="pres">
      <dgm:prSet presAssocID="{2931BC9B-7E14-4F3C-91B0-A1CA0B74ACEE}" presName="node" presStyleLbl="node1" presStyleIdx="3" presStyleCnt="6">
        <dgm:presLayoutVars>
          <dgm:bulletEnabled val="1"/>
        </dgm:presLayoutVars>
      </dgm:prSet>
      <dgm:spPr/>
    </dgm:pt>
    <dgm:pt modelId="{9F8A5E02-4E05-4C25-BDDB-D8793B67FD3D}" type="pres">
      <dgm:prSet presAssocID="{D7601F25-B652-4884-8374-75897E68589D}" presName="sibTrans" presStyleCnt="0"/>
      <dgm:spPr/>
    </dgm:pt>
    <dgm:pt modelId="{E9F7864B-2377-497B-A22B-669F129D90AE}" type="pres">
      <dgm:prSet presAssocID="{43E2E8C3-7A95-401C-82A4-D8EF26F80CD6}" presName="node" presStyleLbl="node1" presStyleIdx="4" presStyleCnt="6">
        <dgm:presLayoutVars>
          <dgm:bulletEnabled val="1"/>
        </dgm:presLayoutVars>
      </dgm:prSet>
      <dgm:spPr/>
    </dgm:pt>
    <dgm:pt modelId="{ED338223-7319-442D-9122-4EE37DDF2867}" type="pres">
      <dgm:prSet presAssocID="{529148F5-B7D5-4BE6-9E20-1B71B6C840F7}" presName="sibTrans" presStyleCnt="0"/>
      <dgm:spPr/>
    </dgm:pt>
    <dgm:pt modelId="{B5109844-095C-40B7-BCAF-FA49F38E6112}" type="pres">
      <dgm:prSet presAssocID="{4730DBE3-CC0A-41B0-8B36-C4DBBAFBEFC5}" presName="node" presStyleLbl="node1" presStyleIdx="5" presStyleCnt="6">
        <dgm:presLayoutVars>
          <dgm:bulletEnabled val="1"/>
        </dgm:presLayoutVars>
      </dgm:prSet>
      <dgm:spPr/>
    </dgm:pt>
  </dgm:ptLst>
  <dgm:cxnLst>
    <dgm:cxn modelId="{514DBE19-3D74-428F-83D7-EF5E955EB4AB}" srcId="{236FD2B0-1B4E-4A23-8FCC-D680B3EC2E67}" destId="{A5DCDB58-9336-4055-B525-3A35EAEF7E66}" srcOrd="0" destOrd="0" parTransId="{0B8FD0F7-7BB6-481C-BC2D-95F0BB2EAC0D}" sibTransId="{AD9DB310-7346-47A0-98ED-32F70E0AFD85}"/>
    <dgm:cxn modelId="{E07C7B35-747B-4B77-8D6A-BB651D2BE22D}" type="presOf" srcId="{40D7776A-6A62-47CE-894E-9A0171DFA4EA}" destId="{E03799E0-4D79-4EC8-8977-CA92950B4DF1}" srcOrd="0" destOrd="0" presId="urn:microsoft.com/office/officeart/2005/8/layout/default"/>
    <dgm:cxn modelId="{4F2FDF37-128D-46B7-9E1F-31EEC7B9BFD9}" type="presOf" srcId="{2931BC9B-7E14-4F3C-91B0-A1CA0B74ACEE}" destId="{5757D5A7-8B27-4A02-8388-EA7F18DEB9D3}" srcOrd="0" destOrd="0" presId="urn:microsoft.com/office/officeart/2005/8/layout/default"/>
    <dgm:cxn modelId="{D7878739-7029-43FE-8330-C51A882CBB21}" type="presOf" srcId="{236FD2B0-1B4E-4A23-8FCC-D680B3EC2E67}" destId="{68BEC448-240A-4392-B2E1-33608B7E21CF}" srcOrd="0" destOrd="0" presId="urn:microsoft.com/office/officeart/2005/8/layout/default"/>
    <dgm:cxn modelId="{900A666A-A6D8-4F5A-9B29-35A1F16FFE49}" type="presOf" srcId="{4730DBE3-CC0A-41B0-8B36-C4DBBAFBEFC5}" destId="{B5109844-095C-40B7-BCAF-FA49F38E6112}" srcOrd="0" destOrd="0" presId="urn:microsoft.com/office/officeart/2005/8/layout/default"/>
    <dgm:cxn modelId="{089F9C89-729B-44D4-96A1-DF422FB95D8B}" srcId="{236FD2B0-1B4E-4A23-8FCC-D680B3EC2E67}" destId="{2931BC9B-7E14-4F3C-91B0-A1CA0B74ACEE}" srcOrd="3" destOrd="0" parTransId="{FBB42B6A-81D3-4435-A12D-2E5C74DD0023}" sibTransId="{D7601F25-B652-4884-8374-75897E68589D}"/>
    <dgm:cxn modelId="{334A2891-79DF-46A8-8789-B926B6420E3D}" srcId="{236FD2B0-1B4E-4A23-8FCC-D680B3EC2E67}" destId="{43E2E8C3-7A95-401C-82A4-D8EF26F80CD6}" srcOrd="4" destOrd="0" parTransId="{EA63DD21-FACA-4B6F-ABE0-F665650AD55B}" sibTransId="{529148F5-B7D5-4BE6-9E20-1B71B6C840F7}"/>
    <dgm:cxn modelId="{5350B4A3-2AF6-411F-8968-86FF7722EA83}" srcId="{236FD2B0-1B4E-4A23-8FCC-D680B3EC2E67}" destId="{4730DBE3-CC0A-41B0-8B36-C4DBBAFBEFC5}" srcOrd="5" destOrd="0" parTransId="{815A93C9-1254-45B5-98BC-EE1501EAC3D4}" sibTransId="{553B7855-5EB0-4307-A56B-3A5BD59F05F3}"/>
    <dgm:cxn modelId="{826156C2-3E6A-4FFB-A997-2BA49BBEDC4B}" type="presOf" srcId="{A5DCDB58-9336-4055-B525-3A35EAEF7E66}" destId="{4BA19FA9-0D22-4ADA-8E00-1E85B204254A}" srcOrd="0" destOrd="0" presId="urn:microsoft.com/office/officeart/2005/8/layout/default"/>
    <dgm:cxn modelId="{CEBCD8D1-62B2-4DE4-B291-543C1F07992B}" type="presOf" srcId="{43E2E8C3-7A95-401C-82A4-D8EF26F80CD6}" destId="{E9F7864B-2377-497B-A22B-669F129D90AE}" srcOrd="0" destOrd="0" presId="urn:microsoft.com/office/officeart/2005/8/layout/default"/>
    <dgm:cxn modelId="{9430CCD7-EDF1-4A49-A882-CE3589D5262C}" srcId="{236FD2B0-1B4E-4A23-8FCC-D680B3EC2E67}" destId="{19251114-7806-4B51-A877-AAF1248463D0}" srcOrd="1" destOrd="0" parTransId="{5D8874DE-C52A-4AB5-9689-C9046D60DA26}" sibTransId="{F726FB33-70C6-42C9-8050-F3F099948C32}"/>
    <dgm:cxn modelId="{45144ADE-AB1B-4626-87AF-C8B7798073D8}" type="presOf" srcId="{19251114-7806-4B51-A877-AAF1248463D0}" destId="{D7A981EE-A3E6-4CC7-9D41-F31C7F619E75}" srcOrd="0" destOrd="0" presId="urn:microsoft.com/office/officeart/2005/8/layout/default"/>
    <dgm:cxn modelId="{D69B49FF-6FDE-4487-A4C6-B1AA834DDCB0}" srcId="{236FD2B0-1B4E-4A23-8FCC-D680B3EC2E67}" destId="{40D7776A-6A62-47CE-894E-9A0171DFA4EA}" srcOrd="2" destOrd="0" parTransId="{18486FF9-8E71-4FD1-8086-F33D1ED766E0}" sibTransId="{A9F4E2C5-79C4-4EFF-8DC8-02911C82148A}"/>
    <dgm:cxn modelId="{159370F8-2888-42C5-AB3E-2050A15BD4B0}" type="presParOf" srcId="{68BEC448-240A-4392-B2E1-33608B7E21CF}" destId="{4BA19FA9-0D22-4ADA-8E00-1E85B204254A}" srcOrd="0" destOrd="0" presId="urn:microsoft.com/office/officeart/2005/8/layout/default"/>
    <dgm:cxn modelId="{CD3E677E-AC1D-4894-903D-0C3224D6A974}" type="presParOf" srcId="{68BEC448-240A-4392-B2E1-33608B7E21CF}" destId="{693EB894-F912-4800-86D3-65A840DF4694}" srcOrd="1" destOrd="0" presId="urn:microsoft.com/office/officeart/2005/8/layout/default"/>
    <dgm:cxn modelId="{46D0F72C-BBD3-4D70-81F9-74848E9CD913}" type="presParOf" srcId="{68BEC448-240A-4392-B2E1-33608B7E21CF}" destId="{D7A981EE-A3E6-4CC7-9D41-F31C7F619E75}" srcOrd="2" destOrd="0" presId="urn:microsoft.com/office/officeart/2005/8/layout/default"/>
    <dgm:cxn modelId="{4EA32E17-29EC-43FD-B029-7604CF3A72F2}" type="presParOf" srcId="{68BEC448-240A-4392-B2E1-33608B7E21CF}" destId="{67BFB38F-4182-4DFC-A8FC-56A8EAE8C376}" srcOrd="3" destOrd="0" presId="urn:microsoft.com/office/officeart/2005/8/layout/default"/>
    <dgm:cxn modelId="{8F476CD8-14F6-4089-87AD-A0520BB752EF}" type="presParOf" srcId="{68BEC448-240A-4392-B2E1-33608B7E21CF}" destId="{E03799E0-4D79-4EC8-8977-CA92950B4DF1}" srcOrd="4" destOrd="0" presId="urn:microsoft.com/office/officeart/2005/8/layout/default"/>
    <dgm:cxn modelId="{66812269-C322-466C-997F-9E5EA040AD07}" type="presParOf" srcId="{68BEC448-240A-4392-B2E1-33608B7E21CF}" destId="{CCB89419-C773-4730-BEAB-336FB748AB9D}" srcOrd="5" destOrd="0" presId="urn:microsoft.com/office/officeart/2005/8/layout/default"/>
    <dgm:cxn modelId="{B3F62E7A-14FE-4EA9-90CE-7F14299116D3}" type="presParOf" srcId="{68BEC448-240A-4392-B2E1-33608B7E21CF}" destId="{5757D5A7-8B27-4A02-8388-EA7F18DEB9D3}" srcOrd="6" destOrd="0" presId="urn:microsoft.com/office/officeart/2005/8/layout/default"/>
    <dgm:cxn modelId="{E049625A-4753-4AE6-9C3B-A57C26E1F79A}" type="presParOf" srcId="{68BEC448-240A-4392-B2E1-33608B7E21CF}" destId="{9F8A5E02-4E05-4C25-BDDB-D8793B67FD3D}" srcOrd="7" destOrd="0" presId="urn:microsoft.com/office/officeart/2005/8/layout/default"/>
    <dgm:cxn modelId="{6127E9DD-F483-4619-A1CB-313F012DA182}" type="presParOf" srcId="{68BEC448-240A-4392-B2E1-33608B7E21CF}" destId="{E9F7864B-2377-497B-A22B-669F129D90AE}" srcOrd="8" destOrd="0" presId="urn:microsoft.com/office/officeart/2005/8/layout/default"/>
    <dgm:cxn modelId="{B5A8CABD-4B07-4FF7-B810-A5933E337C4A}" type="presParOf" srcId="{68BEC448-240A-4392-B2E1-33608B7E21CF}" destId="{ED338223-7319-442D-9122-4EE37DDF2867}" srcOrd="9" destOrd="0" presId="urn:microsoft.com/office/officeart/2005/8/layout/default"/>
    <dgm:cxn modelId="{8BD7C9C9-0E75-4A8C-AD23-C72728574CFF}" type="presParOf" srcId="{68BEC448-240A-4392-B2E1-33608B7E21CF}" destId="{B5109844-095C-40B7-BCAF-FA49F38E6112}"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FB89C8-1170-4F72-B014-7EA4D4BC9954}" type="doc">
      <dgm:prSet loTypeId="urn:microsoft.com/office/officeart/2011/layout/RadialPictureList" loCatId="officeonline" qsTypeId="urn:microsoft.com/office/officeart/2005/8/quickstyle/simple1" qsCatId="simple" csTypeId="urn:microsoft.com/office/officeart/2005/8/colors/accent1_2" csCatId="accent1" phldr="1"/>
      <dgm:spPr/>
      <dgm:t>
        <a:bodyPr/>
        <a:lstStyle/>
        <a:p>
          <a:endParaRPr lang="en-US"/>
        </a:p>
      </dgm:t>
    </dgm:pt>
    <dgm:pt modelId="{3B0E62D4-A2B1-4582-9AE9-F155BD99C626}">
      <dgm:prSet phldrT="[Text]"/>
      <dgm:spPr/>
      <dgm:t>
        <a:bodyPr/>
        <a:lstStyle/>
        <a:p>
          <a:r>
            <a:rPr lang="en-GB" dirty="0"/>
            <a:t>Sessions 1: Role play</a:t>
          </a:r>
          <a:endParaRPr lang="en-US" dirty="0"/>
        </a:p>
      </dgm:t>
    </dgm:pt>
    <dgm:pt modelId="{7113B931-D6F3-4C76-A73E-E0B836EA4EF0}" type="parTrans" cxnId="{4D34DF30-3483-42CC-B699-F16334364610}">
      <dgm:prSet/>
      <dgm:spPr/>
      <dgm:t>
        <a:bodyPr/>
        <a:lstStyle/>
        <a:p>
          <a:endParaRPr lang="en-US"/>
        </a:p>
      </dgm:t>
    </dgm:pt>
    <dgm:pt modelId="{709CA785-B9F8-403F-A5A2-C8D929E46FBA}" type="sibTrans" cxnId="{4D34DF30-3483-42CC-B699-F16334364610}">
      <dgm:prSet/>
      <dgm:spPr/>
      <dgm:t>
        <a:bodyPr/>
        <a:lstStyle/>
        <a:p>
          <a:endParaRPr lang="en-US"/>
        </a:p>
      </dgm:t>
    </dgm:pt>
    <dgm:pt modelId="{384D21E7-D9C8-4813-95DA-355D655B7EC0}">
      <dgm:prSet phldrT="[Text]"/>
      <dgm:spPr/>
      <dgm:t>
        <a:bodyPr/>
        <a:lstStyle/>
        <a:p>
          <a:r>
            <a:rPr lang="en-GB" dirty="0"/>
            <a:t>Assessments</a:t>
          </a:r>
          <a:endParaRPr lang="en-US" dirty="0"/>
        </a:p>
      </dgm:t>
    </dgm:pt>
    <dgm:pt modelId="{B77E257C-758D-476E-8FF4-E81DE3F67BF7}" type="parTrans" cxnId="{77A532BD-7BB8-4D61-A283-F86A768FF39F}">
      <dgm:prSet/>
      <dgm:spPr/>
      <dgm:t>
        <a:bodyPr/>
        <a:lstStyle/>
        <a:p>
          <a:endParaRPr lang="en-US"/>
        </a:p>
      </dgm:t>
    </dgm:pt>
    <dgm:pt modelId="{B7D41AEC-DBE3-4C9A-840F-A654D30E6CFA}" type="sibTrans" cxnId="{77A532BD-7BB8-4D61-A283-F86A768FF39F}">
      <dgm:prSet/>
      <dgm:spPr/>
      <dgm:t>
        <a:bodyPr/>
        <a:lstStyle/>
        <a:p>
          <a:endParaRPr lang="en-US"/>
        </a:p>
      </dgm:t>
    </dgm:pt>
    <dgm:pt modelId="{712E693D-EC09-4B67-AE60-C27A318142BC}">
      <dgm:prSet phldrT="[Text]"/>
      <dgm:spPr/>
      <dgm:t>
        <a:bodyPr/>
        <a:lstStyle/>
        <a:p>
          <a:r>
            <a:rPr lang="en-GB" dirty="0"/>
            <a:t>Awareness raising using storyboard</a:t>
          </a:r>
          <a:endParaRPr lang="en-US" dirty="0"/>
        </a:p>
      </dgm:t>
    </dgm:pt>
    <dgm:pt modelId="{94643714-CA49-434D-B440-C62A150893E2}" type="parTrans" cxnId="{2781C5E4-D8F7-41A9-94CD-E8221AF6960E}">
      <dgm:prSet/>
      <dgm:spPr/>
      <dgm:t>
        <a:bodyPr/>
        <a:lstStyle/>
        <a:p>
          <a:endParaRPr lang="en-US"/>
        </a:p>
      </dgm:t>
    </dgm:pt>
    <dgm:pt modelId="{66F66788-EF68-4E58-A33D-77AAB9974741}" type="sibTrans" cxnId="{2781C5E4-D8F7-41A9-94CD-E8221AF6960E}">
      <dgm:prSet/>
      <dgm:spPr/>
      <dgm:t>
        <a:bodyPr/>
        <a:lstStyle/>
        <a:p>
          <a:endParaRPr lang="en-US"/>
        </a:p>
      </dgm:t>
    </dgm:pt>
    <dgm:pt modelId="{872482DF-B568-4DD1-826F-69C8E644DE90}">
      <dgm:prSet phldrT="[Text]"/>
      <dgm:spPr/>
      <dgm:t>
        <a:bodyPr/>
        <a:lstStyle/>
        <a:p>
          <a:r>
            <a:rPr lang="en-GB" dirty="0"/>
            <a:t>Demonstrations using coloured powder</a:t>
          </a:r>
          <a:endParaRPr lang="en-US" dirty="0"/>
        </a:p>
      </dgm:t>
    </dgm:pt>
    <dgm:pt modelId="{D750EBB6-5BBD-40B2-914C-6AD340815FC0}" type="parTrans" cxnId="{F988862F-240E-4631-9920-144538607057}">
      <dgm:prSet/>
      <dgm:spPr/>
      <dgm:t>
        <a:bodyPr/>
        <a:lstStyle/>
        <a:p>
          <a:endParaRPr lang="en-US"/>
        </a:p>
      </dgm:t>
    </dgm:pt>
    <dgm:pt modelId="{027B53A3-0097-4BE1-8A0D-F4309482B519}" type="sibTrans" cxnId="{F988862F-240E-4631-9920-144538607057}">
      <dgm:prSet/>
      <dgm:spPr/>
      <dgm:t>
        <a:bodyPr/>
        <a:lstStyle/>
        <a:p>
          <a:endParaRPr lang="en-US"/>
        </a:p>
      </dgm:t>
    </dgm:pt>
    <dgm:pt modelId="{293479F1-51A9-4600-81B2-D30AD23F7912}">
      <dgm:prSet phldrT="[Text]"/>
      <dgm:spPr/>
      <dgm:t>
        <a:bodyPr/>
        <a:lstStyle/>
        <a:p>
          <a:r>
            <a:rPr lang="en-GB" dirty="0"/>
            <a:t>Distributions, Action plans and tasks e.g. bedtime tales</a:t>
          </a:r>
          <a:endParaRPr lang="en-US" dirty="0"/>
        </a:p>
      </dgm:t>
    </dgm:pt>
    <dgm:pt modelId="{085F73AE-6D7A-44DC-ACB4-5E926413F979}" type="parTrans" cxnId="{09D6CDEF-A009-4451-AD65-829DEEC77C77}">
      <dgm:prSet/>
      <dgm:spPr/>
      <dgm:t>
        <a:bodyPr/>
        <a:lstStyle/>
        <a:p>
          <a:endParaRPr lang="en-US"/>
        </a:p>
      </dgm:t>
    </dgm:pt>
    <dgm:pt modelId="{C349B056-A661-4AC0-A675-30CE9A70111C}" type="sibTrans" cxnId="{09D6CDEF-A009-4451-AD65-829DEEC77C77}">
      <dgm:prSet/>
      <dgm:spPr/>
      <dgm:t>
        <a:bodyPr/>
        <a:lstStyle/>
        <a:p>
          <a:endParaRPr lang="en-US"/>
        </a:p>
      </dgm:t>
    </dgm:pt>
    <dgm:pt modelId="{E371A598-CC4D-46FF-BCDB-374A6E308A86}" type="pres">
      <dgm:prSet presAssocID="{EDFB89C8-1170-4F72-B014-7EA4D4BC9954}" presName="Name0" presStyleCnt="0">
        <dgm:presLayoutVars>
          <dgm:chMax val="1"/>
          <dgm:chPref val="1"/>
          <dgm:dir/>
          <dgm:resizeHandles/>
        </dgm:presLayoutVars>
      </dgm:prSet>
      <dgm:spPr/>
    </dgm:pt>
    <dgm:pt modelId="{FB5A70F1-D94F-4196-83FE-8CFC90830433}" type="pres">
      <dgm:prSet presAssocID="{3B0E62D4-A2B1-4582-9AE9-F155BD99C626}" presName="Parent" presStyleLbl="node1" presStyleIdx="0" presStyleCnt="2">
        <dgm:presLayoutVars>
          <dgm:chMax val="4"/>
          <dgm:chPref val="3"/>
        </dgm:presLayoutVars>
      </dgm:prSet>
      <dgm:spPr/>
    </dgm:pt>
    <dgm:pt modelId="{322628B2-85DE-44BA-B9C4-84A7551EF5F1}" type="pres">
      <dgm:prSet presAssocID="{384D21E7-D9C8-4813-95DA-355D655B7EC0}" presName="Accent" presStyleLbl="node1" presStyleIdx="1" presStyleCnt="2"/>
      <dgm:spPr/>
    </dgm:pt>
    <dgm:pt modelId="{40F1DDA9-9E15-47C0-B0F0-0386AF9A194A}" type="pres">
      <dgm:prSet presAssocID="{384D21E7-D9C8-4813-95DA-355D655B7EC0}" presName="Image1" presStyleLbl="fgImgPlace1" presStyleIdx="0" presStyleCnt="4"/>
      <dgm:spPr/>
    </dgm:pt>
    <dgm:pt modelId="{A89A1AB1-8227-4608-A8C3-141EEB3D015D}" type="pres">
      <dgm:prSet presAssocID="{384D21E7-D9C8-4813-95DA-355D655B7EC0}" presName="Child1" presStyleLbl="revTx" presStyleIdx="0" presStyleCnt="4">
        <dgm:presLayoutVars>
          <dgm:chMax val="0"/>
          <dgm:chPref val="0"/>
          <dgm:bulletEnabled val="1"/>
        </dgm:presLayoutVars>
      </dgm:prSet>
      <dgm:spPr/>
    </dgm:pt>
    <dgm:pt modelId="{9E9E5A58-BF17-457F-B0E7-C229F943B929}" type="pres">
      <dgm:prSet presAssocID="{712E693D-EC09-4B67-AE60-C27A318142BC}" presName="Image2" presStyleCnt="0"/>
      <dgm:spPr/>
    </dgm:pt>
    <dgm:pt modelId="{CB9D06AD-E04B-4FD0-9D3B-5221A529438C}" type="pres">
      <dgm:prSet presAssocID="{712E693D-EC09-4B67-AE60-C27A318142BC}" presName="Image" presStyleLbl="fgImgPlace1" presStyleIdx="1" presStyleCnt="4"/>
      <dgm:spPr/>
    </dgm:pt>
    <dgm:pt modelId="{E30F73D8-9A0B-4834-8C72-2DAC5181E91F}" type="pres">
      <dgm:prSet presAssocID="{712E693D-EC09-4B67-AE60-C27A318142BC}" presName="Child2" presStyleLbl="revTx" presStyleIdx="1" presStyleCnt="4">
        <dgm:presLayoutVars>
          <dgm:chMax val="0"/>
          <dgm:chPref val="0"/>
          <dgm:bulletEnabled val="1"/>
        </dgm:presLayoutVars>
      </dgm:prSet>
      <dgm:spPr/>
    </dgm:pt>
    <dgm:pt modelId="{3264DFB7-5AF1-4DDE-B931-D184780DFCD9}" type="pres">
      <dgm:prSet presAssocID="{872482DF-B568-4DD1-826F-69C8E644DE90}" presName="Image3" presStyleCnt="0"/>
      <dgm:spPr/>
    </dgm:pt>
    <dgm:pt modelId="{F35CC00C-10FE-4387-B3FE-FEF1ADBA7059}" type="pres">
      <dgm:prSet presAssocID="{872482DF-B568-4DD1-826F-69C8E644DE90}" presName="Image" presStyleLbl="fgImgPlace1" presStyleIdx="2" presStyleCnt="4"/>
      <dgm:spPr/>
    </dgm:pt>
    <dgm:pt modelId="{929DA4B8-1A0C-4F88-BE05-459AF0D63AA3}" type="pres">
      <dgm:prSet presAssocID="{872482DF-B568-4DD1-826F-69C8E644DE90}" presName="Child3" presStyleLbl="revTx" presStyleIdx="2" presStyleCnt="4">
        <dgm:presLayoutVars>
          <dgm:chMax val="0"/>
          <dgm:chPref val="0"/>
          <dgm:bulletEnabled val="1"/>
        </dgm:presLayoutVars>
      </dgm:prSet>
      <dgm:spPr/>
    </dgm:pt>
    <dgm:pt modelId="{8DA66287-87A0-4409-BCBE-09FA0B6F7D85}" type="pres">
      <dgm:prSet presAssocID="{293479F1-51A9-4600-81B2-D30AD23F7912}" presName="Image4" presStyleCnt="0"/>
      <dgm:spPr/>
    </dgm:pt>
    <dgm:pt modelId="{480E723D-18BD-4631-8D86-36C023BE8F60}" type="pres">
      <dgm:prSet presAssocID="{293479F1-51A9-4600-81B2-D30AD23F7912}" presName="Image" presStyleLbl="fgImgPlace1" presStyleIdx="3" presStyleCnt="4"/>
      <dgm:spPr/>
    </dgm:pt>
    <dgm:pt modelId="{4BA7ECE3-5CDB-41AA-88F9-63E4D69D1471}" type="pres">
      <dgm:prSet presAssocID="{293479F1-51A9-4600-81B2-D30AD23F7912}" presName="Child4" presStyleLbl="revTx" presStyleIdx="3" presStyleCnt="4">
        <dgm:presLayoutVars>
          <dgm:chMax val="0"/>
          <dgm:chPref val="0"/>
          <dgm:bulletEnabled val="1"/>
        </dgm:presLayoutVars>
      </dgm:prSet>
      <dgm:spPr/>
    </dgm:pt>
  </dgm:ptLst>
  <dgm:cxnLst>
    <dgm:cxn modelId="{B625B701-CD68-44CE-9E16-0421DE3E7984}" type="presOf" srcId="{712E693D-EC09-4B67-AE60-C27A318142BC}" destId="{E30F73D8-9A0B-4834-8C72-2DAC5181E91F}" srcOrd="0" destOrd="0" presId="urn:microsoft.com/office/officeart/2011/layout/RadialPictureList"/>
    <dgm:cxn modelId="{F988862F-240E-4631-9920-144538607057}" srcId="{3B0E62D4-A2B1-4582-9AE9-F155BD99C626}" destId="{872482DF-B568-4DD1-826F-69C8E644DE90}" srcOrd="2" destOrd="0" parTransId="{D750EBB6-5BBD-40B2-914C-6AD340815FC0}" sibTransId="{027B53A3-0097-4BE1-8A0D-F4309482B519}"/>
    <dgm:cxn modelId="{4D34DF30-3483-42CC-B699-F16334364610}" srcId="{EDFB89C8-1170-4F72-B014-7EA4D4BC9954}" destId="{3B0E62D4-A2B1-4582-9AE9-F155BD99C626}" srcOrd="0" destOrd="0" parTransId="{7113B931-D6F3-4C76-A73E-E0B836EA4EF0}" sibTransId="{709CA785-B9F8-403F-A5A2-C8D929E46FBA}"/>
    <dgm:cxn modelId="{2A55856F-40C1-4F99-B37C-CB030DE54BFB}" type="presOf" srcId="{872482DF-B568-4DD1-826F-69C8E644DE90}" destId="{929DA4B8-1A0C-4F88-BE05-459AF0D63AA3}" srcOrd="0" destOrd="0" presId="urn:microsoft.com/office/officeart/2011/layout/RadialPictureList"/>
    <dgm:cxn modelId="{766B7985-C5B4-46FE-9CDF-9E8EB3F42CEC}" type="presOf" srcId="{384D21E7-D9C8-4813-95DA-355D655B7EC0}" destId="{A89A1AB1-8227-4608-A8C3-141EEB3D015D}" srcOrd="0" destOrd="0" presId="urn:microsoft.com/office/officeart/2011/layout/RadialPictureList"/>
    <dgm:cxn modelId="{A05BC19B-1462-4A73-9F55-904F9A81D9D9}" type="presOf" srcId="{3B0E62D4-A2B1-4582-9AE9-F155BD99C626}" destId="{FB5A70F1-D94F-4196-83FE-8CFC90830433}" srcOrd="0" destOrd="0" presId="urn:microsoft.com/office/officeart/2011/layout/RadialPictureList"/>
    <dgm:cxn modelId="{165A1BA8-0FFB-44BC-A2F1-18A17E4AED4E}" type="presOf" srcId="{293479F1-51A9-4600-81B2-D30AD23F7912}" destId="{4BA7ECE3-5CDB-41AA-88F9-63E4D69D1471}" srcOrd="0" destOrd="0" presId="urn:microsoft.com/office/officeart/2011/layout/RadialPictureList"/>
    <dgm:cxn modelId="{77A532BD-7BB8-4D61-A283-F86A768FF39F}" srcId="{3B0E62D4-A2B1-4582-9AE9-F155BD99C626}" destId="{384D21E7-D9C8-4813-95DA-355D655B7EC0}" srcOrd="0" destOrd="0" parTransId="{B77E257C-758D-476E-8FF4-E81DE3F67BF7}" sibTransId="{B7D41AEC-DBE3-4C9A-840F-A654D30E6CFA}"/>
    <dgm:cxn modelId="{8CF383DF-BDF8-46BD-AB84-F908709E08AB}" type="presOf" srcId="{EDFB89C8-1170-4F72-B014-7EA4D4BC9954}" destId="{E371A598-CC4D-46FF-BCDB-374A6E308A86}" srcOrd="0" destOrd="0" presId="urn:microsoft.com/office/officeart/2011/layout/RadialPictureList"/>
    <dgm:cxn modelId="{2781C5E4-D8F7-41A9-94CD-E8221AF6960E}" srcId="{3B0E62D4-A2B1-4582-9AE9-F155BD99C626}" destId="{712E693D-EC09-4B67-AE60-C27A318142BC}" srcOrd="1" destOrd="0" parTransId="{94643714-CA49-434D-B440-C62A150893E2}" sibTransId="{66F66788-EF68-4E58-A33D-77AAB9974741}"/>
    <dgm:cxn modelId="{09D6CDEF-A009-4451-AD65-829DEEC77C77}" srcId="{3B0E62D4-A2B1-4582-9AE9-F155BD99C626}" destId="{293479F1-51A9-4600-81B2-D30AD23F7912}" srcOrd="3" destOrd="0" parTransId="{085F73AE-6D7A-44DC-ACB4-5E926413F979}" sibTransId="{C349B056-A661-4AC0-A675-30CE9A70111C}"/>
    <dgm:cxn modelId="{E48F7BF3-BF2E-4A02-ACF3-40795BC011AF}" type="presParOf" srcId="{E371A598-CC4D-46FF-BCDB-374A6E308A86}" destId="{FB5A70F1-D94F-4196-83FE-8CFC90830433}" srcOrd="0" destOrd="0" presId="urn:microsoft.com/office/officeart/2011/layout/RadialPictureList"/>
    <dgm:cxn modelId="{896B9020-1D1B-450D-AA20-4F5924A061D0}" type="presParOf" srcId="{E371A598-CC4D-46FF-BCDB-374A6E308A86}" destId="{322628B2-85DE-44BA-B9C4-84A7551EF5F1}" srcOrd="1" destOrd="0" presId="urn:microsoft.com/office/officeart/2011/layout/RadialPictureList"/>
    <dgm:cxn modelId="{3C6E3AE5-29DC-4B6A-ABFE-55E6D66216D5}" type="presParOf" srcId="{E371A598-CC4D-46FF-BCDB-374A6E308A86}" destId="{40F1DDA9-9E15-47C0-B0F0-0386AF9A194A}" srcOrd="2" destOrd="0" presId="urn:microsoft.com/office/officeart/2011/layout/RadialPictureList"/>
    <dgm:cxn modelId="{964378A4-EF5C-4064-8603-1242C24410E0}" type="presParOf" srcId="{E371A598-CC4D-46FF-BCDB-374A6E308A86}" destId="{A89A1AB1-8227-4608-A8C3-141EEB3D015D}" srcOrd="3" destOrd="0" presId="urn:microsoft.com/office/officeart/2011/layout/RadialPictureList"/>
    <dgm:cxn modelId="{771E9A3A-F5BB-4027-AEDA-25669B35EEA4}" type="presParOf" srcId="{E371A598-CC4D-46FF-BCDB-374A6E308A86}" destId="{9E9E5A58-BF17-457F-B0E7-C229F943B929}" srcOrd="4" destOrd="0" presId="urn:microsoft.com/office/officeart/2011/layout/RadialPictureList"/>
    <dgm:cxn modelId="{17C65B3A-6B0C-45C5-8096-7B407490A38C}" type="presParOf" srcId="{9E9E5A58-BF17-457F-B0E7-C229F943B929}" destId="{CB9D06AD-E04B-4FD0-9D3B-5221A529438C}" srcOrd="0" destOrd="0" presId="urn:microsoft.com/office/officeart/2011/layout/RadialPictureList"/>
    <dgm:cxn modelId="{D4132ACA-3F28-4CDC-9853-D4183BCCB35E}" type="presParOf" srcId="{E371A598-CC4D-46FF-BCDB-374A6E308A86}" destId="{E30F73D8-9A0B-4834-8C72-2DAC5181E91F}" srcOrd="5" destOrd="0" presId="urn:microsoft.com/office/officeart/2011/layout/RadialPictureList"/>
    <dgm:cxn modelId="{63C284C3-F38D-4D5B-8BFF-C0BBB4E1AB99}" type="presParOf" srcId="{E371A598-CC4D-46FF-BCDB-374A6E308A86}" destId="{3264DFB7-5AF1-4DDE-B931-D184780DFCD9}" srcOrd="6" destOrd="0" presId="urn:microsoft.com/office/officeart/2011/layout/RadialPictureList"/>
    <dgm:cxn modelId="{4A535DFB-D8BA-45CD-BE0A-C8022754544C}" type="presParOf" srcId="{3264DFB7-5AF1-4DDE-B931-D184780DFCD9}" destId="{F35CC00C-10FE-4387-B3FE-FEF1ADBA7059}" srcOrd="0" destOrd="0" presId="urn:microsoft.com/office/officeart/2011/layout/RadialPictureList"/>
    <dgm:cxn modelId="{F280E9D4-E727-41F5-9279-527767D5284A}" type="presParOf" srcId="{E371A598-CC4D-46FF-BCDB-374A6E308A86}" destId="{929DA4B8-1A0C-4F88-BE05-459AF0D63AA3}" srcOrd="7" destOrd="0" presId="urn:microsoft.com/office/officeart/2011/layout/RadialPictureList"/>
    <dgm:cxn modelId="{6B807444-DA4A-4378-A272-95264D957EE6}" type="presParOf" srcId="{E371A598-CC4D-46FF-BCDB-374A6E308A86}" destId="{8DA66287-87A0-4409-BCBE-09FA0B6F7D85}" srcOrd="8" destOrd="0" presId="urn:microsoft.com/office/officeart/2011/layout/RadialPictureList"/>
    <dgm:cxn modelId="{E6796EAB-C900-4BB0-9CEE-39F6D05E2FB6}" type="presParOf" srcId="{8DA66287-87A0-4409-BCBE-09FA0B6F7D85}" destId="{480E723D-18BD-4631-8D86-36C023BE8F60}" srcOrd="0" destOrd="0" presId="urn:microsoft.com/office/officeart/2011/layout/RadialPictureList"/>
    <dgm:cxn modelId="{9E7C679A-6912-4896-9497-6973584EA95B}" type="presParOf" srcId="{E371A598-CC4D-46FF-BCDB-374A6E308A86}" destId="{4BA7ECE3-5CDB-41AA-88F9-63E4D69D1471}" srcOrd="9" destOrd="0" presId="urn:microsoft.com/office/officeart/2011/layout/RadialPictur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34FF70-E0ED-4AA2-94A6-B304DA5BB850}">
      <dsp:nvSpPr>
        <dsp:cNvPr id="0" name=""/>
        <dsp:cNvSpPr/>
      </dsp:nvSpPr>
      <dsp:spPr>
        <a:xfrm rot="5400000">
          <a:off x="-173388" y="177943"/>
          <a:ext cx="1155920" cy="809144"/>
        </a:xfrm>
        <a:prstGeom prst="chevron">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Formative research</a:t>
          </a:r>
        </a:p>
      </dsp:txBody>
      <dsp:txXfrm rot="-5400000">
        <a:off x="0" y="409127"/>
        <a:ext cx="809144" cy="346776"/>
      </dsp:txXfrm>
    </dsp:sp>
    <dsp:sp modelId="{294A18AA-4A25-49F6-A533-6B32803F0B73}">
      <dsp:nvSpPr>
        <dsp:cNvPr id="0" name=""/>
        <dsp:cNvSpPr/>
      </dsp:nvSpPr>
      <dsp:spPr>
        <a:xfrm rot="5400000">
          <a:off x="5501506" y="-4687806"/>
          <a:ext cx="751348" cy="10136071"/>
        </a:xfrm>
        <a:prstGeom prst="round2Same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Findings reveal nurture and affiliation were common motivators in 3 Asia contexts</a:t>
          </a:r>
        </a:p>
        <a:p>
          <a:pPr marL="114300" lvl="1" indent="-114300" algn="l" defTabSz="533400">
            <a:lnSpc>
              <a:spcPct val="90000"/>
            </a:lnSpc>
            <a:spcBef>
              <a:spcPct val="0"/>
            </a:spcBef>
            <a:spcAft>
              <a:spcPct val="15000"/>
            </a:spcAft>
            <a:buChar char="•"/>
          </a:pPr>
          <a:r>
            <a:rPr lang="en-US" sz="1200" kern="1200" dirty="0"/>
            <a:t>MMH Asia creative materials developed in 2015/16</a:t>
          </a:r>
        </a:p>
        <a:p>
          <a:pPr marL="114300" lvl="1" indent="-114300" algn="l" defTabSz="533400">
            <a:lnSpc>
              <a:spcPct val="90000"/>
            </a:lnSpc>
            <a:spcBef>
              <a:spcPct val="0"/>
            </a:spcBef>
            <a:spcAft>
              <a:spcPct val="15000"/>
            </a:spcAft>
            <a:buChar char="•"/>
          </a:pPr>
          <a:r>
            <a:rPr lang="en-US" sz="1200" kern="1200" dirty="0"/>
            <a:t>MMH was pretested in Nepal and Philippines (2016)</a:t>
          </a:r>
        </a:p>
      </dsp:txBody>
      <dsp:txXfrm rot="-5400000">
        <a:off x="809145" y="41233"/>
        <a:ext cx="10099393" cy="677992"/>
      </dsp:txXfrm>
    </dsp:sp>
    <dsp:sp modelId="{BB468E45-103D-41C4-9487-C30E296B1B5A}">
      <dsp:nvSpPr>
        <dsp:cNvPr id="0" name=""/>
        <dsp:cNvSpPr/>
      </dsp:nvSpPr>
      <dsp:spPr>
        <a:xfrm rot="5400000">
          <a:off x="-173388" y="1220717"/>
          <a:ext cx="1155920" cy="809144"/>
        </a:xfrm>
        <a:prstGeom prst="chevron">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Mums Magic Hands further pre-tests </a:t>
          </a:r>
        </a:p>
      </dsp:txBody>
      <dsp:txXfrm rot="-5400000">
        <a:off x="0" y="1451901"/>
        <a:ext cx="809144" cy="346776"/>
      </dsp:txXfrm>
    </dsp:sp>
    <dsp:sp modelId="{ADA1A99A-B07D-49D5-8EED-E8C9CAB25184}">
      <dsp:nvSpPr>
        <dsp:cNvPr id="0" name=""/>
        <dsp:cNvSpPr/>
      </dsp:nvSpPr>
      <dsp:spPr>
        <a:xfrm rot="5400000">
          <a:off x="5501308" y="-3644834"/>
          <a:ext cx="751743" cy="10136071"/>
        </a:xfrm>
        <a:prstGeom prst="round2Same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Mums Magic Hands Asia version tested in Zatari camp, Jordan (2016) and Bidibidi camp, Uganda (2016)</a:t>
          </a:r>
        </a:p>
        <a:p>
          <a:pPr marL="114300" lvl="1" indent="-114300" algn="l" defTabSz="533400">
            <a:lnSpc>
              <a:spcPct val="90000"/>
            </a:lnSpc>
            <a:spcBef>
              <a:spcPct val="0"/>
            </a:spcBef>
            <a:spcAft>
              <a:spcPct val="15000"/>
            </a:spcAft>
            <a:buChar char="•"/>
          </a:pPr>
          <a:r>
            <a:rPr lang="en-US" sz="1200" kern="1200" dirty="0"/>
            <a:t>Key findings used to produce Mums Magic Hands Africa (2017) and Mums Magic Hands Global (2017) </a:t>
          </a:r>
        </a:p>
      </dsp:txBody>
      <dsp:txXfrm rot="-5400000">
        <a:off x="809145" y="1084026"/>
        <a:ext cx="10099374" cy="678349"/>
      </dsp:txXfrm>
    </dsp:sp>
    <dsp:sp modelId="{57E88B25-E526-4CE2-B707-10B22A84BF25}">
      <dsp:nvSpPr>
        <dsp:cNvPr id="0" name=""/>
        <dsp:cNvSpPr/>
      </dsp:nvSpPr>
      <dsp:spPr>
        <a:xfrm rot="5400000">
          <a:off x="-173388" y="2399971"/>
          <a:ext cx="1155920" cy="809144"/>
        </a:xfrm>
        <a:prstGeom prst="chevron">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Mums Magic Hands trials in stable contexts</a:t>
          </a:r>
        </a:p>
      </dsp:txBody>
      <dsp:txXfrm rot="-5400000">
        <a:off x="0" y="2631155"/>
        <a:ext cx="809144" cy="346776"/>
      </dsp:txXfrm>
    </dsp:sp>
    <dsp:sp modelId="{32C3C2C7-D7A4-450E-A598-0CC03F4CF947}">
      <dsp:nvSpPr>
        <dsp:cNvPr id="0" name=""/>
        <dsp:cNvSpPr/>
      </dsp:nvSpPr>
      <dsp:spPr>
        <a:xfrm rot="5400000">
          <a:off x="5365027" y="-2465778"/>
          <a:ext cx="1024305" cy="10136071"/>
        </a:xfrm>
        <a:prstGeom prst="round2Same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MMH Africa trialed in Nigeria Gwoza and Mubi (2017/18)</a:t>
          </a:r>
        </a:p>
        <a:p>
          <a:pPr marL="114300" lvl="1" indent="-114300" algn="l" defTabSz="533400">
            <a:lnSpc>
              <a:spcPct val="90000"/>
            </a:lnSpc>
            <a:spcBef>
              <a:spcPct val="0"/>
            </a:spcBef>
            <a:spcAft>
              <a:spcPct val="15000"/>
            </a:spcAft>
            <a:buChar char="•"/>
          </a:pPr>
          <a:r>
            <a:rPr lang="en-US" sz="1200" kern="1200" dirty="0"/>
            <a:t>MMH Africa trialed   camp in Ethiopia - </a:t>
          </a:r>
          <a:r>
            <a:rPr lang="en-GB" sz="1200" kern="1200" dirty="0"/>
            <a:t>Nguenyyiel</a:t>
          </a:r>
          <a:r>
            <a:rPr lang="en-US" sz="1200" kern="1200" dirty="0"/>
            <a:t> (2017) </a:t>
          </a:r>
        </a:p>
        <a:p>
          <a:pPr marL="114300" lvl="1" indent="-114300" algn="l" defTabSz="533400">
            <a:lnSpc>
              <a:spcPct val="90000"/>
            </a:lnSpc>
            <a:spcBef>
              <a:spcPct val="0"/>
            </a:spcBef>
            <a:spcAft>
              <a:spcPct val="15000"/>
            </a:spcAft>
            <a:buChar char="•"/>
          </a:pPr>
          <a:r>
            <a:rPr lang="en-US" sz="1200" kern="1200" dirty="0"/>
            <a:t>MMH Global trial in Nduta camp, Tanzania (2017/18)</a:t>
          </a:r>
        </a:p>
        <a:p>
          <a:pPr marL="114300" lvl="1" indent="-114300" algn="l" defTabSz="533400">
            <a:lnSpc>
              <a:spcPct val="90000"/>
            </a:lnSpc>
            <a:spcBef>
              <a:spcPct val="0"/>
            </a:spcBef>
            <a:spcAft>
              <a:spcPct val="15000"/>
            </a:spcAft>
            <a:buChar char="•"/>
          </a:pPr>
          <a:r>
            <a:rPr lang="en-US" sz="1200" kern="1200" dirty="0"/>
            <a:t>MMH Asia trialed in Karachi, Pakistan post flood response (2017)</a:t>
          </a:r>
        </a:p>
        <a:p>
          <a:pPr marL="57150" lvl="1" indent="-57150" algn="l" defTabSz="400050">
            <a:lnSpc>
              <a:spcPct val="90000"/>
            </a:lnSpc>
            <a:spcBef>
              <a:spcPct val="0"/>
            </a:spcBef>
            <a:spcAft>
              <a:spcPct val="15000"/>
            </a:spcAft>
            <a:buChar char="•"/>
          </a:pPr>
          <a:endParaRPr lang="en-US" sz="900" kern="1200" dirty="0"/>
        </a:p>
      </dsp:txBody>
      <dsp:txXfrm rot="-5400000">
        <a:off x="809144" y="2140107"/>
        <a:ext cx="10086069" cy="924301"/>
      </dsp:txXfrm>
    </dsp:sp>
    <dsp:sp modelId="{DCCB648E-356F-4282-A9DD-58C05BFE87A2}">
      <dsp:nvSpPr>
        <dsp:cNvPr id="0" name=""/>
        <dsp:cNvSpPr/>
      </dsp:nvSpPr>
      <dsp:spPr>
        <a:xfrm rot="5400000">
          <a:off x="-173388" y="3442745"/>
          <a:ext cx="1155920" cy="809144"/>
        </a:xfrm>
        <a:prstGeom prst="chevron">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MMH rapid response development and trials  </a:t>
          </a:r>
        </a:p>
      </dsp:txBody>
      <dsp:txXfrm rot="-5400000">
        <a:off x="0" y="3673929"/>
        <a:ext cx="809144" cy="346776"/>
      </dsp:txXfrm>
    </dsp:sp>
    <dsp:sp modelId="{D09F47FF-C6F5-4176-9876-A53B0EF5B4D0}">
      <dsp:nvSpPr>
        <dsp:cNvPr id="0" name=""/>
        <dsp:cNvSpPr/>
      </dsp:nvSpPr>
      <dsp:spPr>
        <a:xfrm rot="5400000">
          <a:off x="5501506" y="-1423004"/>
          <a:ext cx="751348" cy="10136071"/>
        </a:xfrm>
        <a:prstGeom prst="round2Same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MMH Global trialed in Uganda Kyaka refugee camp (2018)</a:t>
          </a:r>
        </a:p>
      </dsp:txBody>
      <dsp:txXfrm rot="-5400000">
        <a:off x="809145" y="3306035"/>
        <a:ext cx="10099393" cy="677992"/>
      </dsp:txXfrm>
    </dsp:sp>
    <dsp:sp modelId="{C95A1F2F-C813-40CF-90E6-CDE1AB1A7458}">
      <dsp:nvSpPr>
        <dsp:cNvPr id="0" name=""/>
        <dsp:cNvSpPr/>
      </dsp:nvSpPr>
      <dsp:spPr>
        <a:xfrm rot="5400000">
          <a:off x="-173388" y="4485520"/>
          <a:ext cx="1155920" cy="809144"/>
        </a:xfrm>
        <a:prstGeom prst="chevron">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MMH Adaptation to Covid-19 situation  </a:t>
          </a:r>
        </a:p>
      </dsp:txBody>
      <dsp:txXfrm rot="-5400000">
        <a:off x="0" y="4716704"/>
        <a:ext cx="809144" cy="346776"/>
      </dsp:txXfrm>
    </dsp:sp>
    <dsp:sp modelId="{37C79C30-907E-449F-9AA4-0DBB2954CC33}">
      <dsp:nvSpPr>
        <dsp:cNvPr id="0" name=""/>
        <dsp:cNvSpPr/>
      </dsp:nvSpPr>
      <dsp:spPr>
        <a:xfrm rot="5400000">
          <a:off x="5501506" y="-380229"/>
          <a:ext cx="751348" cy="10136071"/>
        </a:xfrm>
        <a:prstGeom prst="round2Same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Adaptation of MMH Global storyboard and resource material to Covid-19 situation (2020)</a:t>
          </a:r>
        </a:p>
      </dsp:txBody>
      <dsp:txXfrm rot="-5400000">
        <a:off x="809145" y="4348810"/>
        <a:ext cx="10099393" cy="6779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71A0F3-0F48-46A0-8D7B-C4243AADB77F}">
      <dsp:nvSpPr>
        <dsp:cNvPr id="0" name=""/>
        <dsp:cNvSpPr/>
      </dsp:nvSpPr>
      <dsp:spPr>
        <a:xfrm>
          <a:off x="0" y="209109"/>
          <a:ext cx="2539999" cy="1524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Arial" panose="020B0604020202020204" pitchFamily="34" charset="0"/>
            <a:buNone/>
          </a:pPr>
          <a:r>
            <a:rPr lang="en-US" sz="1900" b="1" kern="1200" dirty="0">
              <a:latin typeface="+mn-lt"/>
              <a:ea typeface="Times New Roman" panose="02020603050405020304" pitchFamily="18" charset="0"/>
              <a:cs typeface="Times New Roman" panose="02020603050405020304" pitchFamily="18" charset="0"/>
            </a:rPr>
            <a:t>Some prior knowledge of health, hygiene, teaching, or community development.</a:t>
          </a:r>
          <a:endParaRPr lang="en-US" sz="1900" kern="1200" dirty="0"/>
        </a:p>
      </dsp:txBody>
      <dsp:txXfrm>
        <a:off x="0" y="209109"/>
        <a:ext cx="2539999" cy="1524000"/>
      </dsp:txXfrm>
    </dsp:sp>
    <dsp:sp modelId="{05E46FCA-0A2D-4B04-BB55-CA9FADA3B1A3}">
      <dsp:nvSpPr>
        <dsp:cNvPr id="0" name=""/>
        <dsp:cNvSpPr/>
      </dsp:nvSpPr>
      <dsp:spPr>
        <a:xfrm>
          <a:off x="2794000" y="169333"/>
          <a:ext cx="2539999" cy="1524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Arial" panose="020B0604020202020204" pitchFamily="34" charset="0"/>
            <a:buNone/>
          </a:pPr>
          <a:r>
            <a:rPr lang="en-US" sz="1900" b="1" kern="1200" dirty="0">
              <a:latin typeface="+mn-lt"/>
              <a:ea typeface="Times New Roman" panose="02020603050405020304" pitchFamily="18" charset="0"/>
              <a:cs typeface="Times New Roman" panose="02020603050405020304" pitchFamily="18" charset="0"/>
            </a:rPr>
            <a:t>Strong communication skills.</a:t>
          </a:r>
          <a:endParaRPr lang="en-US" sz="1900" kern="1200" dirty="0"/>
        </a:p>
      </dsp:txBody>
      <dsp:txXfrm>
        <a:off x="2794000" y="169333"/>
        <a:ext cx="2539999" cy="1524000"/>
      </dsp:txXfrm>
    </dsp:sp>
    <dsp:sp modelId="{E7F4E906-F591-4FD4-996B-32D706A258B2}">
      <dsp:nvSpPr>
        <dsp:cNvPr id="0" name=""/>
        <dsp:cNvSpPr/>
      </dsp:nvSpPr>
      <dsp:spPr>
        <a:xfrm>
          <a:off x="5588000" y="215556"/>
          <a:ext cx="2539999" cy="1524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Arial" panose="020B0604020202020204" pitchFamily="34" charset="0"/>
            <a:buNone/>
          </a:pPr>
          <a:r>
            <a:rPr lang="en-US" sz="1900" b="1" kern="1200" dirty="0">
              <a:latin typeface="+mn-lt"/>
              <a:ea typeface="Times New Roman" panose="02020603050405020304" pitchFamily="18" charset="0"/>
              <a:cs typeface="Times New Roman" panose="02020603050405020304" pitchFamily="18" charset="0"/>
            </a:rPr>
            <a:t>Good listening skills.</a:t>
          </a:r>
          <a:endParaRPr lang="en-US" sz="1900" kern="1200" dirty="0"/>
        </a:p>
      </dsp:txBody>
      <dsp:txXfrm>
        <a:off x="5588000" y="215556"/>
        <a:ext cx="2539999" cy="1524000"/>
      </dsp:txXfrm>
    </dsp:sp>
    <dsp:sp modelId="{EA17F5C8-8C77-4864-864F-4A597A3784FA}">
      <dsp:nvSpPr>
        <dsp:cNvPr id="0" name=""/>
        <dsp:cNvSpPr/>
      </dsp:nvSpPr>
      <dsp:spPr>
        <a:xfrm>
          <a:off x="0" y="1947333"/>
          <a:ext cx="2539999" cy="1524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Arial" panose="020B0604020202020204" pitchFamily="34" charset="0"/>
            <a:buNone/>
          </a:pPr>
          <a:r>
            <a:rPr lang="en-US" sz="1900" b="1" kern="1200" dirty="0">
              <a:latin typeface="+mn-lt"/>
              <a:ea typeface="Times New Roman" panose="02020603050405020304" pitchFamily="18" charset="0"/>
              <a:cs typeface="Times New Roman" panose="02020603050405020304" pitchFamily="18" charset="0"/>
            </a:rPr>
            <a:t>Sensitivity to the needs and priorities of different sectors of the community.</a:t>
          </a:r>
          <a:endParaRPr lang="en-US" sz="1900" kern="1200" dirty="0"/>
        </a:p>
      </dsp:txBody>
      <dsp:txXfrm>
        <a:off x="0" y="1947333"/>
        <a:ext cx="2539999" cy="1524000"/>
      </dsp:txXfrm>
    </dsp:sp>
    <dsp:sp modelId="{5D3E2406-62C3-43CD-A864-BCC041262E87}">
      <dsp:nvSpPr>
        <dsp:cNvPr id="0" name=""/>
        <dsp:cNvSpPr/>
      </dsp:nvSpPr>
      <dsp:spPr>
        <a:xfrm>
          <a:off x="2794000" y="1947333"/>
          <a:ext cx="2539999" cy="1524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Arial" panose="020B0604020202020204" pitchFamily="34" charset="0"/>
            <a:buNone/>
          </a:pPr>
          <a:r>
            <a:rPr lang="en-US" sz="1900" b="1" kern="1200" dirty="0">
              <a:latin typeface="+mn-lt"/>
              <a:ea typeface="Times New Roman" panose="02020603050405020304" pitchFamily="18" charset="0"/>
              <a:cs typeface="Times New Roman" panose="02020603050405020304" pitchFamily="18" charset="0"/>
            </a:rPr>
            <a:t>Trust and wide acceptance by the community.</a:t>
          </a:r>
          <a:endParaRPr lang="en-US" sz="1900" kern="1200" dirty="0"/>
        </a:p>
      </dsp:txBody>
      <dsp:txXfrm>
        <a:off x="2794000" y="1947333"/>
        <a:ext cx="2539999" cy="1524000"/>
      </dsp:txXfrm>
    </dsp:sp>
    <dsp:sp modelId="{74EBFCC7-4C66-4832-A29D-04A1C4999689}">
      <dsp:nvSpPr>
        <dsp:cNvPr id="0" name=""/>
        <dsp:cNvSpPr/>
      </dsp:nvSpPr>
      <dsp:spPr>
        <a:xfrm>
          <a:off x="5587999" y="1947333"/>
          <a:ext cx="2539999" cy="1524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Arial" panose="020B0604020202020204" pitchFamily="34" charset="0"/>
            <a:buNone/>
          </a:pPr>
          <a:r>
            <a:rPr lang="en-US" sz="1900" b="1" kern="1200" dirty="0">
              <a:latin typeface="+mn-lt"/>
              <a:ea typeface="Times New Roman" panose="02020603050405020304" pitchFamily="18" charset="0"/>
              <a:cs typeface="Times New Roman" panose="02020603050405020304" pitchFamily="18" charset="0"/>
            </a:rPr>
            <a:t>Literacy, numeracy, and record keeping skills are desirable but may not be essential.</a:t>
          </a:r>
          <a:endParaRPr lang="en-US" sz="1900" kern="1200" dirty="0"/>
        </a:p>
      </dsp:txBody>
      <dsp:txXfrm>
        <a:off x="5587999" y="1947333"/>
        <a:ext cx="2539999" cy="1524000"/>
      </dsp:txXfrm>
    </dsp:sp>
    <dsp:sp modelId="{E9ECF1F7-FE30-4A1C-876A-8241EC7715B2}">
      <dsp:nvSpPr>
        <dsp:cNvPr id="0" name=""/>
        <dsp:cNvSpPr/>
      </dsp:nvSpPr>
      <dsp:spPr>
        <a:xfrm>
          <a:off x="1397000" y="3725333"/>
          <a:ext cx="2539999" cy="1524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Arial" panose="020B0604020202020204" pitchFamily="34" charset="0"/>
            <a:buNone/>
          </a:pPr>
          <a:r>
            <a:rPr lang="en-US" sz="1900" b="1" kern="1200" dirty="0">
              <a:latin typeface="+mn-lt"/>
              <a:ea typeface="Times New Roman" panose="02020603050405020304" pitchFamily="18" charset="0"/>
              <a:cs typeface="Times New Roman" panose="02020603050405020304" pitchFamily="18" charset="0"/>
            </a:rPr>
            <a:t>Cultural sensitivity</a:t>
          </a:r>
          <a:endParaRPr lang="en-US" sz="1900" kern="1200" dirty="0"/>
        </a:p>
      </dsp:txBody>
      <dsp:txXfrm>
        <a:off x="1397000" y="3725333"/>
        <a:ext cx="2539999" cy="1524000"/>
      </dsp:txXfrm>
    </dsp:sp>
    <dsp:sp modelId="{63E1EF7C-F6D9-49FF-9F75-1CCDE8D8A7E6}">
      <dsp:nvSpPr>
        <dsp:cNvPr id="0" name=""/>
        <dsp:cNvSpPr/>
      </dsp:nvSpPr>
      <dsp:spPr>
        <a:xfrm>
          <a:off x="4191000" y="3725333"/>
          <a:ext cx="2539999" cy="15240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Font typeface="Arial" panose="020B0604020202020204" pitchFamily="34" charset="0"/>
            <a:buNone/>
          </a:pPr>
          <a:r>
            <a:rPr lang="en-US" sz="1900" b="1" kern="1200" dirty="0">
              <a:latin typeface="+mn-lt"/>
              <a:ea typeface="Times New Roman" panose="02020603050405020304" pitchFamily="18" charset="0"/>
              <a:cs typeface="Times New Roman" panose="02020603050405020304" pitchFamily="18" charset="0"/>
            </a:rPr>
            <a:t>Participation, demonstration</a:t>
          </a:r>
          <a:endParaRPr lang="en-US" sz="1900" kern="1200" dirty="0"/>
        </a:p>
      </dsp:txBody>
      <dsp:txXfrm>
        <a:off x="4191000" y="3725333"/>
        <a:ext cx="2539999" cy="1524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AD856-C45C-4817-8E09-784E70776F46}">
      <dsp:nvSpPr>
        <dsp:cNvPr id="0" name=""/>
        <dsp:cNvSpPr/>
      </dsp:nvSpPr>
      <dsp:spPr>
        <a:xfrm>
          <a:off x="1221978" y="2645"/>
          <a:ext cx="2706687" cy="16240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Ensure participation</a:t>
          </a:r>
          <a:endParaRPr lang="en-US" sz="2800" kern="1200" dirty="0"/>
        </a:p>
      </dsp:txBody>
      <dsp:txXfrm>
        <a:off x="1221978" y="2645"/>
        <a:ext cx="2706687" cy="1624012"/>
      </dsp:txXfrm>
    </dsp:sp>
    <dsp:sp modelId="{68D4A70D-7294-4142-8EDF-B4796651C570}">
      <dsp:nvSpPr>
        <dsp:cNvPr id="0" name=""/>
        <dsp:cNvSpPr/>
      </dsp:nvSpPr>
      <dsp:spPr>
        <a:xfrm>
          <a:off x="4199334" y="2645"/>
          <a:ext cx="2706687" cy="16240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Use demonstrations</a:t>
          </a:r>
          <a:endParaRPr lang="en-US" sz="2800" kern="1200" dirty="0"/>
        </a:p>
      </dsp:txBody>
      <dsp:txXfrm>
        <a:off x="4199334" y="2645"/>
        <a:ext cx="2706687" cy="1624012"/>
      </dsp:txXfrm>
    </dsp:sp>
    <dsp:sp modelId="{C8B17EBD-01E4-4326-94E4-43C02E54F49A}">
      <dsp:nvSpPr>
        <dsp:cNvPr id="0" name=""/>
        <dsp:cNvSpPr/>
      </dsp:nvSpPr>
      <dsp:spPr>
        <a:xfrm>
          <a:off x="1221978" y="1897327"/>
          <a:ext cx="2706687" cy="16240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Be cultural sensitive</a:t>
          </a:r>
          <a:endParaRPr lang="en-US" sz="2800" kern="1200" dirty="0"/>
        </a:p>
      </dsp:txBody>
      <dsp:txXfrm>
        <a:off x="1221978" y="1897327"/>
        <a:ext cx="2706687" cy="1624012"/>
      </dsp:txXfrm>
    </dsp:sp>
    <dsp:sp modelId="{13066DD9-C7AA-47EB-AE37-A009B3E6BF59}">
      <dsp:nvSpPr>
        <dsp:cNvPr id="0" name=""/>
        <dsp:cNvSpPr/>
      </dsp:nvSpPr>
      <dsp:spPr>
        <a:xfrm>
          <a:off x="4199334" y="1897327"/>
          <a:ext cx="2706687" cy="16240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Use adult learning methods</a:t>
          </a:r>
          <a:endParaRPr lang="en-US" sz="2800" kern="1200" dirty="0"/>
        </a:p>
      </dsp:txBody>
      <dsp:txXfrm>
        <a:off x="4199334" y="1897327"/>
        <a:ext cx="2706687" cy="1624012"/>
      </dsp:txXfrm>
    </dsp:sp>
    <dsp:sp modelId="{57646FCF-1D80-48B7-8105-8C603C6213CD}">
      <dsp:nvSpPr>
        <dsp:cNvPr id="0" name=""/>
        <dsp:cNvSpPr/>
      </dsp:nvSpPr>
      <dsp:spPr>
        <a:xfrm>
          <a:off x="1221978" y="3792008"/>
          <a:ext cx="2706687" cy="16240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Outline, engage, repeat, recap etc</a:t>
          </a:r>
          <a:endParaRPr lang="en-US" sz="2800" kern="1200" dirty="0"/>
        </a:p>
      </dsp:txBody>
      <dsp:txXfrm>
        <a:off x="1221978" y="3792008"/>
        <a:ext cx="2706687" cy="1624012"/>
      </dsp:txXfrm>
    </dsp:sp>
    <dsp:sp modelId="{27BBEB53-C175-41AA-B976-FDDFEB1E1151}">
      <dsp:nvSpPr>
        <dsp:cNvPr id="0" name=""/>
        <dsp:cNvSpPr/>
      </dsp:nvSpPr>
      <dsp:spPr>
        <a:xfrm>
          <a:off x="4199334" y="3792008"/>
          <a:ext cx="2706687" cy="16240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Find out what they know and build on it</a:t>
          </a:r>
          <a:endParaRPr lang="en-US" sz="2800" kern="1200" dirty="0"/>
        </a:p>
      </dsp:txBody>
      <dsp:txXfrm>
        <a:off x="4199334" y="3792008"/>
        <a:ext cx="2706687" cy="16240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19FA9-0D22-4ADA-8E00-1E85B204254A}">
      <dsp:nvSpPr>
        <dsp:cNvPr id="0" name=""/>
        <dsp:cNvSpPr/>
      </dsp:nvSpPr>
      <dsp:spPr>
        <a:xfrm>
          <a:off x="1221978" y="2645"/>
          <a:ext cx="2706687" cy="16240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t>Once materials have been printed, you are ready for training. Translate resource material before training. </a:t>
          </a:r>
          <a:endParaRPr lang="en-US" sz="1700" b="1" kern="1200" dirty="0"/>
        </a:p>
      </dsp:txBody>
      <dsp:txXfrm>
        <a:off x="1221978" y="2645"/>
        <a:ext cx="2706687" cy="1624012"/>
      </dsp:txXfrm>
    </dsp:sp>
    <dsp:sp modelId="{D7A981EE-A3E6-4CC7-9D41-F31C7F619E75}">
      <dsp:nvSpPr>
        <dsp:cNvPr id="0" name=""/>
        <dsp:cNvSpPr/>
      </dsp:nvSpPr>
      <dsp:spPr>
        <a:xfrm>
          <a:off x="4199334" y="2645"/>
          <a:ext cx="2706687" cy="16240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Take them through the same training they will be implementing with the promoters. </a:t>
          </a:r>
        </a:p>
      </dsp:txBody>
      <dsp:txXfrm>
        <a:off x="4199334" y="2645"/>
        <a:ext cx="2706687" cy="1624012"/>
      </dsp:txXfrm>
    </dsp:sp>
    <dsp:sp modelId="{E03799E0-4D79-4EC8-8977-CA92950B4DF1}">
      <dsp:nvSpPr>
        <dsp:cNvPr id="0" name=""/>
        <dsp:cNvSpPr/>
      </dsp:nvSpPr>
      <dsp:spPr>
        <a:xfrm>
          <a:off x="1221978" y="1897327"/>
          <a:ext cx="2706687" cy="16240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Give them all information step by step and explain activities that are done in parallel</a:t>
          </a:r>
        </a:p>
      </dsp:txBody>
      <dsp:txXfrm>
        <a:off x="1221978" y="1897327"/>
        <a:ext cx="2706687" cy="1624012"/>
      </dsp:txXfrm>
    </dsp:sp>
    <dsp:sp modelId="{5757D5A7-8B27-4A02-8388-EA7F18DEB9D3}">
      <dsp:nvSpPr>
        <dsp:cNvPr id="0" name=""/>
        <dsp:cNvSpPr/>
      </dsp:nvSpPr>
      <dsp:spPr>
        <a:xfrm>
          <a:off x="4199334" y="1897327"/>
          <a:ext cx="2706687" cy="16240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Smaller groups are better (15-20) as it will give promoters an opportunity to practice and role-play the activities</a:t>
          </a:r>
        </a:p>
      </dsp:txBody>
      <dsp:txXfrm>
        <a:off x="4199334" y="1897327"/>
        <a:ext cx="2706687" cy="1624012"/>
      </dsp:txXfrm>
    </dsp:sp>
    <dsp:sp modelId="{E9F7864B-2377-497B-A22B-669F129D90AE}">
      <dsp:nvSpPr>
        <dsp:cNvPr id="0" name=""/>
        <dsp:cNvSpPr/>
      </dsp:nvSpPr>
      <dsp:spPr>
        <a:xfrm>
          <a:off x="1221978" y="3792008"/>
          <a:ext cx="2706687" cy="16240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If you are conducting online/remote training because of Covid-19 situation, try to make it as interactive and participative as you can. </a:t>
          </a:r>
        </a:p>
      </dsp:txBody>
      <dsp:txXfrm>
        <a:off x="1221978" y="3792008"/>
        <a:ext cx="2706687" cy="1624012"/>
      </dsp:txXfrm>
    </dsp:sp>
    <dsp:sp modelId="{B5109844-095C-40B7-BCAF-FA49F38E6112}">
      <dsp:nvSpPr>
        <dsp:cNvPr id="0" name=""/>
        <dsp:cNvSpPr/>
      </dsp:nvSpPr>
      <dsp:spPr>
        <a:xfrm>
          <a:off x="4199334" y="3792008"/>
          <a:ext cx="2706687" cy="1624012"/>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Spend 10-15 minutes explaining Zoom/Online  features with participants to make training interactive and participatory</a:t>
          </a:r>
          <a:endParaRPr lang="en-GB" sz="1700" b="1" kern="1200" dirty="0"/>
        </a:p>
      </dsp:txBody>
      <dsp:txXfrm>
        <a:off x="4199334" y="3792008"/>
        <a:ext cx="2706687" cy="162401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5A70F1-D94F-4196-83FE-8CFC90830433}">
      <dsp:nvSpPr>
        <dsp:cNvPr id="0" name=""/>
        <dsp:cNvSpPr/>
      </dsp:nvSpPr>
      <dsp:spPr>
        <a:xfrm>
          <a:off x="1804855" y="1514517"/>
          <a:ext cx="2371962" cy="237175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GB" sz="3100" kern="1200" dirty="0"/>
            <a:t>Sessions 1: Role play</a:t>
          </a:r>
          <a:endParaRPr lang="en-US" sz="3100" kern="1200" dirty="0"/>
        </a:p>
      </dsp:txBody>
      <dsp:txXfrm>
        <a:off x="2152221" y="1861852"/>
        <a:ext cx="1677230" cy="1677080"/>
      </dsp:txXfrm>
    </dsp:sp>
    <dsp:sp modelId="{322628B2-85DE-44BA-B9C4-84A7551EF5F1}">
      <dsp:nvSpPr>
        <dsp:cNvPr id="0" name=""/>
        <dsp:cNvSpPr/>
      </dsp:nvSpPr>
      <dsp:spPr>
        <a:xfrm>
          <a:off x="581964" y="195613"/>
          <a:ext cx="4780834" cy="4983548"/>
        </a:xfrm>
        <a:prstGeom prst="blockArc">
          <a:avLst>
            <a:gd name="adj1" fmla="val 16509444"/>
            <a:gd name="adj2" fmla="val 5088054"/>
            <a:gd name="adj3" fmla="val 52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F1DDA9-9E15-47C0-B0F0-0386AF9A194A}">
      <dsp:nvSpPr>
        <dsp:cNvPr id="0" name=""/>
        <dsp:cNvSpPr/>
      </dsp:nvSpPr>
      <dsp:spPr>
        <a:xfrm>
          <a:off x="3541694" y="0"/>
          <a:ext cx="1270942" cy="1270677"/>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9A1AB1-8227-4608-A8C3-141EEB3D015D}">
      <dsp:nvSpPr>
        <dsp:cNvPr id="0" name=""/>
        <dsp:cNvSpPr/>
      </dsp:nvSpPr>
      <dsp:spPr>
        <a:xfrm>
          <a:off x="4909438" y="16256"/>
          <a:ext cx="1701322" cy="1230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10000"/>
            </a:spcAft>
            <a:buNone/>
          </a:pPr>
          <a:r>
            <a:rPr lang="en-GB" sz="1800" kern="1200" dirty="0"/>
            <a:t>Assessments</a:t>
          </a:r>
          <a:endParaRPr lang="en-US" sz="1800" kern="1200" dirty="0"/>
        </a:p>
      </dsp:txBody>
      <dsp:txXfrm>
        <a:off x="4909438" y="16256"/>
        <a:ext cx="1701322" cy="1230037"/>
      </dsp:txXfrm>
    </dsp:sp>
    <dsp:sp modelId="{CB9D06AD-E04B-4FD0-9D3B-5221A529438C}">
      <dsp:nvSpPr>
        <dsp:cNvPr id="0" name=""/>
        <dsp:cNvSpPr/>
      </dsp:nvSpPr>
      <dsp:spPr>
        <a:xfrm>
          <a:off x="4480451" y="1183436"/>
          <a:ext cx="1270942" cy="1270677"/>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0F73D8-9A0B-4834-8C72-2DAC5181E91F}">
      <dsp:nvSpPr>
        <dsp:cNvPr id="0" name=""/>
        <dsp:cNvSpPr/>
      </dsp:nvSpPr>
      <dsp:spPr>
        <a:xfrm>
          <a:off x="5844712" y="1205653"/>
          <a:ext cx="1701322" cy="1230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10000"/>
            </a:spcAft>
            <a:buNone/>
          </a:pPr>
          <a:r>
            <a:rPr lang="en-GB" sz="1800" kern="1200" dirty="0"/>
            <a:t>Awareness raising using storyboard</a:t>
          </a:r>
          <a:endParaRPr lang="en-US" sz="1800" kern="1200" dirty="0"/>
        </a:p>
      </dsp:txBody>
      <dsp:txXfrm>
        <a:off x="5844712" y="1205653"/>
        <a:ext cx="1701322" cy="1230037"/>
      </dsp:txXfrm>
    </dsp:sp>
    <dsp:sp modelId="{F35CC00C-10FE-4387-B3FE-FEF1ADBA7059}">
      <dsp:nvSpPr>
        <dsp:cNvPr id="0" name=""/>
        <dsp:cNvSpPr/>
      </dsp:nvSpPr>
      <dsp:spPr>
        <a:xfrm>
          <a:off x="4475576" y="2923370"/>
          <a:ext cx="1270942" cy="1270677"/>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9DA4B8-1A0C-4F88-BE05-459AF0D63AA3}">
      <dsp:nvSpPr>
        <dsp:cNvPr id="0" name=""/>
        <dsp:cNvSpPr/>
      </dsp:nvSpPr>
      <dsp:spPr>
        <a:xfrm>
          <a:off x="5844712" y="2943961"/>
          <a:ext cx="1701322" cy="1230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10000"/>
            </a:spcAft>
            <a:buNone/>
          </a:pPr>
          <a:r>
            <a:rPr lang="en-GB" sz="1800" kern="1200" dirty="0"/>
            <a:t>Demonstrations using coloured powder</a:t>
          </a:r>
          <a:endParaRPr lang="en-US" sz="1800" kern="1200" dirty="0"/>
        </a:p>
      </dsp:txBody>
      <dsp:txXfrm>
        <a:off x="5844712" y="2943961"/>
        <a:ext cx="1701322" cy="1230037"/>
      </dsp:txXfrm>
    </dsp:sp>
    <dsp:sp modelId="{480E723D-18BD-4631-8D86-36C023BE8F60}">
      <dsp:nvSpPr>
        <dsp:cNvPr id="0" name=""/>
        <dsp:cNvSpPr/>
      </dsp:nvSpPr>
      <dsp:spPr>
        <a:xfrm>
          <a:off x="3541694" y="4147989"/>
          <a:ext cx="1270942" cy="1270677"/>
        </a:xfrm>
        <a:prstGeom prst="ellipse">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A7ECE3-5CDB-41AA-88F9-63E4D69D1471}">
      <dsp:nvSpPr>
        <dsp:cNvPr id="0" name=""/>
        <dsp:cNvSpPr/>
      </dsp:nvSpPr>
      <dsp:spPr>
        <a:xfrm>
          <a:off x="4909438" y="4173999"/>
          <a:ext cx="1701322" cy="12300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l" defTabSz="800100">
            <a:lnSpc>
              <a:spcPct val="90000"/>
            </a:lnSpc>
            <a:spcBef>
              <a:spcPct val="0"/>
            </a:spcBef>
            <a:spcAft>
              <a:spcPct val="10000"/>
            </a:spcAft>
            <a:buNone/>
          </a:pPr>
          <a:r>
            <a:rPr lang="en-GB" sz="1800" kern="1200" dirty="0"/>
            <a:t>Distributions, Action plans and tasks e.g. bedtime tales</a:t>
          </a:r>
          <a:endParaRPr lang="en-US" sz="1800" kern="1200" dirty="0"/>
        </a:p>
      </dsp:txBody>
      <dsp:txXfrm>
        <a:off x="4909438" y="4173999"/>
        <a:ext cx="1701322" cy="123003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E25FC0-38D6-46BC-BB47-D71829B19CC9}" type="datetimeFigureOut">
              <a:rPr lang="en-GB" smtClean="0"/>
              <a:t>03/10/2020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1D2599-C9CF-4582-B405-6BDE96A05F17}" type="slidenum">
              <a:rPr lang="en-GB" smtClean="0"/>
              <a:t>‹#›</a:t>
            </a:fld>
            <a:endParaRPr lang="en-GB"/>
          </a:p>
        </p:txBody>
      </p:sp>
    </p:spTree>
    <p:extLst>
      <p:ext uri="{BB962C8B-B14F-4D97-AF65-F5344CB8AC3E}">
        <p14:creationId xmlns:p14="http://schemas.microsoft.com/office/powerpoint/2010/main" val="1613286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Diarrhea</a:t>
            </a:r>
            <a:r>
              <a:rPr lang="en-US" baseline="0" dirty="0"/>
              <a:t> has been identified as the most prevalent disease in emergencies along with acute respiratory infections. Two alarming statistics here, the first that almost 30% of the kids that are displaced because of an emergency loose their lives to D and P. (please add ref before including)</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Diarrhoeal disease is amongst the most prevalent in an emergency causing 40% of deaths in children.</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most prevalent diseases during an emergency include diarrhoeal diseases and respiratory infections (please put reference)</a:t>
            </a:r>
          </a:p>
          <a:p>
            <a:endParaRPr lang="en-US" baseline="0" dirty="0"/>
          </a:p>
          <a:p>
            <a:r>
              <a:rPr lang="en-US" dirty="0"/>
              <a:t>Particularly true</a:t>
            </a:r>
            <a:r>
              <a:rPr lang="en-US" baseline="0" dirty="0"/>
              <a:t> in the immediate aftermath of an emergency which Is known as the acute phase where diarrhea alone accounts for over 40% of the deaths </a:t>
            </a:r>
            <a:endParaRPr lang="en-US" dirty="0"/>
          </a:p>
          <a:p>
            <a:endParaRPr lang="en-US" dirty="0"/>
          </a:p>
          <a:p>
            <a:r>
              <a:rPr lang="en-US" dirty="0"/>
              <a:t>Connolly,</a:t>
            </a:r>
            <a:r>
              <a:rPr lang="en-US" baseline="0" dirty="0"/>
              <a:t> M.A., Gayer, M., Ryan, M.J., Salama, P., Spiegel, P. and Heymann, D.L. (2004) ‘Communicable disease in complex emergencies: Impact and challenges’, Lancet 364L 1974-83</a:t>
            </a:r>
          </a:p>
          <a:p>
            <a:endParaRPr lang="en-US" baseline="0" dirty="0"/>
          </a:p>
          <a:p>
            <a:r>
              <a:rPr lang="en-US" dirty="0"/>
              <a:t>Ram, P. K. (2015). “Water Hand Sanitizer for Diarrhea Prevention in a Humanitarian Emergency“ Retrieved 9th September 2015, from https://sphhp.buffalo.edu/epidemiology-and-environmental-health/research-and-facilities/research-listings/waterless-hand-sanitizer-in-a-humanitarian-emergency.html</a:t>
            </a:r>
          </a:p>
        </p:txBody>
      </p:sp>
      <p:sp>
        <p:nvSpPr>
          <p:cNvPr id="4" name="Slide Number Placeholder 3"/>
          <p:cNvSpPr>
            <a:spLocks noGrp="1"/>
          </p:cNvSpPr>
          <p:nvPr>
            <p:ph type="sldNum" sz="quarter" idx="10"/>
          </p:nvPr>
        </p:nvSpPr>
        <p:spPr/>
        <p:txBody>
          <a:bodyPr/>
          <a:lstStyle/>
          <a:p>
            <a:fld id="{637E35C6-94B6-42C8-8BFA-F0F579C0A6DB}" type="slidenum">
              <a:rPr lang="en-US" smtClean="0"/>
              <a:t>8</a:t>
            </a:fld>
            <a:endParaRPr lang="en-US" dirty="0"/>
          </a:p>
        </p:txBody>
      </p:sp>
    </p:spTree>
    <p:extLst>
      <p:ext uri="{BB962C8B-B14F-4D97-AF65-F5344CB8AC3E}">
        <p14:creationId xmlns:p14="http://schemas.microsoft.com/office/powerpoint/2010/main" val="3392136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Mum’s Magic Hands storyboard</a:t>
            </a:r>
            <a:r>
              <a:rPr lang="en-US" sz="1200" kern="1200" dirty="0">
                <a:solidFill>
                  <a:schemeClr val="tx1"/>
                </a:solidFill>
                <a:effectLst/>
                <a:latin typeface="+mn-lt"/>
                <a:ea typeface="+mn-ea"/>
                <a:cs typeface="+mn-cs"/>
              </a:rPr>
              <a:t> is used in group sessions to raise awareness.  It tells the story</a:t>
            </a:r>
            <a:r>
              <a:rPr lang="en-US" sz="16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a mother and her heroic efforts to nurture her daughter with her magic hands. Against all odds and despite the difficult conditions of an emergency context, she is able to instill good handwashing habits in her child which leads to her daughter’s ultimate success in life.</a:t>
            </a:r>
            <a:r>
              <a:rPr lang="en-US" sz="1200" kern="1200" baseline="0" dirty="0">
                <a:solidFill>
                  <a:schemeClr val="tx1"/>
                </a:solidFill>
                <a:effectLst/>
                <a:latin typeface="+mn-lt"/>
                <a:ea typeface="+mn-ea"/>
                <a:cs typeface="+mn-cs"/>
              </a:rPr>
              <a:t> The story is based on nurture and affiliation.</a:t>
            </a:r>
            <a:endParaRPr lang="en-GB" sz="16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Coloured powder exercises</a:t>
            </a:r>
            <a:r>
              <a:rPr lang="en-US" sz="1200" kern="1200" dirty="0">
                <a:solidFill>
                  <a:schemeClr val="tx1"/>
                </a:solidFill>
                <a:effectLst/>
                <a:latin typeface="+mn-lt"/>
                <a:ea typeface="+mn-ea"/>
                <a:cs typeface="+mn-cs"/>
              </a:rPr>
              <a:t> demonstrating that “visibly clean is not clean” and the importance of using soap to remove invisible germs, by using coloured powder to help the women understand the difference between hands washed with soap and hands washed only with water – this proved to be a strong motivator for change among the target group </a:t>
            </a:r>
            <a:endParaRPr lang="en-GB" sz="1200" kern="1200" dirty="0">
              <a:solidFill>
                <a:schemeClr val="tx1"/>
              </a:solidFill>
              <a:effectLst/>
              <a:latin typeface="+mn-lt"/>
              <a:ea typeface="+mn-ea"/>
              <a:cs typeface="+mn-cs"/>
            </a:endParaRPr>
          </a:p>
          <a:p>
            <a:r>
              <a:rPr lang="en-GB" sz="1200" b="0" i="0" u="none" strike="noStrike" kern="1200" baseline="0" dirty="0">
                <a:solidFill>
                  <a:schemeClr val="tx1"/>
                </a:solidFill>
                <a:latin typeface="+mn-lt"/>
                <a:ea typeface="+mn-ea"/>
                <a:cs typeface="+mn-cs"/>
              </a:rPr>
              <a:t>iiColoured powder exercise – an exercise using coloured powder and two volunteers to reinforce the idea of invisible germs and HWWS behaviour. </a:t>
            </a:r>
          </a:p>
          <a:p>
            <a:r>
              <a:rPr lang="en-GB" sz="1200" b="0" i="0" u="none" strike="noStrike" kern="1200" baseline="0" dirty="0">
                <a:solidFill>
                  <a:schemeClr val="tx1"/>
                </a:solidFill>
                <a:latin typeface="+mn-lt"/>
                <a:ea typeface="+mn-ea"/>
                <a:cs typeface="+mn-cs"/>
              </a:rPr>
              <a:t>ii. Circle of cleanliness – a circle drawn with coloured powder to represent a pure and clean area whereby one must wash hands with soap before entering. </a:t>
            </a:r>
          </a:p>
          <a:p>
            <a:r>
              <a:rPr lang="en-GB" sz="1200" b="0" i="0" u="none" strike="noStrike" kern="1200" baseline="0" dirty="0">
                <a:solidFill>
                  <a:schemeClr val="tx1"/>
                </a:solidFill>
                <a:latin typeface="+mn-lt"/>
                <a:ea typeface="+mn-ea"/>
                <a:cs typeface="+mn-cs"/>
              </a:rPr>
              <a:t>iii. Magic Hands Participatory exercise – activity reinforces the link between HWWS and the amount of magic in participant’s hands. </a:t>
            </a:r>
          </a:p>
          <a:p>
            <a:r>
              <a:rPr lang="en-GB" sz="1200" b="0" i="0" u="none" strike="noStrike" kern="1200" baseline="0" dirty="0">
                <a:solidFill>
                  <a:schemeClr val="tx1"/>
                </a:solidFill>
                <a:latin typeface="+mn-lt"/>
                <a:ea typeface="+mn-ea"/>
                <a:cs typeface="+mn-cs"/>
              </a:rPr>
              <a:t>iv. Bedtime tale – contest among participants to develop HWWS bedtime stories for their children. Reinforces the importance of ensuring children develop good HWWS habits. </a:t>
            </a:r>
          </a:p>
          <a:p>
            <a:r>
              <a:rPr lang="en-GB" sz="1200" b="0" i="0" u="none" strike="noStrike" kern="1200" baseline="0" dirty="0">
                <a:solidFill>
                  <a:schemeClr val="tx1"/>
                </a:solidFill>
                <a:latin typeface="+mn-lt"/>
                <a:ea typeface="+mn-ea"/>
                <a:cs typeface="+mn-cs"/>
              </a:rPr>
              <a:t>v. What goes around – a set of questions around the affiliation frame of storyboard to reinforce the affiliation driver and its link to HWWS. </a:t>
            </a:r>
          </a:p>
          <a:p>
            <a:r>
              <a:rPr lang="en-GB" sz="1200" b="0" i="0" u="none" strike="noStrike" kern="1200" baseline="0" dirty="0">
                <a:solidFill>
                  <a:schemeClr val="tx1"/>
                </a:solidFill>
                <a:latin typeface="+mn-lt"/>
                <a:ea typeface="+mn-ea"/>
                <a:cs typeface="+mn-cs"/>
              </a:rPr>
              <a:t>vi. Routine dial –reinforces key HWWS key times with mothers and children. </a:t>
            </a:r>
          </a:p>
          <a:p>
            <a:endParaRPr lang="en-GB" dirty="0"/>
          </a:p>
        </p:txBody>
      </p:sp>
      <p:sp>
        <p:nvSpPr>
          <p:cNvPr id="4" name="Slide Number Placeholder 3"/>
          <p:cNvSpPr>
            <a:spLocks noGrp="1"/>
          </p:cNvSpPr>
          <p:nvPr>
            <p:ph type="sldNum" sz="quarter" idx="10"/>
          </p:nvPr>
        </p:nvSpPr>
        <p:spPr/>
        <p:txBody>
          <a:bodyPr/>
          <a:lstStyle/>
          <a:p>
            <a:fld id="{CA650DD4-1D1B-4106-A3B2-5C0F659C1378}" type="slidenum">
              <a:rPr lang="en-GB" smtClean="0"/>
              <a:t>21</a:t>
            </a:fld>
            <a:endParaRPr lang="en-GB" dirty="0"/>
          </a:p>
        </p:txBody>
      </p:sp>
    </p:spTree>
    <p:extLst>
      <p:ext uri="{BB962C8B-B14F-4D97-AF65-F5344CB8AC3E}">
        <p14:creationId xmlns:p14="http://schemas.microsoft.com/office/powerpoint/2010/main" val="1888751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Mum’s Magic Hands storyboard</a:t>
            </a:r>
            <a:r>
              <a:rPr lang="en-US" sz="1200" kern="1200" dirty="0">
                <a:solidFill>
                  <a:schemeClr val="tx1"/>
                </a:solidFill>
                <a:effectLst/>
                <a:latin typeface="+mn-lt"/>
                <a:ea typeface="+mn-ea"/>
                <a:cs typeface="+mn-cs"/>
              </a:rPr>
              <a:t> is used in group sessions to raise awareness.  It tells the story</a:t>
            </a:r>
            <a:r>
              <a:rPr lang="en-US" sz="16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a mother and her heroic efforts to nurture her daughter with her magic hands. Against all odds and despite the difficult conditions of an emergency context, she is able to instill good handwashing habits in her child which leads to her daughter’s ultimate success in life.</a:t>
            </a:r>
            <a:r>
              <a:rPr lang="en-US" sz="1200" kern="1200" baseline="0" dirty="0">
                <a:solidFill>
                  <a:schemeClr val="tx1"/>
                </a:solidFill>
                <a:effectLst/>
                <a:latin typeface="+mn-lt"/>
                <a:ea typeface="+mn-ea"/>
                <a:cs typeface="+mn-cs"/>
              </a:rPr>
              <a:t> The story is based on nurture and affiliation.</a:t>
            </a:r>
            <a:endParaRPr lang="en-GB" sz="16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Coloured powder exercises</a:t>
            </a:r>
            <a:r>
              <a:rPr lang="en-US" sz="1200" kern="1200" dirty="0">
                <a:solidFill>
                  <a:schemeClr val="tx1"/>
                </a:solidFill>
                <a:effectLst/>
                <a:latin typeface="+mn-lt"/>
                <a:ea typeface="+mn-ea"/>
                <a:cs typeface="+mn-cs"/>
              </a:rPr>
              <a:t> demonstrating that “visibly clean is not clean” and the importance of using soap to remove invisible germs, by using coloured powder to help the women understand the difference between hands washed with soap and hands washed only with water – this proved to be a strong motivator for change among the target group </a:t>
            </a:r>
            <a:endParaRPr lang="en-GB" sz="1200" kern="1200" dirty="0">
              <a:solidFill>
                <a:schemeClr val="tx1"/>
              </a:solidFill>
              <a:effectLst/>
              <a:latin typeface="+mn-lt"/>
              <a:ea typeface="+mn-ea"/>
              <a:cs typeface="+mn-cs"/>
            </a:endParaRPr>
          </a:p>
          <a:p>
            <a:r>
              <a:rPr lang="en-GB" sz="1200" b="0" i="0" u="none" strike="noStrike" kern="1200" baseline="0" dirty="0">
                <a:solidFill>
                  <a:schemeClr val="tx1"/>
                </a:solidFill>
                <a:latin typeface="+mn-lt"/>
                <a:ea typeface="+mn-ea"/>
                <a:cs typeface="+mn-cs"/>
              </a:rPr>
              <a:t>iiColoured powder exercise – an exercise using coloured powder and two volunteers to reinforce the idea of invisible germs and HWWS behaviour. </a:t>
            </a:r>
          </a:p>
          <a:p>
            <a:r>
              <a:rPr lang="en-GB" sz="1200" b="0" i="0" u="none" strike="noStrike" kern="1200" baseline="0" dirty="0">
                <a:solidFill>
                  <a:schemeClr val="tx1"/>
                </a:solidFill>
                <a:latin typeface="+mn-lt"/>
                <a:ea typeface="+mn-ea"/>
                <a:cs typeface="+mn-cs"/>
              </a:rPr>
              <a:t>ii. Circle of cleanliness – a circle drawn with coloured powder to represent a pure and clean area whereby one must wash hands with soap before entering. </a:t>
            </a:r>
          </a:p>
          <a:p>
            <a:r>
              <a:rPr lang="en-GB" sz="1200" b="0" i="0" u="none" strike="noStrike" kern="1200" baseline="0" dirty="0">
                <a:solidFill>
                  <a:schemeClr val="tx1"/>
                </a:solidFill>
                <a:latin typeface="+mn-lt"/>
                <a:ea typeface="+mn-ea"/>
                <a:cs typeface="+mn-cs"/>
              </a:rPr>
              <a:t>iii. Magic Hands Participatory exercise – activity reinforces the link between HWWS and the amount of magic in participant’s hands. </a:t>
            </a:r>
          </a:p>
          <a:p>
            <a:r>
              <a:rPr lang="en-GB" sz="1200" b="0" i="0" u="none" strike="noStrike" kern="1200" baseline="0" dirty="0">
                <a:solidFill>
                  <a:schemeClr val="tx1"/>
                </a:solidFill>
                <a:latin typeface="+mn-lt"/>
                <a:ea typeface="+mn-ea"/>
                <a:cs typeface="+mn-cs"/>
              </a:rPr>
              <a:t>iv. Bedtime tale – contest among participants to develop HWWS bedtime stories for their children. Reinforces the importance of ensuring children develop good HWWS habits. </a:t>
            </a:r>
          </a:p>
          <a:p>
            <a:r>
              <a:rPr lang="en-GB" sz="1200" b="0" i="0" u="none" strike="noStrike" kern="1200" baseline="0" dirty="0">
                <a:solidFill>
                  <a:schemeClr val="tx1"/>
                </a:solidFill>
                <a:latin typeface="+mn-lt"/>
                <a:ea typeface="+mn-ea"/>
                <a:cs typeface="+mn-cs"/>
              </a:rPr>
              <a:t>v. What goes around – a set of questions around the affiliation frame of storyboard to reinforce the affiliation driver and its link to HWWS. </a:t>
            </a:r>
          </a:p>
          <a:p>
            <a:r>
              <a:rPr lang="en-GB" sz="1200" b="0" i="0" u="none" strike="noStrike" kern="1200" baseline="0" dirty="0">
                <a:solidFill>
                  <a:schemeClr val="tx1"/>
                </a:solidFill>
                <a:latin typeface="+mn-lt"/>
                <a:ea typeface="+mn-ea"/>
                <a:cs typeface="+mn-cs"/>
              </a:rPr>
              <a:t>vi. Routine dial –reinforces key HWWS key times with mothers and children. </a:t>
            </a:r>
          </a:p>
          <a:p>
            <a:endParaRPr lang="en-GB" dirty="0"/>
          </a:p>
        </p:txBody>
      </p:sp>
      <p:sp>
        <p:nvSpPr>
          <p:cNvPr id="4" name="Slide Number Placeholder 3"/>
          <p:cNvSpPr>
            <a:spLocks noGrp="1"/>
          </p:cNvSpPr>
          <p:nvPr>
            <p:ph type="sldNum" sz="quarter" idx="10"/>
          </p:nvPr>
        </p:nvSpPr>
        <p:spPr/>
        <p:txBody>
          <a:bodyPr/>
          <a:lstStyle/>
          <a:p>
            <a:fld id="{CA650DD4-1D1B-4106-A3B2-5C0F659C1378}" type="slidenum">
              <a:rPr lang="en-GB" smtClean="0"/>
              <a:t>22</a:t>
            </a:fld>
            <a:endParaRPr lang="en-GB" dirty="0"/>
          </a:p>
        </p:txBody>
      </p:sp>
    </p:spTree>
    <p:extLst>
      <p:ext uri="{BB962C8B-B14F-4D97-AF65-F5344CB8AC3E}">
        <p14:creationId xmlns:p14="http://schemas.microsoft.com/office/powerpoint/2010/main" val="4272652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1A15E02-A789-45FA-9B53-C16D734D3302}" type="slidenum">
              <a:rPr lang="en-GB" altLang="en-US" smtClean="0"/>
              <a:pPr/>
              <a:t>24</a:t>
            </a:fld>
            <a:endParaRPr lang="en-GB" altLang="en-US" dirty="0"/>
          </a:p>
        </p:txBody>
      </p:sp>
    </p:spTree>
    <p:extLst>
      <p:ext uri="{BB962C8B-B14F-4D97-AF65-F5344CB8AC3E}">
        <p14:creationId xmlns:p14="http://schemas.microsoft.com/office/powerpoint/2010/main" val="1065076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spcBef>
                <a:spcPct val="0"/>
              </a:spcBef>
              <a:buNone/>
            </a:pPr>
            <a:r>
              <a:rPr lang="en-GB" altLang="en-US" sz="1200" dirty="0">
                <a:latin typeface="Arial" panose="020B0604020202020204" pitchFamily="34" charset="0"/>
                <a:ea typeface="ＭＳ Ｐゴシック" panose="020B0600070205080204" pitchFamily="34" charset="-128"/>
                <a:cs typeface="Arial" panose="020B0604020202020204" pitchFamily="34" charset="0"/>
              </a:rPr>
              <a:t>Before implementing the programme, make sure </a:t>
            </a:r>
            <a:r>
              <a:rPr lang="en-GB" altLang="en-US" sz="1200" baseline="0" dirty="0">
                <a:latin typeface="Arial" panose="020B0604020202020204" pitchFamily="34" charset="0"/>
                <a:ea typeface="ＭＳ Ｐゴシック" panose="020B0600070205080204" pitchFamily="34" charset="-128"/>
                <a:cs typeface="Arial" panose="020B0604020202020204" pitchFamily="34" charset="0"/>
              </a:rPr>
              <a:t> </a:t>
            </a:r>
            <a:r>
              <a:rPr lang="en-GB" altLang="en-US" sz="1200" dirty="0">
                <a:latin typeface="Arial" panose="020B0604020202020204" pitchFamily="34" charset="0"/>
                <a:ea typeface="ＭＳ Ｐゴシック" panose="020B0600070205080204" pitchFamily="34" charset="-128"/>
                <a:cs typeface="Arial" panose="020B0604020202020204" pitchFamily="34" charset="0"/>
              </a:rPr>
              <a:t>the </a:t>
            </a:r>
            <a:r>
              <a:rPr lang="en-GB" altLang="en-US" sz="1200" b="1" dirty="0">
                <a:latin typeface="Arial" panose="020B0604020202020204" pitchFamily="34" charset="0"/>
                <a:ea typeface="ＭＳ Ｐゴシック" panose="020B0600070205080204" pitchFamily="34" charset="-128"/>
                <a:cs typeface="Arial" panose="020B0604020202020204" pitchFamily="34" charset="0"/>
              </a:rPr>
              <a:t>environment and situation are suitable</a:t>
            </a:r>
            <a:r>
              <a:rPr lang="en-GB" altLang="en-US" sz="1200" dirty="0">
                <a:latin typeface="Arial" panose="020B0604020202020204" pitchFamily="34" charset="0"/>
                <a:ea typeface="ＭＳ Ｐゴシック" panose="020B0600070205080204" pitchFamily="34" charset="-128"/>
                <a:cs typeface="Arial" panose="020B0604020202020204" pitchFamily="34" charset="0"/>
              </a:rPr>
              <a:t>.</a:t>
            </a:r>
          </a:p>
          <a:p>
            <a:pPr>
              <a:spcBef>
                <a:spcPts val="1200"/>
              </a:spcBef>
              <a:buNone/>
            </a:pPr>
            <a:r>
              <a:rPr lang="en-GB" altLang="en-US" sz="1200" dirty="0">
                <a:latin typeface="Arial" panose="020B0604020202020204" pitchFamily="34" charset="0"/>
                <a:ea typeface="ＭＳ Ｐゴシック" panose="020B0600070205080204" pitchFamily="34" charset="-128"/>
                <a:cs typeface="Arial" panose="020B0604020202020204" pitchFamily="34" charset="0"/>
              </a:rPr>
              <a:t>If certain conditions aren’t met, the programme may </a:t>
            </a:r>
            <a:r>
              <a:rPr lang="en-GB" altLang="en-US" sz="1200" baseline="0" dirty="0">
                <a:latin typeface="Arial" panose="020B0604020202020204" pitchFamily="34" charset="0"/>
                <a:ea typeface="ＭＳ Ｐゴシック" panose="020B0600070205080204" pitchFamily="34" charset="-128"/>
                <a:cs typeface="Arial" panose="020B0604020202020204" pitchFamily="34" charset="0"/>
              </a:rPr>
              <a:t> </a:t>
            </a:r>
            <a:r>
              <a:rPr lang="en-GB" altLang="en-US" sz="1200" dirty="0">
                <a:latin typeface="Arial" panose="020B0604020202020204" pitchFamily="34" charset="0"/>
                <a:ea typeface="ＭＳ Ｐゴシック" panose="020B0600070205080204" pitchFamily="34" charset="-128"/>
                <a:cs typeface="Arial" panose="020B0604020202020204" pitchFamily="34" charset="0"/>
              </a:rPr>
              <a:t>actually frustrate people, rather than motivate them</a:t>
            </a:r>
            <a:r>
              <a:rPr lang="en-GB" altLang="en-US" sz="1200" b="1"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spcBef>
                <a:spcPct val="0"/>
              </a:spcBef>
            </a:pPr>
            <a:endParaRPr lang="en-US" altLang="en-US" dirty="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F9EC77B-5720-4BB1-9375-699FE8632949}" type="slidenum">
              <a:rPr lang="en-GB" altLang="en-US" smtClean="0"/>
              <a:pPr/>
              <a:t>25</a:t>
            </a:fld>
            <a:endParaRPr lang="en-GB" altLang="en-US" dirty="0"/>
          </a:p>
        </p:txBody>
      </p:sp>
    </p:spTree>
    <p:extLst>
      <p:ext uri="{BB962C8B-B14F-4D97-AF65-F5344CB8AC3E}">
        <p14:creationId xmlns:p14="http://schemas.microsoft.com/office/powerpoint/2010/main" val="3084332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56F4E7D-6D45-4479-821D-6BCAC51BE1D1}" type="slidenum">
              <a:rPr lang="en-GB" altLang="en-US" smtClean="0"/>
              <a:pPr/>
              <a:t>26</a:t>
            </a:fld>
            <a:endParaRPr lang="en-GB" altLang="en-US" dirty="0"/>
          </a:p>
        </p:txBody>
      </p:sp>
    </p:spTree>
    <p:extLst>
      <p:ext uri="{BB962C8B-B14F-4D97-AF65-F5344CB8AC3E}">
        <p14:creationId xmlns:p14="http://schemas.microsoft.com/office/powerpoint/2010/main" val="27638480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4D7110-2271-47A0-A0C5-6941857BE064}" type="slidenum">
              <a:rPr lang="en-AU" smtClean="0"/>
              <a:pPr/>
              <a:t>27</a:t>
            </a:fld>
            <a:endParaRPr lang="en-AU" dirty="0"/>
          </a:p>
        </p:txBody>
      </p:sp>
    </p:spTree>
    <p:extLst>
      <p:ext uri="{BB962C8B-B14F-4D97-AF65-F5344CB8AC3E}">
        <p14:creationId xmlns:p14="http://schemas.microsoft.com/office/powerpoint/2010/main" val="1096286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E4D7110-2271-47A0-A0C5-6941857BE064}" type="slidenum">
              <a:rPr lang="en-AU" smtClean="0"/>
              <a:pPr/>
              <a:t>29</a:t>
            </a:fld>
            <a:endParaRPr lang="en-AU" dirty="0"/>
          </a:p>
        </p:txBody>
      </p:sp>
    </p:spTree>
    <p:extLst>
      <p:ext uri="{BB962C8B-B14F-4D97-AF65-F5344CB8AC3E}">
        <p14:creationId xmlns:p14="http://schemas.microsoft.com/office/powerpoint/2010/main" val="337226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MMH</a:t>
            </a:r>
            <a:r>
              <a:rPr lang="en-GB" baseline="0" dirty="0"/>
              <a:t> Promoters Requirement:</a:t>
            </a:r>
          </a:p>
          <a:p>
            <a:endParaRPr lang="en-GB" dirty="0"/>
          </a:p>
        </p:txBody>
      </p:sp>
      <p:sp>
        <p:nvSpPr>
          <p:cNvPr id="4" name="Slide Number Placeholder 3"/>
          <p:cNvSpPr>
            <a:spLocks noGrp="1"/>
          </p:cNvSpPr>
          <p:nvPr>
            <p:ph type="sldNum" sz="quarter" idx="10"/>
          </p:nvPr>
        </p:nvSpPr>
        <p:spPr/>
        <p:txBody>
          <a:bodyPr/>
          <a:lstStyle/>
          <a:p>
            <a:fld id="{751D2599-C9CF-4582-B405-6BDE96A05F17}" type="slidenum">
              <a:rPr lang="en-GB" smtClean="0"/>
              <a:t>33</a:t>
            </a:fld>
            <a:endParaRPr lang="en-GB"/>
          </a:p>
        </p:txBody>
      </p:sp>
    </p:spTree>
    <p:extLst>
      <p:ext uri="{BB962C8B-B14F-4D97-AF65-F5344CB8AC3E}">
        <p14:creationId xmlns:p14="http://schemas.microsoft.com/office/powerpoint/2010/main" val="3304330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MMH</a:t>
            </a:r>
            <a:r>
              <a:rPr lang="en-GB" baseline="0" dirty="0"/>
              <a:t> Promoters Requirement:</a:t>
            </a:r>
          </a:p>
          <a:p>
            <a:endParaRPr lang="en-GB" dirty="0"/>
          </a:p>
        </p:txBody>
      </p:sp>
      <p:sp>
        <p:nvSpPr>
          <p:cNvPr id="4" name="Slide Number Placeholder 3"/>
          <p:cNvSpPr>
            <a:spLocks noGrp="1"/>
          </p:cNvSpPr>
          <p:nvPr>
            <p:ph type="sldNum" sz="quarter" idx="10"/>
          </p:nvPr>
        </p:nvSpPr>
        <p:spPr/>
        <p:txBody>
          <a:bodyPr/>
          <a:lstStyle/>
          <a:p>
            <a:fld id="{751D2599-C9CF-4582-B405-6BDE96A05F17}" type="slidenum">
              <a:rPr lang="en-GB" smtClean="0"/>
              <a:t>34</a:t>
            </a:fld>
            <a:endParaRPr lang="en-GB"/>
          </a:p>
        </p:txBody>
      </p:sp>
    </p:spTree>
    <p:extLst>
      <p:ext uri="{BB962C8B-B14F-4D97-AF65-F5344CB8AC3E}">
        <p14:creationId xmlns:p14="http://schemas.microsoft.com/office/powerpoint/2010/main" val="4210197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1D2599-C9CF-4582-B405-6BDE96A05F17}" type="slidenum">
              <a:rPr lang="en-GB" smtClean="0"/>
              <a:t>39</a:t>
            </a:fld>
            <a:endParaRPr lang="en-GB" dirty="0"/>
          </a:p>
        </p:txBody>
      </p:sp>
    </p:spTree>
    <p:extLst>
      <p:ext uri="{BB962C8B-B14F-4D97-AF65-F5344CB8AC3E}">
        <p14:creationId xmlns:p14="http://schemas.microsoft.com/office/powerpoint/2010/main" val="1952480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ahoma" panose="020B0604030504040204" pitchFamily="34" charset="0"/>
              </a:rPr>
              <a:t>Whilst</a:t>
            </a:r>
            <a:r>
              <a:rPr lang="en-US" altLang="en-US" baseline="0" dirty="0">
                <a:latin typeface="Tahoma" panose="020B0604030504040204" pitchFamily="34" charset="0"/>
              </a:rPr>
              <a:t> we know that hwws is important in development settings which is the focus is where we work proving to reduce incidence of diarrhea by 48%  there is very little documented evidence of hwws behaviour change in these contexts. We know from a study that was done in a camp in Malawi, that giving people access to soap has the potential to reduce DI by 27%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latin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Peterson, E. A., L. Roberts, M. J. Toole and D. E. Peterson (1998). “The effect of soap distribution on diarrhoea: Nyamithuthu Refugee Camp.” International Journal of Epidemiology 27(3): 520-524.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latin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latin typeface="Tahoma" panose="020B0604030504040204" pitchFamily="34" charset="0"/>
              </a:rPr>
              <a:t>Diarrheaol incidence appears to be lowest when soap presence is the highest – and this increases as soap presence decreases.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latin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a:latin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aseline="0" dirty="0">
                <a:latin typeface="Tahoma" panose="020B0604030504040204" pitchFamily="34" charset="0"/>
              </a:rPr>
              <a:t>Read the paper</a:t>
            </a:r>
            <a:endParaRPr lang="en-US" altLang="en-US" dirty="0">
              <a:latin typeface="Tahoma" panose="020B0604030504040204" pitchFamily="34" charset="0"/>
            </a:endParaRPr>
          </a:p>
          <a:p>
            <a:endParaRPr lang="en-US" altLang="en-US" dirty="0">
              <a:latin typeface="Tahoma" panose="020B0604030504040204" pitchFamily="34" charset="0"/>
            </a:endParaRPr>
          </a:p>
        </p:txBody>
      </p:sp>
    </p:spTree>
    <p:extLst>
      <p:ext uri="{BB962C8B-B14F-4D97-AF65-F5344CB8AC3E}">
        <p14:creationId xmlns:p14="http://schemas.microsoft.com/office/powerpoint/2010/main" val="30904198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 be interactive exercise </a:t>
            </a:r>
          </a:p>
          <a:p>
            <a:r>
              <a:rPr lang="en-GB" dirty="0"/>
              <a:t>Expected answers can be , participation, demonstrations, cultural sensitivity, understanding how adult learn etc</a:t>
            </a:r>
            <a:endParaRPr lang="en-US" dirty="0"/>
          </a:p>
          <a:p>
            <a:endParaRPr lang="en-GB" dirty="0"/>
          </a:p>
        </p:txBody>
      </p:sp>
      <p:sp>
        <p:nvSpPr>
          <p:cNvPr id="4" name="Slide Number Placeholder 3"/>
          <p:cNvSpPr>
            <a:spLocks noGrp="1"/>
          </p:cNvSpPr>
          <p:nvPr>
            <p:ph type="sldNum" sz="quarter" idx="10"/>
          </p:nvPr>
        </p:nvSpPr>
        <p:spPr/>
        <p:txBody>
          <a:bodyPr/>
          <a:lstStyle/>
          <a:p>
            <a:fld id="{751D2599-C9CF-4582-B405-6BDE96A05F17}" type="slidenum">
              <a:rPr lang="en-GB" smtClean="0"/>
              <a:t>41</a:t>
            </a:fld>
            <a:endParaRPr lang="en-GB" dirty="0"/>
          </a:p>
        </p:txBody>
      </p:sp>
    </p:spTree>
    <p:extLst>
      <p:ext uri="{BB962C8B-B14F-4D97-AF65-F5344CB8AC3E}">
        <p14:creationId xmlns:p14="http://schemas.microsoft.com/office/powerpoint/2010/main" val="2249347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 be interactive exercise </a:t>
            </a:r>
          </a:p>
          <a:p>
            <a:r>
              <a:rPr lang="en-GB" dirty="0"/>
              <a:t>Expected answers can be , participation, demonstrations, cultural sensitivity, understanding how adult learn etc</a:t>
            </a:r>
            <a:endParaRPr lang="en-US" dirty="0"/>
          </a:p>
          <a:p>
            <a:endParaRPr lang="en-GB" dirty="0"/>
          </a:p>
        </p:txBody>
      </p:sp>
      <p:sp>
        <p:nvSpPr>
          <p:cNvPr id="4" name="Slide Number Placeholder 3"/>
          <p:cNvSpPr>
            <a:spLocks noGrp="1"/>
          </p:cNvSpPr>
          <p:nvPr>
            <p:ph type="sldNum" sz="quarter" idx="10"/>
          </p:nvPr>
        </p:nvSpPr>
        <p:spPr/>
        <p:txBody>
          <a:bodyPr/>
          <a:lstStyle/>
          <a:p>
            <a:fld id="{751D2599-C9CF-4582-B405-6BDE96A05F17}" type="slidenum">
              <a:rPr lang="en-GB" smtClean="0"/>
              <a:t>42</a:t>
            </a:fld>
            <a:endParaRPr lang="en-GB" dirty="0"/>
          </a:p>
        </p:txBody>
      </p:sp>
    </p:spTree>
    <p:extLst>
      <p:ext uri="{BB962C8B-B14F-4D97-AF65-F5344CB8AC3E}">
        <p14:creationId xmlns:p14="http://schemas.microsoft.com/office/powerpoint/2010/main" val="2302991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 be interactive exercise </a:t>
            </a:r>
          </a:p>
          <a:p>
            <a:r>
              <a:rPr lang="en-GB" dirty="0"/>
              <a:t>Expected answers can be , participation, demonstrations, cultural sensitivity, understanding how adult learn etc</a:t>
            </a:r>
            <a:endParaRPr lang="en-US" dirty="0"/>
          </a:p>
          <a:p>
            <a:endParaRPr lang="en-GB" dirty="0"/>
          </a:p>
        </p:txBody>
      </p:sp>
      <p:sp>
        <p:nvSpPr>
          <p:cNvPr id="4" name="Slide Number Placeholder 3"/>
          <p:cNvSpPr>
            <a:spLocks noGrp="1"/>
          </p:cNvSpPr>
          <p:nvPr>
            <p:ph type="sldNum" sz="quarter" idx="10"/>
          </p:nvPr>
        </p:nvSpPr>
        <p:spPr/>
        <p:txBody>
          <a:bodyPr/>
          <a:lstStyle/>
          <a:p>
            <a:fld id="{751D2599-C9CF-4582-B405-6BDE96A05F17}" type="slidenum">
              <a:rPr lang="en-GB" smtClean="0"/>
              <a:t>43</a:t>
            </a:fld>
            <a:endParaRPr lang="en-GB" dirty="0"/>
          </a:p>
        </p:txBody>
      </p:sp>
    </p:spTree>
    <p:extLst>
      <p:ext uri="{BB962C8B-B14F-4D97-AF65-F5344CB8AC3E}">
        <p14:creationId xmlns:p14="http://schemas.microsoft.com/office/powerpoint/2010/main" val="2724424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 be interactive exercise </a:t>
            </a:r>
          </a:p>
          <a:p>
            <a:r>
              <a:rPr lang="en-GB" dirty="0"/>
              <a:t>Expected answers can be , participation, demonstrations, cultural sensitivity, understanding how adult learn etc</a:t>
            </a:r>
            <a:endParaRPr lang="en-US" dirty="0"/>
          </a:p>
          <a:p>
            <a:endParaRPr lang="en-GB" dirty="0"/>
          </a:p>
        </p:txBody>
      </p:sp>
      <p:sp>
        <p:nvSpPr>
          <p:cNvPr id="4" name="Slide Number Placeholder 3"/>
          <p:cNvSpPr>
            <a:spLocks noGrp="1"/>
          </p:cNvSpPr>
          <p:nvPr>
            <p:ph type="sldNum" sz="quarter" idx="10"/>
          </p:nvPr>
        </p:nvSpPr>
        <p:spPr/>
        <p:txBody>
          <a:bodyPr/>
          <a:lstStyle/>
          <a:p>
            <a:fld id="{751D2599-C9CF-4582-B405-6BDE96A05F17}" type="slidenum">
              <a:rPr lang="en-GB" smtClean="0"/>
              <a:t>44</a:t>
            </a:fld>
            <a:endParaRPr lang="en-GB" dirty="0"/>
          </a:p>
        </p:txBody>
      </p:sp>
    </p:spTree>
    <p:extLst>
      <p:ext uri="{BB962C8B-B14F-4D97-AF65-F5344CB8AC3E}">
        <p14:creationId xmlns:p14="http://schemas.microsoft.com/office/powerpoint/2010/main" val="627796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can be interactive exercise </a:t>
            </a:r>
          </a:p>
          <a:p>
            <a:r>
              <a:rPr lang="en-GB" dirty="0"/>
              <a:t>Expected answers can be , participation, demonstrations, cultural sensitivity, understanding how adult learn etc</a:t>
            </a:r>
            <a:endParaRPr lang="en-US" dirty="0"/>
          </a:p>
          <a:p>
            <a:endParaRPr lang="en-GB" dirty="0"/>
          </a:p>
        </p:txBody>
      </p:sp>
      <p:sp>
        <p:nvSpPr>
          <p:cNvPr id="4" name="Slide Number Placeholder 3"/>
          <p:cNvSpPr>
            <a:spLocks noGrp="1"/>
          </p:cNvSpPr>
          <p:nvPr>
            <p:ph type="sldNum" sz="quarter" idx="10"/>
          </p:nvPr>
        </p:nvSpPr>
        <p:spPr/>
        <p:txBody>
          <a:bodyPr/>
          <a:lstStyle/>
          <a:p>
            <a:fld id="{751D2599-C9CF-4582-B405-6BDE96A05F17}" type="slidenum">
              <a:rPr lang="en-GB" smtClean="0"/>
              <a:t>48</a:t>
            </a:fld>
            <a:endParaRPr lang="en-GB" dirty="0"/>
          </a:p>
        </p:txBody>
      </p:sp>
    </p:spTree>
    <p:extLst>
      <p:ext uri="{BB962C8B-B14F-4D97-AF65-F5344CB8AC3E}">
        <p14:creationId xmlns:p14="http://schemas.microsoft.com/office/powerpoint/2010/main" val="285974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E4D7110-2271-47A0-A0C5-6941857BE064}" type="slidenum">
              <a:rPr lang="en-AU" smtClean="0"/>
              <a:pPr/>
              <a:t>49</a:t>
            </a:fld>
            <a:endParaRPr lang="en-AU" dirty="0"/>
          </a:p>
        </p:txBody>
      </p:sp>
    </p:spTree>
    <p:extLst>
      <p:ext uri="{BB962C8B-B14F-4D97-AF65-F5344CB8AC3E}">
        <p14:creationId xmlns:p14="http://schemas.microsoft.com/office/powerpoint/2010/main" val="424837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E4D7110-2271-47A0-A0C5-6941857BE064}" type="slidenum">
              <a:rPr lang="en-AU" smtClean="0"/>
              <a:pPr/>
              <a:t>50</a:t>
            </a:fld>
            <a:endParaRPr lang="en-AU" dirty="0"/>
          </a:p>
        </p:txBody>
      </p:sp>
    </p:spTree>
    <p:extLst>
      <p:ext uri="{BB962C8B-B14F-4D97-AF65-F5344CB8AC3E}">
        <p14:creationId xmlns:p14="http://schemas.microsoft.com/office/powerpoint/2010/main" val="1596511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E4D7110-2271-47A0-A0C5-6941857BE064}" type="slidenum">
              <a:rPr lang="en-AU" smtClean="0"/>
              <a:pPr/>
              <a:t>52</a:t>
            </a:fld>
            <a:endParaRPr lang="en-AU" dirty="0"/>
          </a:p>
        </p:txBody>
      </p:sp>
    </p:spTree>
    <p:extLst>
      <p:ext uri="{BB962C8B-B14F-4D97-AF65-F5344CB8AC3E}">
        <p14:creationId xmlns:p14="http://schemas.microsoft.com/office/powerpoint/2010/main" val="4244286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E4D7110-2271-47A0-A0C5-6941857BE064}" type="slidenum">
              <a:rPr lang="en-AU" smtClean="0"/>
              <a:pPr/>
              <a:t>53</a:t>
            </a:fld>
            <a:endParaRPr lang="en-AU" dirty="0"/>
          </a:p>
        </p:txBody>
      </p:sp>
    </p:spTree>
    <p:extLst>
      <p:ext uri="{BB962C8B-B14F-4D97-AF65-F5344CB8AC3E}">
        <p14:creationId xmlns:p14="http://schemas.microsoft.com/office/powerpoint/2010/main" val="19734918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C412D5B-E305-4CF3-8860-C2B572A21171}" type="slidenum">
              <a:rPr lang="en-GB" altLang="en-US" smtClean="0"/>
              <a:pPr/>
              <a:t>54</a:t>
            </a:fld>
            <a:endParaRPr lang="en-GB" altLang="en-US" dirty="0"/>
          </a:p>
        </p:txBody>
      </p:sp>
    </p:spTree>
    <p:extLst>
      <p:ext uri="{BB962C8B-B14F-4D97-AF65-F5344CB8AC3E}">
        <p14:creationId xmlns:p14="http://schemas.microsoft.com/office/powerpoint/2010/main" val="3072787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 </a:t>
            </a:r>
            <a:r>
              <a:rPr lang="en-GB" dirty="0">
                <a:latin typeface="Arial" panose="020B0604020202020204" pitchFamily="34" charset="0"/>
                <a:cs typeface="Arial" panose="020B0604020202020204" pitchFamily="34" charset="0"/>
              </a:rPr>
              <a:t>(Curtis and Cairncross, 2003; Fewtrell et al., 2005; Luby et al., 2005).</a:t>
            </a:r>
          </a:p>
          <a:p>
            <a:pPr>
              <a:defRPr/>
            </a:pPr>
            <a:r>
              <a:rPr lang="en-GB" sz="1100" b="0" dirty="0">
                <a:latin typeface="Oxfam TSTAR PRO" pitchFamily="2" charset="0"/>
              </a:rPr>
              <a:t>Nurture</a:t>
            </a:r>
            <a:r>
              <a:rPr lang="en-GB" sz="1100" b="0" baseline="0" dirty="0">
                <a:latin typeface="Oxfam TSTAR PRO" pitchFamily="2" charset="0"/>
              </a:rPr>
              <a:t> -</a:t>
            </a:r>
            <a:r>
              <a:rPr lang="en-GB" sz="1100" b="0" dirty="0">
                <a:solidFill>
                  <a:schemeClr val="accent2"/>
                </a:solidFill>
                <a:latin typeface="Oxfam TSTAR PRO" pitchFamily="2" charset="0"/>
              </a:rPr>
              <a:t>Doing the best for your children</a:t>
            </a:r>
          </a:p>
          <a:p>
            <a:pPr>
              <a:defRPr/>
            </a:pPr>
            <a:r>
              <a:rPr lang="en-GB" sz="1100" b="0" dirty="0">
                <a:latin typeface="Oxfam TSTAR PRO" pitchFamily="2" charset="0"/>
              </a:rPr>
              <a:t>Affiliation</a:t>
            </a:r>
            <a:r>
              <a:rPr lang="en-GB" sz="1100" b="0" baseline="0" dirty="0">
                <a:latin typeface="Oxfam TSTAR PRO" pitchFamily="2" charset="0"/>
              </a:rPr>
              <a:t> - </a:t>
            </a:r>
            <a:r>
              <a:rPr lang="en-GB" sz="1100" b="0" dirty="0">
                <a:solidFill>
                  <a:schemeClr val="accent2"/>
                </a:solidFill>
                <a:latin typeface="Oxfam TSTAR PRO" pitchFamily="2" charset="0"/>
              </a:rPr>
              <a:t>Being a part of a community – the </a:t>
            </a:r>
            <a:r>
              <a:rPr lang="en-GB" sz="1100" b="0" baseline="0" dirty="0">
                <a:solidFill>
                  <a:schemeClr val="accent2"/>
                </a:solidFill>
                <a:latin typeface="Oxfam TSTAR PRO" pitchFamily="2" charset="0"/>
              </a:rPr>
              <a:t> </a:t>
            </a:r>
            <a:r>
              <a:rPr lang="en-GB" sz="1100" b="0" dirty="0">
                <a:solidFill>
                  <a:schemeClr val="accent2"/>
                </a:solidFill>
                <a:latin typeface="Oxfam TSTAR PRO" pitchFamily="2" charset="0"/>
              </a:rPr>
              <a:t>desire to fit in</a:t>
            </a:r>
          </a:p>
          <a:p>
            <a:endParaRPr lang="en-GB" dirty="0"/>
          </a:p>
        </p:txBody>
      </p:sp>
      <p:sp>
        <p:nvSpPr>
          <p:cNvPr id="4" name="Slide Number Placeholder 3"/>
          <p:cNvSpPr>
            <a:spLocks noGrp="1"/>
          </p:cNvSpPr>
          <p:nvPr>
            <p:ph type="sldNum" sz="quarter" idx="10"/>
          </p:nvPr>
        </p:nvSpPr>
        <p:spPr/>
        <p:txBody>
          <a:bodyPr/>
          <a:lstStyle/>
          <a:p>
            <a:fld id="{CA650DD4-1D1B-4106-A3B2-5C0F659C1378}" type="slidenum">
              <a:rPr lang="en-GB" smtClean="0"/>
              <a:t>10</a:t>
            </a:fld>
            <a:endParaRPr lang="en-GB" dirty="0"/>
          </a:p>
        </p:txBody>
      </p:sp>
    </p:spTree>
    <p:extLst>
      <p:ext uri="{BB962C8B-B14F-4D97-AF65-F5344CB8AC3E}">
        <p14:creationId xmlns:p14="http://schemas.microsoft.com/office/powerpoint/2010/main" val="10897120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1D2599-C9CF-4582-B405-6BDE96A05F17}" type="slidenum">
              <a:rPr lang="en-GB" smtClean="0"/>
              <a:t>55</a:t>
            </a:fld>
            <a:endParaRPr lang="en-GB" dirty="0"/>
          </a:p>
        </p:txBody>
      </p:sp>
    </p:spTree>
    <p:extLst>
      <p:ext uri="{BB962C8B-B14F-4D97-AF65-F5344CB8AC3E}">
        <p14:creationId xmlns:p14="http://schemas.microsoft.com/office/powerpoint/2010/main" val="3339226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E4D7110-2271-47A0-A0C5-6941857BE064}" type="slidenum">
              <a:rPr lang="en-AU" smtClean="0"/>
              <a:pPr/>
              <a:t>56</a:t>
            </a:fld>
            <a:endParaRPr lang="en-AU" dirty="0"/>
          </a:p>
        </p:txBody>
      </p:sp>
    </p:spTree>
    <p:extLst>
      <p:ext uri="{BB962C8B-B14F-4D97-AF65-F5344CB8AC3E}">
        <p14:creationId xmlns:p14="http://schemas.microsoft.com/office/powerpoint/2010/main" val="25716049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E4D7110-2271-47A0-A0C5-6941857BE064}" type="slidenum">
              <a:rPr lang="en-AU" smtClean="0"/>
              <a:pPr/>
              <a:t>57</a:t>
            </a:fld>
            <a:endParaRPr lang="en-AU" dirty="0"/>
          </a:p>
        </p:txBody>
      </p:sp>
    </p:spTree>
    <p:extLst>
      <p:ext uri="{BB962C8B-B14F-4D97-AF65-F5344CB8AC3E}">
        <p14:creationId xmlns:p14="http://schemas.microsoft.com/office/powerpoint/2010/main" val="33935280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E4D7110-2271-47A0-A0C5-6941857BE064}" type="slidenum">
              <a:rPr lang="en-AU" smtClean="0"/>
              <a:pPr/>
              <a:t>58</a:t>
            </a:fld>
            <a:endParaRPr lang="en-AU" dirty="0"/>
          </a:p>
        </p:txBody>
      </p:sp>
    </p:spTree>
    <p:extLst>
      <p:ext uri="{BB962C8B-B14F-4D97-AF65-F5344CB8AC3E}">
        <p14:creationId xmlns:p14="http://schemas.microsoft.com/office/powerpoint/2010/main" val="21011390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E4D7110-2271-47A0-A0C5-6941857BE064}" type="slidenum">
              <a:rPr lang="en-AU" smtClean="0"/>
              <a:pPr/>
              <a:t>59</a:t>
            </a:fld>
            <a:endParaRPr lang="en-AU" dirty="0"/>
          </a:p>
        </p:txBody>
      </p:sp>
    </p:spTree>
    <p:extLst>
      <p:ext uri="{BB962C8B-B14F-4D97-AF65-F5344CB8AC3E}">
        <p14:creationId xmlns:p14="http://schemas.microsoft.com/office/powerpoint/2010/main" val="8616225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650DD4-1D1B-4106-A3B2-5C0F659C1378}" type="slidenum">
              <a:rPr lang="en-GB" smtClean="0"/>
              <a:t>60</a:t>
            </a:fld>
            <a:endParaRPr lang="en-GB" dirty="0"/>
          </a:p>
        </p:txBody>
      </p:sp>
    </p:spTree>
    <p:extLst>
      <p:ext uri="{BB962C8B-B14F-4D97-AF65-F5344CB8AC3E}">
        <p14:creationId xmlns:p14="http://schemas.microsoft.com/office/powerpoint/2010/main" val="15555833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650DD4-1D1B-4106-A3B2-5C0F659C1378}" type="slidenum">
              <a:rPr lang="en-GB" smtClean="0"/>
              <a:t>61</a:t>
            </a:fld>
            <a:endParaRPr lang="en-GB" dirty="0"/>
          </a:p>
        </p:txBody>
      </p:sp>
    </p:spTree>
    <p:extLst>
      <p:ext uri="{BB962C8B-B14F-4D97-AF65-F5344CB8AC3E}">
        <p14:creationId xmlns:p14="http://schemas.microsoft.com/office/powerpoint/2010/main" val="445050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2" indent="0">
              <a:lnSpc>
                <a:spcPct val="100000"/>
              </a:lnSpc>
              <a:spcBef>
                <a:spcPts val="0"/>
              </a:spcBef>
              <a:buNone/>
              <a:defRPr/>
            </a:pPr>
            <a:r>
              <a:rPr lang="en-US" sz="2400" dirty="0">
                <a:solidFill>
                  <a:prstClr val="black"/>
                </a:solidFill>
              </a:rPr>
              <a:t>. </a:t>
            </a:r>
          </a:p>
          <a:p>
            <a:pPr marL="914400" lvl="2" indent="0">
              <a:lnSpc>
                <a:spcPct val="100000"/>
              </a:lnSpc>
              <a:spcBef>
                <a:spcPts val="0"/>
              </a:spcBef>
              <a:buNone/>
              <a:defRPr/>
            </a:pPr>
            <a:endParaRPr lang="en-US" sz="2400" b="1" dirty="0"/>
          </a:p>
          <a:p>
            <a:endParaRPr lang="en-GB" dirty="0"/>
          </a:p>
        </p:txBody>
      </p:sp>
      <p:sp>
        <p:nvSpPr>
          <p:cNvPr id="4" name="Slide Number Placeholder 3"/>
          <p:cNvSpPr>
            <a:spLocks noGrp="1"/>
          </p:cNvSpPr>
          <p:nvPr>
            <p:ph type="sldNum" sz="quarter" idx="10"/>
          </p:nvPr>
        </p:nvSpPr>
        <p:spPr/>
        <p:txBody>
          <a:bodyPr/>
          <a:lstStyle/>
          <a:p>
            <a:fld id="{CA650DD4-1D1B-4106-A3B2-5C0F659C1378}" type="slidenum">
              <a:rPr lang="en-GB" smtClean="0"/>
              <a:t>12</a:t>
            </a:fld>
            <a:endParaRPr lang="en-GB" dirty="0"/>
          </a:p>
        </p:txBody>
      </p:sp>
    </p:spTree>
    <p:extLst>
      <p:ext uri="{BB962C8B-B14F-4D97-AF65-F5344CB8AC3E}">
        <p14:creationId xmlns:p14="http://schemas.microsoft.com/office/powerpoint/2010/main" val="19375923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these findings we</a:t>
            </a:r>
            <a:r>
              <a:rPr lang="en-US" baseline="0" dirty="0"/>
              <a:t> worked together to a create program which builds on mothers magic hands concept but is contexualised to emergencies given what we know now.</a:t>
            </a:r>
          </a:p>
          <a:p>
            <a:pPr marL="914400" lvl="2" indent="0">
              <a:lnSpc>
                <a:spcPct val="100000"/>
              </a:lnSpc>
              <a:spcBef>
                <a:spcPts val="0"/>
              </a:spcBef>
              <a:buNone/>
              <a:defRPr/>
            </a:pPr>
            <a:endParaRPr lang="en-GB" dirty="0"/>
          </a:p>
        </p:txBody>
      </p:sp>
      <p:sp>
        <p:nvSpPr>
          <p:cNvPr id="4" name="Slide Number Placeholder 3"/>
          <p:cNvSpPr>
            <a:spLocks noGrp="1"/>
          </p:cNvSpPr>
          <p:nvPr>
            <p:ph type="sldNum" sz="quarter" idx="10"/>
          </p:nvPr>
        </p:nvSpPr>
        <p:spPr/>
        <p:txBody>
          <a:bodyPr/>
          <a:lstStyle/>
          <a:p>
            <a:fld id="{CA650DD4-1D1B-4106-A3B2-5C0F659C1378}" type="slidenum">
              <a:rPr lang="en-GB" smtClean="0"/>
              <a:t>13</a:t>
            </a:fld>
            <a:endParaRPr lang="en-GB" dirty="0"/>
          </a:p>
        </p:txBody>
      </p:sp>
    </p:spTree>
    <p:extLst>
      <p:ext uri="{BB962C8B-B14F-4D97-AF65-F5344CB8AC3E}">
        <p14:creationId xmlns:p14="http://schemas.microsoft.com/office/powerpoint/2010/main" val="506819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US" dirty="0"/>
          </a:p>
          <a:p>
            <a:pPr algn="ctr"/>
            <a:r>
              <a:rPr lang="en-US" dirty="0"/>
              <a:t>She talks about her mum’s magic hands which take care of her all day. The same magic hands teach her good habits and particularly how important it is to wash hands with soap after the toilet and before eating because the invisible germs on them will make her sick if she doesn’t. Neighbours admire the healthy and well mannered girl making her and her mother feel proud. Years later, the girl grows up to become a successful doctor, she explains it was her mums magic hands that nurtured her and kept her healthy to make her what she is today .</a:t>
            </a:r>
          </a:p>
          <a:p>
            <a:endParaRPr lang="en-US" dirty="0"/>
          </a:p>
        </p:txBody>
      </p:sp>
      <p:sp>
        <p:nvSpPr>
          <p:cNvPr id="4" name="Slide Number Placeholder 3"/>
          <p:cNvSpPr>
            <a:spLocks noGrp="1"/>
          </p:cNvSpPr>
          <p:nvPr>
            <p:ph type="sldNum" sz="quarter" idx="10"/>
          </p:nvPr>
        </p:nvSpPr>
        <p:spPr/>
        <p:txBody>
          <a:bodyPr/>
          <a:lstStyle/>
          <a:p>
            <a:fld id="{637E35C6-94B6-42C8-8BFA-F0F579C0A6DB}" type="slidenum">
              <a:rPr lang="en-US" smtClean="0"/>
              <a:t>14</a:t>
            </a:fld>
            <a:endParaRPr lang="en-US" dirty="0"/>
          </a:p>
        </p:txBody>
      </p:sp>
    </p:spTree>
    <p:extLst>
      <p:ext uri="{BB962C8B-B14F-4D97-AF65-F5344CB8AC3E}">
        <p14:creationId xmlns:p14="http://schemas.microsoft.com/office/powerpoint/2010/main" val="3825941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650DD4-1D1B-4106-A3B2-5C0F659C1378}" type="slidenum">
              <a:rPr lang="en-GB" smtClean="0"/>
              <a:t>15</a:t>
            </a:fld>
            <a:endParaRPr lang="en-GB" dirty="0"/>
          </a:p>
        </p:txBody>
      </p:sp>
    </p:spTree>
    <p:extLst>
      <p:ext uri="{BB962C8B-B14F-4D97-AF65-F5344CB8AC3E}">
        <p14:creationId xmlns:p14="http://schemas.microsoft.com/office/powerpoint/2010/main" val="3119684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A650DD4-1D1B-4106-A3B2-5C0F659C1378}" type="slidenum">
              <a:rPr lang="en-GB" smtClean="0"/>
              <a:t>16</a:t>
            </a:fld>
            <a:endParaRPr lang="en-GB" dirty="0"/>
          </a:p>
        </p:txBody>
      </p:sp>
    </p:spTree>
    <p:extLst>
      <p:ext uri="{BB962C8B-B14F-4D97-AF65-F5344CB8AC3E}">
        <p14:creationId xmlns:p14="http://schemas.microsoft.com/office/powerpoint/2010/main" val="3592392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Mum’s Magic Hands storyboard</a:t>
            </a:r>
            <a:r>
              <a:rPr lang="en-US" sz="1200" kern="1200" dirty="0">
                <a:solidFill>
                  <a:schemeClr val="tx1"/>
                </a:solidFill>
                <a:effectLst/>
                <a:latin typeface="+mn-lt"/>
                <a:ea typeface="+mn-ea"/>
                <a:cs typeface="+mn-cs"/>
              </a:rPr>
              <a:t> is used in group sessions to raise awareness.  It tells the story</a:t>
            </a:r>
            <a:r>
              <a:rPr lang="en-US" sz="16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a mother and her heroic efforts to nurture her daughter with her magic hands. Against all odds and despite the difficult conditions of an emergency context, she is able to instill good handwashing habits in her child which leads to her daughter’s ultimate success in life.</a:t>
            </a:r>
            <a:r>
              <a:rPr lang="en-US" sz="1200" kern="1200" baseline="0" dirty="0">
                <a:solidFill>
                  <a:schemeClr val="tx1"/>
                </a:solidFill>
                <a:effectLst/>
                <a:latin typeface="+mn-lt"/>
                <a:ea typeface="+mn-ea"/>
                <a:cs typeface="+mn-cs"/>
              </a:rPr>
              <a:t> The story is based on nurture and affiliation.</a:t>
            </a:r>
            <a:endParaRPr lang="en-GB" sz="16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Coloured powder exercises</a:t>
            </a:r>
            <a:r>
              <a:rPr lang="en-US" sz="1200" kern="1200" dirty="0">
                <a:solidFill>
                  <a:schemeClr val="tx1"/>
                </a:solidFill>
                <a:effectLst/>
                <a:latin typeface="+mn-lt"/>
                <a:ea typeface="+mn-ea"/>
                <a:cs typeface="+mn-cs"/>
              </a:rPr>
              <a:t> demonstrating that “visibly clean is not clean” and the importance of using soap to remove invisible germs, by using coloured powder to help the women understand the difference between hands washed with soap and hands washed only with water – this proved to be a strong motivator for change among the target group </a:t>
            </a:r>
            <a:endParaRPr lang="en-GB"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Scratch cards </a:t>
            </a:r>
            <a:r>
              <a:rPr lang="en-US" sz="1200" kern="1200" dirty="0">
                <a:solidFill>
                  <a:schemeClr val="tx1"/>
                </a:solidFill>
                <a:effectLst/>
                <a:latin typeface="+mn-lt"/>
                <a:ea typeface="+mn-ea"/>
                <a:cs typeface="+mn-cs"/>
              </a:rPr>
              <a:t>serving as a method to self-monitor handwashing practices in the home by rewarding children with a scratch card of a handwashing story beneath the overlay. Mothers remove one scratch card square per day with their child, to be scratched only when proper HWWS is practiced at two key times by both mother and child, ultimately revealing the next part of the story </a:t>
            </a:r>
            <a:endParaRPr lang="en-GB"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Circle of cleanliness </a:t>
            </a:r>
            <a:r>
              <a:rPr lang="en-US" sz="1200" kern="1200" dirty="0">
                <a:solidFill>
                  <a:schemeClr val="tx1"/>
                </a:solidFill>
                <a:effectLst/>
                <a:latin typeface="+mn-lt"/>
                <a:ea typeface="+mn-ea"/>
                <a:cs typeface="+mn-cs"/>
              </a:rPr>
              <a:t>to reinforce the importance of handwashing with soap through social pressure and establish affiliation and group norm – by using a circle drawn in coloured powder to represent a clean area where mothers could only enter upon washing their hands</a:t>
            </a:r>
            <a:endParaRPr lang="en-GB"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Bedtime tale</a:t>
            </a:r>
            <a:r>
              <a:rPr lang="en-US" sz="1200" kern="1200" dirty="0">
                <a:solidFill>
                  <a:schemeClr val="tx1"/>
                </a:solidFill>
                <a:effectLst/>
                <a:latin typeface="+mn-lt"/>
                <a:ea typeface="+mn-ea"/>
                <a:cs typeface="+mn-cs"/>
              </a:rPr>
              <a:t>, a contest among participants to develop HWWS bedtime stories for their children, reinforcing the importance of a mother’s role in ensuring children develop good HWWS habits</a:t>
            </a:r>
            <a:endParaRPr lang="en-GB" dirty="0">
              <a:effectLst/>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6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5E4D7110-2271-47A0-A0C5-6941857BE064}" type="slidenum">
              <a:rPr lang="en-AU" smtClean="0"/>
              <a:pPr/>
              <a:t>19</a:t>
            </a:fld>
            <a:endParaRPr lang="en-AU" dirty="0"/>
          </a:p>
        </p:txBody>
      </p:sp>
    </p:spTree>
    <p:extLst>
      <p:ext uri="{BB962C8B-B14F-4D97-AF65-F5344CB8AC3E}">
        <p14:creationId xmlns:p14="http://schemas.microsoft.com/office/powerpoint/2010/main" val="18901753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Picture 15" descr="OX_VL_W.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557934" y="5502275"/>
            <a:ext cx="1225551"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7"/>
          <p:cNvSpPr>
            <a:spLocks noGrp="1" noChangeArrowheads="1"/>
          </p:cNvSpPr>
          <p:nvPr>
            <p:ph type="ctrTitle"/>
          </p:nvPr>
        </p:nvSpPr>
        <p:spPr>
          <a:xfrm>
            <a:off x="527051" y="2852738"/>
            <a:ext cx="11288183" cy="16557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t"/>
          <a:lstStyle>
            <a:lvl1pPr>
              <a:defRPr sz="6000" b="1">
                <a:solidFill>
                  <a:schemeClr val="bg1"/>
                </a:solidFill>
                <a:latin typeface="Oxfam Global Headline Regular"/>
                <a:cs typeface="Oxfam Global Headline Regular"/>
              </a:defRPr>
            </a:lvl1pPr>
          </a:lstStyle>
          <a:p>
            <a:pPr lvl="0"/>
            <a:r>
              <a:rPr lang="en-US" noProof="0"/>
              <a:t>Click to edit Master title style</a:t>
            </a:r>
            <a:endParaRPr lang="en-GB" noProof="0" dirty="0"/>
          </a:p>
        </p:txBody>
      </p:sp>
      <p:sp>
        <p:nvSpPr>
          <p:cNvPr id="5128" name="Rectangle 8"/>
          <p:cNvSpPr>
            <a:spLocks noGrp="1" noChangeArrowheads="1"/>
          </p:cNvSpPr>
          <p:nvPr>
            <p:ph type="subTitle" idx="1"/>
          </p:nvPr>
        </p:nvSpPr>
        <p:spPr>
          <a:xfrm>
            <a:off x="527051" y="4737101"/>
            <a:ext cx="11173883" cy="504825"/>
          </a:xfrm>
        </p:spPr>
        <p:txBody>
          <a:bodyPr lIns="0" tIns="0" rIns="0" bIns="0"/>
          <a:lstStyle>
            <a:lvl1pPr marL="0" indent="0">
              <a:buFontTx/>
              <a:buNone/>
              <a:defRPr b="1">
                <a:solidFill>
                  <a:schemeClr val="bg1"/>
                </a:solidFill>
              </a:defRPr>
            </a:lvl1pPr>
          </a:lstStyle>
          <a:p>
            <a:pPr lvl="0"/>
            <a:r>
              <a:rPr lang="en-US" noProof="0"/>
              <a:t>Click to edit Master subtitle style</a:t>
            </a:r>
            <a:endParaRPr lang="en-GB" noProof="0" dirty="0"/>
          </a:p>
        </p:txBody>
      </p:sp>
    </p:spTree>
    <p:extLst>
      <p:ext uri="{BB962C8B-B14F-4D97-AF65-F5344CB8AC3E}">
        <p14:creationId xmlns:p14="http://schemas.microsoft.com/office/powerpoint/2010/main" val="2605427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99641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603875"/>
          </a:xfrm>
        </p:spPr>
        <p:txBody>
          <a:bodyPr vert="eaVert"/>
          <a:lstStyle/>
          <a:p>
            <a:r>
              <a:rPr lang="en-US"/>
              <a:t>Click to edit Master title style</a:t>
            </a:r>
            <a:endParaRPr lang="en-GB" dirty="0"/>
          </a:p>
        </p:txBody>
      </p:sp>
      <p:sp>
        <p:nvSpPr>
          <p:cNvPr id="3" name="Vertical Text Placeholder 2"/>
          <p:cNvSpPr>
            <a:spLocks noGrp="1"/>
          </p:cNvSpPr>
          <p:nvPr>
            <p:ph type="body" orient="vert" idx="1"/>
          </p:nvPr>
        </p:nvSpPr>
        <p:spPr>
          <a:xfrm>
            <a:off x="609600" y="274639"/>
            <a:ext cx="8026400" cy="5603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73187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02925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3500" b="1" cap="all"/>
            </a:lvl1pPr>
          </a:lstStyle>
          <a:p>
            <a:r>
              <a:rPr lang="en-US" dirty="0"/>
              <a:t>Click to edit Master title style</a:t>
            </a:r>
            <a:endParaRPr lang="en-GB"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10956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3" name="Content Placeholder 2"/>
          <p:cNvSpPr>
            <a:spLocks noGrp="1"/>
          </p:cNvSpPr>
          <p:nvPr>
            <p:ph sz="half" idx="1"/>
          </p:nvPr>
        </p:nvSpPr>
        <p:spPr>
          <a:xfrm>
            <a:off x="609600" y="1600201"/>
            <a:ext cx="5384800" cy="4278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2783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92007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dirty="0"/>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7738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44802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475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dirty="0"/>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32889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89687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03BE10A-0E19-4DA7-8806-B1A61CC0FDEE}"/>
              </a:ext>
            </a:extLst>
          </p:cNvPr>
          <p:cNvSpPr>
            <a:spLocks noGrp="1" noChangeArrowheads="1"/>
          </p:cNvSpPr>
          <p:nvPr>
            <p:ph type="title"/>
          </p:nvPr>
        </p:nvSpPr>
        <p:spPr bwMode="auto">
          <a:xfrm>
            <a:off x="609600" y="274639"/>
            <a:ext cx="10972800"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027" name="Rectangle 3">
            <a:extLst>
              <a:ext uri="{FF2B5EF4-FFF2-40B4-BE49-F238E27FC236}">
                <a16:creationId xmlns:a16="http://schemas.microsoft.com/office/drawing/2014/main" id="{99DD297E-1311-489B-A3C6-9788F1267B76}"/>
              </a:ext>
            </a:extLst>
          </p:cNvPr>
          <p:cNvSpPr>
            <a:spLocks noGrp="1" noChangeArrowheads="1"/>
          </p:cNvSpPr>
          <p:nvPr>
            <p:ph type="body" idx="1"/>
          </p:nvPr>
        </p:nvSpPr>
        <p:spPr bwMode="auto">
          <a:xfrm>
            <a:off x="609600" y="1600201"/>
            <a:ext cx="10972800" cy="42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9" name="Text Box 10">
            <a:extLst>
              <a:ext uri="{FF2B5EF4-FFF2-40B4-BE49-F238E27FC236}">
                <a16:creationId xmlns:a16="http://schemas.microsoft.com/office/drawing/2014/main" id="{3D07735E-D472-46D4-89E0-F0889292338F}"/>
              </a:ext>
            </a:extLst>
          </p:cNvPr>
          <p:cNvSpPr txBox="1">
            <a:spLocks noChangeArrowheads="1"/>
          </p:cNvSpPr>
          <p:nvPr userDrawn="1"/>
        </p:nvSpPr>
        <p:spPr bwMode="auto">
          <a:xfrm>
            <a:off x="9097433" y="6453188"/>
            <a:ext cx="1636184" cy="16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defRPr/>
            </a:pPr>
            <a:r>
              <a:rPr lang="en-GB" altLang="en-US" sz="1000"/>
              <a:t>Page </a:t>
            </a:r>
            <a:fld id="{FBBA1B05-B332-4125-AF86-72E728D4E049}" type="slidenum">
              <a:rPr lang="en-GB" altLang="en-US" sz="1000" smtClean="0"/>
              <a:pPr eaLnBrk="1" hangingPunct="1">
                <a:spcBef>
                  <a:spcPct val="50000"/>
                </a:spcBef>
                <a:defRPr/>
              </a:pPr>
              <a:t>‹#›</a:t>
            </a:fld>
            <a:endParaRPr lang="en-GB" altLang="en-US" sz="1000"/>
          </a:p>
        </p:txBody>
      </p:sp>
      <p:pic>
        <p:nvPicPr>
          <p:cNvPr id="2" name="Picture 7" descr="Black logo_06021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938934" y="6005513"/>
            <a:ext cx="800100" cy="66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9"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l" rtl="0" eaLnBrk="0" fontAlgn="base" hangingPunct="0">
        <a:spcBef>
          <a:spcPct val="0"/>
        </a:spcBef>
        <a:spcAft>
          <a:spcPct val="0"/>
        </a:spcAft>
        <a:defRPr sz="3500" b="1">
          <a:solidFill>
            <a:srgbClr val="61A534"/>
          </a:solidFill>
          <a:latin typeface="+mj-lt"/>
          <a:ea typeface="ＭＳ Ｐゴシック" charset="0"/>
          <a:cs typeface="ＭＳ Ｐゴシック" charset="0"/>
        </a:defRPr>
      </a:lvl1pPr>
      <a:lvl2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2pPr>
      <a:lvl3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3pPr>
      <a:lvl4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4pPr>
      <a:lvl5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5pPr>
      <a:lvl6pPr marL="457200" algn="l" rtl="0" fontAlgn="base">
        <a:spcBef>
          <a:spcPct val="0"/>
        </a:spcBef>
        <a:spcAft>
          <a:spcPct val="0"/>
        </a:spcAft>
        <a:defRPr sz="3500" b="1">
          <a:solidFill>
            <a:srgbClr val="61A534"/>
          </a:solidFill>
          <a:latin typeface="Arial" charset="0"/>
        </a:defRPr>
      </a:lvl6pPr>
      <a:lvl7pPr marL="914400" algn="l" rtl="0" fontAlgn="base">
        <a:spcBef>
          <a:spcPct val="0"/>
        </a:spcBef>
        <a:spcAft>
          <a:spcPct val="0"/>
        </a:spcAft>
        <a:defRPr sz="3500" b="1">
          <a:solidFill>
            <a:srgbClr val="61A534"/>
          </a:solidFill>
          <a:latin typeface="Arial" charset="0"/>
        </a:defRPr>
      </a:lvl7pPr>
      <a:lvl8pPr marL="1371600" algn="l" rtl="0" fontAlgn="base">
        <a:spcBef>
          <a:spcPct val="0"/>
        </a:spcBef>
        <a:spcAft>
          <a:spcPct val="0"/>
        </a:spcAft>
        <a:defRPr sz="3500" b="1">
          <a:solidFill>
            <a:srgbClr val="61A534"/>
          </a:solidFill>
          <a:latin typeface="Arial" charset="0"/>
        </a:defRPr>
      </a:lvl8pPr>
      <a:lvl9pPr marL="1828800" algn="l" rtl="0" fontAlgn="base">
        <a:spcBef>
          <a:spcPct val="0"/>
        </a:spcBef>
        <a:spcAft>
          <a:spcPct val="0"/>
        </a:spcAft>
        <a:defRPr sz="3500" b="1">
          <a:solidFill>
            <a:srgbClr val="61A534"/>
          </a:solidFill>
          <a:latin typeface="Arial" charset="0"/>
        </a:defRPr>
      </a:lvl9pPr>
    </p:titleStyle>
    <p:bodyStyle>
      <a:lvl1pPr marL="342900" indent="-342900" algn="l" rtl="0" eaLnBrk="0" fontAlgn="base" hangingPunct="0">
        <a:spcBef>
          <a:spcPts val="900"/>
        </a:spcBef>
        <a:spcAft>
          <a:spcPct val="0"/>
        </a:spcAft>
        <a:buChar char="•"/>
        <a:defRPr sz="2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emf"/><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1.png"/><Relationship Id="rId18" Type="http://schemas.openxmlformats.org/officeDocument/2006/relationships/image" Target="../media/image36.jpe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30.emf"/><Relationship Id="rId17" Type="http://schemas.openxmlformats.org/officeDocument/2006/relationships/image" Target="../media/image35.emf"/><Relationship Id="rId2" Type="http://schemas.openxmlformats.org/officeDocument/2006/relationships/image" Target="../media/image24.png"/><Relationship Id="rId16"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29.png"/><Relationship Id="rId5" Type="http://schemas.microsoft.com/office/2007/relationships/hdphoto" Target="../media/hdphoto2.wdp"/><Relationship Id="rId15" Type="http://schemas.openxmlformats.org/officeDocument/2006/relationships/image" Target="../media/image33.emf"/><Relationship Id="rId10" Type="http://schemas.openxmlformats.org/officeDocument/2006/relationships/image" Target="../media/image28.jpeg"/><Relationship Id="rId4" Type="http://schemas.openxmlformats.org/officeDocument/2006/relationships/image" Target="../media/image25.png"/><Relationship Id="rId9" Type="http://schemas.microsoft.com/office/2007/relationships/hdphoto" Target="../media/hdphoto4.wdp"/><Relationship Id="rId1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hyperlink" Target="https://oxfam.box.com/s/75vrzkphxbie68rijflxxkph9ant839f" TargetMode="External"/><Relationship Id="rId5" Type="http://schemas.openxmlformats.org/officeDocument/2006/relationships/hyperlink" Target="https://oxfam.box.com/s/nvbqi09fs31xxiwa9wne3di3mtr1n1tg" TargetMode="External"/><Relationship Id="rId4" Type="http://schemas.openxmlformats.org/officeDocument/2006/relationships/hyperlink" Target="http://www.oxfam.org.uk/mmh"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hyperlink" Target="https://oxfam.box.com/s/sous3kcrmtwtmtdbk9ex7yxcdn3bt6kt"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4.jpg"/><Relationship Id="rId4" Type="http://schemas.openxmlformats.org/officeDocument/2006/relationships/hyperlink" Target="https://oxfam.box.com/s/5697rthule1e558k4ti5h95sm68edmzi"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8.jpeg"/></Relationships>
</file>

<file path=ppt/slides/_rels/slide6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4.jpeg"/></Relationships>
</file>

<file path=ppt/slides/_rels/slide6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1775520" y="639315"/>
            <a:ext cx="8928992" cy="1133501"/>
          </a:xfrm>
          <a:noFill/>
          <a:extLs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algn="ctr"/>
            <a:r>
              <a:rPr lang="en-GB" sz="2800" dirty="0">
                <a:solidFill>
                  <a:schemeClr val="tx1"/>
                </a:solidFill>
                <a:latin typeface="Candara" panose="020E0502030303020204" pitchFamily="34" charset="0"/>
              </a:rPr>
              <a:t>Mums Magic Hands (MMH) – An Approach to Motivate Handwashing Practice in Emergencies through </a:t>
            </a:r>
            <a:r>
              <a:rPr lang="en-GB" sz="2800" dirty="0">
                <a:latin typeface="Candara" panose="020E0502030303020204" pitchFamily="34" charset="0"/>
              </a:rPr>
              <a:t> </a:t>
            </a:r>
            <a:r>
              <a:rPr lang="en-GB" sz="2800" dirty="0">
                <a:solidFill>
                  <a:srgbClr val="C00000"/>
                </a:solidFill>
                <a:latin typeface="Candara" panose="020E0502030303020204" pitchFamily="34" charset="0"/>
              </a:rPr>
              <a:t>Storytelling</a:t>
            </a:r>
            <a:br>
              <a:rPr lang="en-GB" sz="2800" dirty="0">
                <a:solidFill>
                  <a:srgbClr val="C00000"/>
                </a:solidFill>
                <a:latin typeface="Candara" panose="020E0502030303020204" pitchFamily="34" charset="0"/>
              </a:rPr>
            </a:br>
            <a:r>
              <a:rPr lang="en-GB" sz="1600" dirty="0">
                <a:solidFill>
                  <a:srgbClr val="C00000"/>
                </a:solidFill>
                <a:latin typeface="Candara" panose="020E0502030303020204" pitchFamily="34" charset="0"/>
              </a:rPr>
              <a:t> </a:t>
            </a:r>
            <a:br>
              <a:rPr lang="en-GB" sz="1600" dirty="0">
                <a:solidFill>
                  <a:srgbClr val="C00000"/>
                </a:solidFill>
              </a:rPr>
            </a:br>
            <a:endParaRPr lang="en-US" altLang="en-US" dirty="0">
              <a:latin typeface="Oxfam Global Headline Regular" panose="020B0604030201010201" pitchFamily="34" charset="0"/>
              <a:ea typeface="ＭＳ Ｐゴシック" panose="020B0600070205080204" pitchFamily="34" charset="-128"/>
            </a:endParaRPr>
          </a:p>
        </p:txBody>
      </p:sp>
      <p:sp>
        <p:nvSpPr>
          <p:cNvPr id="3077" name="Rectangle 7">
            <a:extLst>
              <a:ext uri="{FF2B5EF4-FFF2-40B4-BE49-F238E27FC236}">
                <a16:creationId xmlns:a16="http://schemas.microsoft.com/office/drawing/2014/main" id="{7133282D-C8DE-41B3-A858-F2CAFEFC2982}"/>
              </a:ext>
            </a:extLst>
          </p:cNvPr>
          <p:cNvSpPr>
            <a:spLocks noChangeArrowheads="1"/>
          </p:cNvSpPr>
          <p:nvPr/>
        </p:nvSpPr>
        <p:spPr bwMode="auto">
          <a:xfrm>
            <a:off x="2783632" y="4341462"/>
            <a:ext cx="6336704" cy="432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lIns="0" tIns="0" rIns="0" bIns="0"/>
          <a:lstStyle/>
          <a:p>
            <a:pPr>
              <a:lnSpc>
                <a:spcPct val="95000"/>
              </a:lnSpc>
              <a:defRPr/>
            </a:pPr>
            <a:r>
              <a:rPr lang="en-GB" sz="2000" dirty="0">
                <a:solidFill>
                  <a:schemeClr val="bg1"/>
                </a:solidFill>
                <a:latin typeface="Arial" charset="0"/>
                <a:ea typeface="ＭＳ Ｐゴシック" charset="0"/>
                <a:cs typeface="ＭＳ Ｐゴシック" charset="0"/>
              </a:rPr>
              <a:t>08 October 2020 @ 8:00 AM  - 11:00 AM London Time </a:t>
            </a:r>
          </a:p>
        </p:txBody>
      </p:sp>
      <p:sp>
        <p:nvSpPr>
          <p:cNvPr id="6" name="Rectangle 5"/>
          <p:cNvSpPr txBox="1">
            <a:spLocks noChangeArrowheads="1"/>
          </p:cNvSpPr>
          <p:nvPr/>
        </p:nvSpPr>
        <p:spPr bwMode="auto">
          <a:xfrm>
            <a:off x="1091444" y="2490388"/>
            <a:ext cx="9721080" cy="113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bodyPr>
          <a:lstStyle>
            <a:lvl1pPr marL="0" indent="0" algn="l" rtl="0" eaLnBrk="0" fontAlgn="base" hangingPunct="0">
              <a:spcBef>
                <a:spcPts val="900"/>
              </a:spcBef>
              <a:spcAft>
                <a:spcPct val="0"/>
              </a:spcAft>
              <a:buFontTx/>
              <a:buNone/>
              <a:defRPr sz="2200" b="1">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algn="ctr" eaLnBrk="1" hangingPunct="1">
              <a:defRPr/>
            </a:pPr>
            <a:r>
              <a:rPr lang="en-GB" sz="4000" dirty="0">
                <a:latin typeface="Oxfam TSTAR PRO Headline" panose="02000806030000020004" pitchFamily="2" charset="0"/>
              </a:rPr>
              <a:t>Mum’s Magic Hands Introduction Training </a:t>
            </a:r>
          </a:p>
          <a:p>
            <a:pPr algn="ctr" eaLnBrk="1" hangingPunct="1">
              <a:defRPr/>
            </a:pPr>
            <a:r>
              <a:rPr lang="en-GB" sz="2700" dirty="0">
                <a:latin typeface="Oxfam TSTAR PRO Headline" panose="02000806030000020004" pitchFamily="2" charset="0"/>
              </a:rPr>
              <a:t>for HBCC Partners</a:t>
            </a:r>
            <a:br>
              <a:rPr lang="en-GB" sz="2700" dirty="0">
                <a:latin typeface="Oxfam TSTAR PRO Headline" panose="02000806030000020004" pitchFamily="2" charset="0"/>
              </a:rPr>
            </a:br>
            <a:br>
              <a:rPr lang="en-GB" dirty="0"/>
            </a:br>
            <a:endParaRPr lang="en-US" kern="0" dirty="0">
              <a:cs typeface="+mn-cs"/>
            </a:endParaRPr>
          </a:p>
        </p:txBody>
      </p:sp>
      <p:pic>
        <p:nvPicPr>
          <p:cNvPr id="5" name="Picture 6" descr="unile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376" y="5661248"/>
            <a:ext cx="721738" cy="88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217" y="299024"/>
            <a:ext cx="10515600" cy="923848"/>
          </a:xfrm>
        </p:spPr>
        <p:txBody>
          <a:bodyPr/>
          <a:lstStyle/>
          <a:p>
            <a:r>
              <a:rPr lang="en-GB" b="1" dirty="0">
                <a:latin typeface="Candara" panose="020E0502030303020204" pitchFamily="34" charset="0"/>
              </a:rPr>
              <a:t>Background</a:t>
            </a:r>
          </a:p>
        </p:txBody>
      </p:sp>
      <p:sp>
        <p:nvSpPr>
          <p:cNvPr id="3" name="Content Placeholder 2"/>
          <p:cNvSpPr>
            <a:spLocks noGrp="1"/>
          </p:cNvSpPr>
          <p:nvPr>
            <p:ph idx="1"/>
          </p:nvPr>
        </p:nvSpPr>
        <p:spPr>
          <a:xfrm>
            <a:off x="389166" y="1124744"/>
            <a:ext cx="10972800" cy="4278313"/>
          </a:xfrm>
        </p:spPr>
        <p:txBody>
          <a:bodyPr>
            <a:normAutofit/>
          </a:bodyPr>
          <a:lstStyle/>
          <a:p>
            <a:pPr algn="just"/>
            <a:r>
              <a:rPr lang="en-GB" dirty="0">
                <a:cs typeface="Arial" panose="020B0604020202020204" pitchFamily="34" charset="0"/>
              </a:rPr>
              <a:t>Emotional motivators have been used in handwashing promotion in development context but not really used in emergencies.</a:t>
            </a:r>
          </a:p>
          <a:p>
            <a:pPr algn="just"/>
            <a:endParaRPr lang="en-GB" dirty="0">
              <a:cs typeface="Arial" panose="020B0604020202020204" pitchFamily="34" charset="0"/>
            </a:endParaRPr>
          </a:p>
          <a:p>
            <a:pPr algn="just"/>
            <a:r>
              <a:rPr lang="en-US" dirty="0">
                <a:cs typeface="Arial" panose="020B0604020202020204" pitchFamily="34" charset="0"/>
              </a:rPr>
              <a:t>Oxfam, </a:t>
            </a:r>
            <a:r>
              <a:rPr lang="en-GB" dirty="0">
                <a:cs typeface="Arial" panose="020B0604020202020204" pitchFamily="34" charset="0"/>
              </a:rPr>
              <a:t>Unilever’s Lifebuoy soap and Unilever’s Chief Sustainability Office </a:t>
            </a:r>
            <a:r>
              <a:rPr lang="en-US" dirty="0">
                <a:cs typeface="Arial" panose="020B0604020202020204" pitchFamily="34" charset="0"/>
              </a:rPr>
              <a:t>conducted formative research with emergency affected mothers in </a:t>
            </a:r>
            <a:r>
              <a:rPr lang="en-CA" dirty="0">
                <a:ea typeface="ＭＳ Ｐゴシック" pitchFamily="34" charset="-128"/>
                <a:cs typeface="Arial" panose="020B0604020202020204" pitchFamily="34" charset="0"/>
              </a:rPr>
              <a:t>Philippines, Pakistan and Nepal </a:t>
            </a:r>
            <a:r>
              <a:rPr lang="en-US" dirty="0">
                <a:cs typeface="Arial" panose="020B0604020202020204" pitchFamily="34" charset="0"/>
              </a:rPr>
              <a:t>(2014) </a:t>
            </a:r>
          </a:p>
          <a:p>
            <a:pPr lvl="1" algn="just">
              <a:buFont typeface="Wingdings" panose="05000000000000000000" pitchFamily="2" charset="2"/>
              <a:buChar char="§"/>
            </a:pPr>
            <a:r>
              <a:rPr lang="en-US" dirty="0">
                <a:cs typeface="Arial" panose="020B0604020202020204" pitchFamily="34" charset="0"/>
              </a:rPr>
              <a:t>to better understand what motivates mothers to wash their hands in emergencies. </a:t>
            </a:r>
          </a:p>
          <a:p>
            <a:pPr lvl="1" algn="just">
              <a:buFont typeface="Wingdings" panose="05000000000000000000" pitchFamily="2" charset="2"/>
              <a:buChar char="§"/>
            </a:pPr>
            <a:endParaRPr lang="en-US" dirty="0">
              <a:cs typeface="Arial" panose="020B0604020202020204" pitchFamily="34" charset="0"/>
            </a:endParaRPr>
          </a:p>
          <a:p>
            <a:pPr algn="just"/>
            <a:r>
              <a:rPr lang="en-US" dirty="0">
                <a:cs typeface="Arial" panose="020B0604020202020204" pitchFamily="34" charset="0"/>
              </a:rPr>
              <a:t>Nurture and affiliation were cross cutting motivators in the 3 research areas and these were used to develop a set of materials called “Mum’s Magic Hands” designed for  handwashing promotion in  emergencies.</a:t>
            </a:r>
          </a:p>
        </p:txBody>
      </p:sp>
    </p:spTree>
    <p:extLst>
      <p:ext uri="{BB962C8B-B14F-4D97-AF65-F5344CB8AC3E}">
        <p14:creationId xmlns:p14="http://schemas.microsoft.com/office/powerpoint/2010/main" val="335644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41320" y="620688"/>
            <a:ext cx="4734599" cy="4240894"/>
          </a:xfrm>
          <a:solidFill>
            <a:schemeClr val="tx2">
              <a:lumMod val="40000"/>
              <a:lumOff val="60000"/>
            </a:schemeClr>
          </a:solidFill>
        </p:spPr>
        <p:txBody>
          <a:bodyPr wrap="square" anchor="ctr">
            <a:normAutofit/>
          </a:bodyPr>
          <a:lstStyle/>
          <a:p>
            <a:pPr eaLnBrk="1" hangingPunct="1">
              <a:lnSpc>
                <a:spcPct val="90000"/>
              </a:lnSpc>
            </a:pPr>
            <a:r>
              <a:rPr lang="en-GB" altLang="en-US" sz="3200" dirty="0">
                <a:solidFill>
                  <a:schemeClr val="bg2">
                    <a:lumMod val="75000"/>
                  </a:schemeClr>
                </a:solidFill>
                <a:latin typeface="Oxfam TSTAR PRO Headline" panose="02000806030000020004" pitchFamily="2" charset="0"/>
              </a:rPr>
              <a:t>Mums Magic Hands(MMH)</a:t>
            </a:r>
            <a:br>
              <a:rPr lang="en-GB" altLang="en-US" sz="3200" dirty="0">
                <a:solidFill>
                  <a:schemeClr val="bg2">
                    <a:lumMod val="75000"/>
                  </a:schemeClr>
                </a:solidFill>
                <a:latin typeface="Oxfam TSTAR PRO Headline" panose="02000806030000020004" pitchFamily="2" charset="0"/>
              </a:rPr>
            </a:br>
            <a:r>
              <a:rPr lang="en-GB" altLang="en-US" sz="3200" dirty="0">
                <a:solidFill>
                  <a:schemeClr val="bg2">
                    <a:lumMod val="75000"/>
                  </a:schemeClr>
                </a:solidFill>
                <a:latin typeface="Oxfam TSTAR PRO Headline" panose="02000806030000020004" pitchFamily="2" charset="0"/>
              </a:rPr>
              <a:t>Aim, Concept and Development </a:t>
            </a:r>
          </a:p>
        </p:txBody>
      </p:sp>
      <p:pic>
        <p:nvPicPr>
          <p:cNvPr id="3" name="Picture 2" descr="A picture containing toy, drawing&#10;&#10;Description automatically generated">
            <a:extLst>
              <a:ext uri="{FF2B5EF4-FFF2-40B4-BE49-F238E27FC236}">
                <a16:creationId xmlns:a16="http://schemas.microsoft.com/office/drawing/2014/main" id="{C21D47C1-20EE-481D-8C8C-73449A391A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543" b="-1"/>
          <a:stretch/>
        </p:blipFill>
        <p:spPr>
          <a:xfrm>
            <a:off x="5717899" y="620688"/>
            <a:ext cx="5832780" cy="4278313"/>
          </a:xfrm>
          <a:prstGeom prst="rect">
            <a:avLst/>
          </a:prstGeom>
          <a:noFill/>
        </p:spPr>
      </p:pic>
    </p:spTree>
    <p:extLst>
      <p:ext uri="{BB962C8B-B14F-4D97-AF65-F5344CB8AC3E}">
        <p14:creationId xmlns:p14="http://schemas.microsoft.com/office/powerpoint/2010/main" val="3142190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latin typeface="Candara" panose="020E0502030303020204" pitchFamily="34" charset="0"/>
              </a:rPr>
              <a:t>Mums Magic Hands – Aim</a:t>
            </a:r>
          </a:p>
        </p:txBody>
      </p:sp>
      <p:sp>
        <p:nvSpPr>
          <p:cNvPr id="4" name="TextBox 3"/>
          <p:cNvSpPr txBox="1"/>
          <p:nvPr/>
        </p:nvSpPr>
        <p:spPr>
          <a:xfrm>
            <a:off x="609600" y="993776"/>
            <a:ext cx="10972800" cy="3908762"/>
          </a:xfrm>
          <a:prstGeom prst="rect">
            <a:avLst/>
          </a:prstGeom>
          <a:noFill/>
        </p:spPr>
        <p:txBody>
          <a:bodyPr wrap="square" rtlCol="0">
            <a:spAutoFit/>
          </a:bodyPr>
          <a:lstStyle/>
          <a:p>
            <a:r>
              <a:rPr lang="en-GB" sz="2800" b="1" dirty="0">
                <a:cs typeface="Arial" panose="020B0604020202020204" pitchFamily="34" charset="0"/>
              </a:rPr>
              <a:t>Aim </a:t>
            </a:r>
          </a:p>
          <a:p>
            <a:pPr marL="457200" indent="-457200">
              <a:buFont typeface="Arial" panose="020B0604020202020204" pitchFamily="34" charset="0"/>
              <a:buChar char="•"/>
            </a:pPr>
            <a:r>
              <a:rPr lang="en-US" sz="2200" dirty="0">
                <a:cs typeface="Arial" panose="020B0604020202020204" pitchFamily="34" charset="0"/>
              </a:rPr>
              <a:t>Increase the practice of handwashing with soap and water at 2</a:t>
            </a:r>
            <a:r>
              <a:rPr lang="en-US" altLang="en-US" sz="2200" dirty="0">
                <a:cs typeface="Arial" panose="020B0604020202020204" pitchFamily="34" charset="0"/>
              </a:rPr>
              <a:t> occasions:  </a:t>
            </a:r>
          </a:p>
          <a:p>
            <a:pPr marL="914400" lvl="1" indent="-457200">
              <a:buFont typeface="Wingdings" panose="05000000000000000000" pitchFamily="2" charset="2"/>
              <a:buChar char="q"/>
            </a:pPr>
            <a:r>
              <a:rPr lang="en-US" altLang="en-US" sz="2200" dirty="0">
                <a:cs typeface="Arial" panose="020B0604020202020204" pitchFamily="34" charset="0"/>
              </a:rPr>
              <a:t>before contact with food (eating, preparing food, before feeding your child)</a:t>
            </a:r>
          </a:p>
          <a:p>
            <a:pPr marL="914400" lvl="1" indent="-457200">
              <a:buFont typeface="Wingdings" panose="05000000000000000000" pitchFamily="2" charset="2"/>
              <a:buChar char="q"/>
            </a:pPr>
            <a:r>
              <a:rPr lang="en-US" altLang="en-US" sz="2200" dirty="0">
                <a:cs typeface="Arial" panose="020B0604020202020204" pitchFamily="34" charset="0"/>
              </a:rPr>
              <a:t>after contact with faeces (going to the toilet, cleaning your child’s </a:t>
            </a:r>
            <a:r>
              <a:rPr lang="en-US" altLang="en-US" sz="2200" dirty="0" err="1">
                <a:cs typeface="Arial" panose="020B0604020202020204" pitchFamily="34" charset="0"/>
              </a:rPr>
              <a:t>faeces</a:t>
            </a:r>
            <a:r>
              <a:rPr lang="en-US" altLang="en-US" sz="2200" dirty="0">
                <a:cs typeface="Arial" panose="020B0604020202020204" pitchFamily="34" charset="0"/>
              </a:rPr>
              <a:t>)</a:t>
            </a:r>
          </a:p>
          <a:p>
            <a:pPr marL="914400" lvl="1" indent="-457200">
              <a:buFont typeface="Arial" panose="020B0604020202020204" pitchFamily="34" charset="0"/>
              <a:buChar char="•"/>
            </a:pPr>
            <a:endParaRPr lang="en-US" altLang="en-US" sz="2200" dirty="0">
              <a:cs typeface="Arial" panose="020B0604020202020204" pitchFamily="34" charset="0"/>
            </a:endParaRPr>
          </a:p>
          <a:p>
            <a:pPr marL="342900" indent="-342900">
              <a:buFont typeface="Arial" panose="020B0604020202020204" pitchFamily="34" charset="0"/>
              <a:buChar char="•"/>
            </a:pPr>
            <a:r>
              <a:rPr lang="en-US" altLang="en-US" sz="2200" dirty="0">
                <a:cs typeface="Arial" panose="020B0604020202020204" pitchFamily="34" charset="0"/>
              </a:rPr>
              <a:t>Because of Covid-19 situation is adapted and added 2 more occasions </a:t>
            </a:r>
          </a:p>
          <a:p>
            <a:pPr marL="800100" lvl="1" indent="-342900">
              <a:buFont typeface="Wingdings" panose="05000000000000000000" pitchFamily="2" charset="2"/>
              <a:buChar char="q"/>
            </a:pPr>
            <a:r>
              <a:rPr lang="en-US" altLang="en-US" sz="2200" dirty="0">
                <a:cs typeface="Arial" panose="020B0604020202020204" pitchFamily="34" charset="0"/>
              </a:rPr>
              <a:t>After coughing/sneezing </a:t>
            </a:r>
          </a:p>
          <a:p>
            <a:pPr marL="800100" lvl="1" indent="-342900">
              <a:buFont typeface="Wingdings" panose="05000000000000000000" pitchFamily="2" charset="2"/>
              <a:buChar char="q"/>
            </a:pPr>
            <a:r>
              <a:rPr lang="en-US" altLang="en-US" sz="2200" dirty="0">
                <a:cs typeface="Arial" panose="020B0604020202020204" pitchFamily="34" charset="0"/>
              </a:rPr>
              <a:t>Before entering house immediately after coming indoors</a:t>
            </a:r>
          </a:p>
          <a:p>
            <a:endParaRPr lang="en-US" altLang="en-US" sz="2200" dirty="0">
              <a:cs typeface="Arial" panose="020B0604020202020204" pitchFamily="34" charset="0"/>
            </a:endParaRPr>
          </a:p>
          <a:p>
            <a:pPr marL="457200" indent="-457200">
              <a:buFont typeface="Arial" panose="020B0604020202020204" pitchFamily="34" charset="0"/>
              <a:buChar char="•"/>
            </a:pPr>
            <a:r>
              <a:rPr lang="en-GB" altLang="en-US" sz="2200" dirty="0">
                <a:ea typeface="ＭＳ Ｐゴシック" panose="020B0600070205080204" pitchFamily="34" charset="-128"/>
                <a:cs typeface="Arial" panose="020B0604020202020204" pitchFamily="34" charset="0"/>
              </a:rPr>
              <a:t>To show that visibly clean hands aren’t always clean</a:t>
            </a:r>
          </a:p>
          <a:p>
            <a:pPr marL="457200" indent="-457200">
              <a:buFont typeface="Arial" panose="020B0604020202020204" pitchFamily="34" charset="0"/>
              <a:buChar char="•"/>
            </a:pPr>
            <a:r>
              <a:rPr lang="en-GB" altLang="en-US" sz="2200" dirty="0">
                <a:cs typeface="Arial" panose="020B0604020202020204" pitchFamily="34" charset="0"/>
              </a:rPr>
              <a:t>To prevent COVID 19 virus transmissions</a:t>
            </a:r>
          </a:p>
        </p:txBody>
      </p:sp>
    </p:spTree>
    <p:extLst>
      <p:ext uri="{BB962C8B-B14F-4D97-AF65-F5344CB8AC3E}">
        <p14:creationId xmlns:p14="http://schemas.microsoft.com/office/powerpoint/2010/main" val="242731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336" y="431015"/>
            <a:ext cx="10515600" cy="857207"/>
          </a:xfrm>
        </p:spPr>
        <p:txBody>
          <a:bodyPr>
            <a:normAutofit fontScale="90000"/>
          </a:bodyPr>
          <a:lstStyle/>
          <a:p>
            <a:r>
              <a:rPr lang="en-US" b="1" dirty="0">
                <a:latin typeface="Candara" panose="020E0502030303020204" pitchFamily="34" charset="0"/>
              </a:rPr>
              <a:t>Mum’s Magic Hands - Concept</a:t>
            </a:r>
            <a:br>
              <a:rPr lang="en-US" dirty="0"/>
            </a:br>
            <a:endParaRPr lang="en-GB" dirty="0"/>
          </a:p>
        </p:txBody>
      </p:sp>
      <p:sp>
        <p:nvSpPr>
          <p:cNvPr id="3" name="Content Placeholder 2"/>
          <p:cNvSpPr>
            <a:spLocks noGrp="1"/>
          </p:cNvSpPr>
          <p:nvPr>
            <p:ph sz="half" idx="4294967295"/>
          </p:nvPr>
        </p:nvSpPr>
        <p:spPr>
          <a:xfrm>
            <a:off x="7486748" y="1188606"/>
            <a:ext cx="4329390" cy="1666776"/>
          </a:xfrm>
          <a:solidFill>
            <a:schemeClr val="tx2">
              <a:lumMod val="40000"/>
              <a:lumOff val="60000"/>
            </a:schemeClr>
          </a:solidFill>
        </p:spPr>
        <p:txBody>
          <a:bodyPr>
            <a:noAutofit/>
          </a:bodyPr>
          <a:lstStyle/>
          <a:p>
            <a:pPr marL="0" indent="0">
              <a:buNone/>
            </a:pPr>
            <a:r>
              <a:rPr lang="en-US" sz="2400" dirty="0"/>
              <a:t>“Mum’s Magic Hands” – a concept that builds on nurture as a key driver of influencing hygiene behavior </a:t>
            </a:r>
            <a:endParaRPr lang="en-GB" sz="2400" dirty="0"/>
          </a:p>
        </p:txBody>
      </p:sp>
      <p:sp>
        <p:nvSpPr>
          <p:cNvPr id="4" name="Content Placeholder 3"/>
          <p:cNvSpPr>
            <a:spLocks noGrp="1"/>
          </p:cNvSpPr>
          <p:nvPr>
            <p:ph sz="half" idx="4294967295"/>
          </p:nvPr>
        </p:nvSpPr>
        <p:spPr>
          <a:xfrm>
            <a:off x="229676" y="1188606"/>
            <a:ext cx="6658412" cy="4832682"/>
          </a:xfrm>
        </p:spPr>
        <p:txBody>
          <a:bodyPr>
            <a:normAutofit fontScale="55000" lnSpcReduction="20000"/>
          </a:bodyPr>
          <a:lstStyle/>
          <a:p>
            <a:pPr>
              <a:lnSpc>
                <a:spcPct val="99000"/>
              </a:lnSpc>
              <a:tabLst>
                <a:tab pos="656650" algn="l"/>
                <a:tab pos="1313299" algn="l"/>
                <a:tab pos="1969949" algn="l"/>
                <a:tab pos="2626599" algn="l"/>
                <a:tab pos="3283248" algn="l"/>
              </a:tabLst>
            </a:pPr>
            <a:endParaRPr lang="en-US" u="sng" dirty="0"/>
          </a:p>
          <a:p>
            <a:pPr algn="just">
              <a:lnSpc>
                <a:spcPct val="99000"/>
              </a:lnSpc>
              <a:tabLst>
                <a:tab pos="656650" algn="l"/>
                <a:tab pos="1313299" algn="l"/>
                <a:tab pos="1969949" algn="l"/>
                <a:tab pos="2626599" algn="l"/>
                <a:tab pos="3283248" algn="l"/>
              </a:tabLst>
            </a:pPr>
            <a:r>
              <a:rPr lang="en-US" sz="3400" dirty="0"/>
              <a:t>Mothers have magic hands. Hands that put their children to sleep, that clean them, that help them learn to walk, assuage their little ones by gently stroking when they are in pain. In fact they </a:t>
            </a:r>
            <a:r>
              <a:rPr lang="en-US" sz="3400" i="1" dirty="0"/>
              <a:t>shape the very life of their children</a:t>
            </a:r>
            <a:r>
              <a:rPr lang="en-US" sz="3400" dirty="0"/>
              <a:t>. Hands are perfect metaphors that embody in them, the lives of mothers and their heroic efforts of </a:t>
            </a:r>
            <a:r>
              <a:rPr lang="en-US" sz="3400" i="1" dirty="0"/>
              <a:t>nurturing</a:t>
            </a:r>
            <a:r>
              <a:rPr lang="en-US" sz="3400" dirty="0"/>
              <a:t> their children against all odds.</a:t>
            </a:r>
          </a:p>
          <a:p>
            <a:pPr algn="just">
              <a:lnSpc>
                <a:spcPct val="99000"/>
              </a:lnSpc>
              <a:tabLst>
                <a:tab pos="656650" algn="l"/>
                <a:tab pos="1313299" algn="l"/>
                <a:tab pos="1969949" algn="l"/>
                <a:tab pos="2626599" algn="l"/>
                <a:tab pos="3283248" algn="l"/>
              </a:tabLst>
            </a:pPr>
            <a:endParaRPr lang="en-US" sz="3400" dirty="0"/>
          </a:p>
          <a:p>
            <a:pPr algn="just">
              <a:lnSpc>
                <a:spcPct val="99000"/>
              </a:lnSpc>
              <a:tabLst>
                <a:tab pos="656650" algn="l"/>
                <a:tab pos="1313299" algn="l"/>
                <a:tab pos="1969949" algn="l"/>
                <a:tab pos="2626599" algn="l"/>
                <a:tab pos="3283248" algn="l"/>
              </a:tabLst>
            </a:pPr>
            <a:r>
              <a:rPr lang="en-US" sz="3400" dirty="0"/>
              <a:t>Hands, on the other hand can also prevent illness. Mother’s magic hands is an idea that marries these two ideas to increase </a:t>
            </a:r>
            <a:r>
              <a:rPr lang="en-US" sz="3400" i="1" dirty="0"/>
              <a:t>handwashing behaviors</a:t>
            </a:r>
            <a:r>
              <a:rPr lang="en-US" sz="3400" dirty="0"/>
              <a:t>. </a:t>
            </a:r>
          </a:p>
          <a:p>
            <a:pPr algn="just">
              <a:lnSpc>
                <a:spcPct val="99000"/>
              </a:lnSpc>
              <a:tabLst>
                <a:tab pos="656650" algn="l"/>
                <a:tab pos="1313299" algn="l"/>
                <a:tab pos="1969949" algn="l"/>
                <a:tab pos="2626599" algn="l"/>
                <a:tab pos="3283248" algn="l"/>
              </a:tabLst>
            </a:pPr>
            <a:endParaRPr lang="en-US" sz="3400" dirty="0"/>
          </a:p>
          <a:p>
            <a:pPr marL="0" indent="0" algn="just">
              <a:buNone/>
            </a:pPr>
            <a:r>
              <a:rPr lang="en-GB" sz="3400" b="1" dirty="0">
                <a:cs typeface="Arial" panose="020B0604020202020204" pitchFamily="34" charset="0"/>
              </a:rPr>
              <a:t>It reflects</a:t>
            </a:r>
          </a:p>
          <a:p>
            <a:pPr algn="just"/>
            <a:r>
              <a:rPr lang="en-GB" sz="3400" dirty="0">
                <a:cs typeface="Arial" panose="020B0604020202020204" pitchFamily="34" charset="0"/>
              </a:rPr>
              <a:t>Use of story telling, demonstrations (interactive activities) and nudges </a:t>
            </a:r>
          </a:p>
          <a:p>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4192" y="2935917"/>
            <a:ext cx="3816424" cy="3160786"/>
          </a:xfrm>
          <a:prstGeom prst="rect">
            <a:avLst/>
          </a:prstGeom>
        </p:spPr>
      </p:pic>
    </p:spTree>
    <p:extLst>
      <p:ext uri="{BB962C8B-B14F-4D97-AF65-F5344CB8AC3E}">
        <p14:creationId xmlns:p14="http://schemas.microsoft.com/office/powerpoint/2010/main" val="396053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921" y="5030937"/>
            <a:ext cx="11691079" cy="369332"/>
          </a:xfrm>
          <a:prstGeom prst="rect">
            <a:avLst/>
          </a:prstGeom>
        </p:spPr>
        <p:txBody>
          <a:bodyPr wrap="square">
            <a:spAutoFit/>
          </a:bodyPr>
          <a:lstStyle/>
          <a:p>
            <a:pPr algn="ctr"/>
            <a:r>
              <a:rPr lang="en-US" i="1" dirty="0"/>
              <a:t>Mum’s magic hands is a story told from the eyes of a little girl in a camp. </a:t>
            </a:r>
          </a:p>
        </p:txBody>
      </p:sp>
      <p:sp>
        <p:nvSpPr>
          <p:cNvPr id="15" name="Title 1"/>
          <p:cNvSpPr txBox="1">
            <a:spLocks/>
          </p:cNvSpPr>
          <p:nvPr/>
        </p:nvSpPr>
        <p:spPr>
          <a:xfrm>
            <a:off x="500921" y="1196752"/>
            <a:ext cx="11234059" cy="1073126"/>
          </a:xfrm>
          <a:prstGeom prst="rect">
            <a:avLst/>
          </a:prstGeom>
          <a:solidFill>
            <a:schemeClr val="tx2">
              <a:lumMod val="40000"/>
              <a:lumOff val="60000"/>
            </a:schemeClr>
          </a:solidFill>
        </p:spPr>
        <p:txBody>
          <a:bodyPr anchor="ctr"/>
          <a:lstStyle>
            <a:lvl1pPr algn="l" defTabSz="457200" rtl="0" eaLnBrk="1" latinLnBrk="0" hangingPunct="1">
              <a:spcBef>
                <a:spcPct val="0"/>
              </a:spcBef>
              <a:buNone/>
              <a:defRPr sz="2400" b="1" kern="1200">
                <a:solidFill>
                  <a:schemeClr val="tx1"/>
                </a:solidFill>
                <a:latin typeface="+mj-lt"/>
                <a:ea typeface="+mj-ea"/>
                <a:cs typeface="+mj-cs"/>
              </a:defRPr>
            </a:lvl1pPr>
          </a:lstStyle>
          <a:p>
            <a:pPr algn="ctr"/>
            <a:r>
              <a:rPr lang="en-US" b="0" dirty="0">
                <a:latin typeface="+mn-lt"/>
              </a:rPr>
              <a:t>Mums magic hands is a story that empowers mums living in challenging circumstances to make a difference to their children’s health and future through handwashing with soap</a:t>
            </a:r>
          </a:p>
        </p:txBody>
      </p:sp>
      <p:sp>
        <p:nvSpPr>
          <p:cNvPr id="3" name="Title 2"/>
          <p:cNvSpPr>
            <a:spLocks noGrp="1"/>
          </p:cNvSpPr>
          <p:nvPr>
            <p:ph type="title"/>
          </p:nvPr>
        </p:nvSpPr>
        <p:spPr>
          <a:xfrm>
            <a:off x="2709192" y="79893"/>
            <a:ext cx="7419256" cy="972843"/>
          </a:xfrm>
        </p:spPr>
        <p:txBody>
          <a:bodyPr/>
          <a:lstStyle/>
          <a:p>
            <a:r>
              <a:rPr lang="en-US" b="1" dirty="0">
                <a:latin typeface="Candara" panose="020E0502030303020204" pitchFamily="34" charset="0"/>
              </a:rPr>
              <a:t>Mum’s Magic Hands - Concept</a:t>
            </a:r>
            <a:endParaRPr lang="en-GB" dirty="0"/>
          </a:p>
        </p:txBody>
      </p:sp>
      <p:pic>
        <p:nvPicPr>
          <p:cNvPr id="9" name="Content Placeholder 4" descr="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77431" y="2608324"/>
            <a:ext cx="2809477" cy="1972804"/>
          </a:xfrm>
          <a:prstGeom prst="rect">
            <a:avLst/>
          </a:prstGeom>
        </p:spPr>
      </p:pic>
      <p:pic>
        <p:nvPicPr>
          <p:cNvPr id="10" name="Content Placeholder 4" descr="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3353446" y="2610540"/>
            <a:ext cx="2827507" cy="1973259"/>
          </a:xfrm>
          <a:prstGeom prst="rect">
            <a:avLst/>
          </a:prstGeom>
        </p:spPr>
      </p:pic>
      <p:pic>
        <p:nvPicPr>
          <p:cNvPr id="12" name="Content Placeholder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94878" y="2610540"/>
            <a:ext cx="2809328" cy="1973259"/>
          </a:xfrm>
          <a:prstGeom prst="rect">
            <a:avLst/>
          </a:prstGeom>
        </p:spPr>
      </p:pic>
      <p:pic>
        <p:nvPicPr>
          <p:cNvPr id="8" name="Content Placeholder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46461" y="2610540"/>
            <a:ext cx="2701867" cy="1973259"/>
          </a:xfrm>
          <a:prstGeom prst="rect">
            <a:avLst/>
          </a:prstGeom>
        </p:spPr>
      </p:pic>
      <p:pic>
        <p:nvPicPr>
          <p:cNvPr id="11" name="Content Placeholder 2">
            <a:extLst>
              <a:ext uri="{FF2B5EF4-FFF2-40B4-BE49-F238E27FC236}">
                <a16:creationId xmlns:a16="http://schemas.microsoft.com/office/drawing/2014/main" id="{0F20F54E-6A61-4532-A18B-D5B56AADA1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2024" y="2611059"/>
            <a:ext cx="2701867" cy="1973259"/>
          </a:xfrm>
          <a:prstGeom prst="rect">
            <a:avLst/>
          </a:prstGeom>
        </p:spPr>
      </p:pic>
    </p:spTree>
    <p:extLst>
      <p:ext uri="{BB962C8B-B14F-4D97-AF65-F5344CB8AC3E}">
        <p14:creationId xmlns:p14="http://schemas.microsoft.com/office/powerpoint/2010/main" val="6360677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6632"/>
            <a:ext cx="10972800" cy="634081"/>
          </a:xfrm>
        </p:spPr>
        <p:txBody>
          <a:bodyPr/>
          <a:lstStyle/>
          <a:p>
            <a:r>
              <a:rPr lang="en-GB" b="1" dirty="0">
                <a:latin typeface="Arial Black" panose="020B0A04020102020204" pitchFamily="34" charset="0"/>
              </a:rPr>
              <a:t>MMH development  </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739752156"/>
              </p:ext>
            </p:extLst>
          </p:nvPr>
        </p:nvGraphicFramePr>
        <p:xfrm>
          <a:off x="479376" y="1124744"/>
          <a:ext cx="10945216"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99678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485" y="268741"/>
            <a:ext cx="10733314" cy="1266145"/>
          </a:xfrm>
        </p:spPr>
        <p:txBody>
          <a:bodyPr>
            <a:normAutofit/>
          </a:bodyPr>
          <a:lstStyle/>
          <a:p>
            <a:pPr algn="ctr"/>
            <a:r>
              <a:rPr lang="en-GB" b="1" dirty="0">
                <a:latin typeface="Arial Black" panose="020B0A04020102020204" pitchFamily="34" charset="0"/>
              </a:rPr>
              <a:t>Questions</a:t>
            </a:r>
            <a:r>
              <a:rPr lang="en-GB" b="1" dirty="0"/>
              <a:t> </a:t>
            </a:r>
          </a:p>
        </p:txBody>
      </p:sp>
      <p:pic>
        <p:nvPicPr>
          <p:cNvPr id="1026"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039" y="1534886"/>
            <a:ext cx="5715000" cy="38004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8882" y="5251941"/>
            <a:ext cx="1366933" cy="1366933"/>
          </a:xfrm>
          <a:prstGeom prst="rect">
            <a:avLst/>
          </a:prstGeom>
        </p:spPr>
      </p:pic>
      <p:pic>
        <p:nvPicPr>
          <p:cNvPr id="6" name="Picture 6" descr="unile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507" y="5626762"/>
            <a:ext cx="876591" cy="10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468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407369" y="711323"/>
            <a:ext cx="11665296" cy="1133501"/>
          </a:xfrm>
          <a:noFill/>
          <a:extLs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r>
              <a:rPr lang="en-GB" sz="3200" dirty="0">
                <a:latin typeface="Oxfam TSTAR PRO Headline" panose="02000806030000020004" pitchFamily="2" charset="0"/>
                <a:cs typeface="Aharoni" panose="02010803020104030203" pitchFamily="2" charset="-79"/>
              </a:rPr>
              <a:t>Session 3</a:t>
            </a:r>
            <a:r>
              <a:rPr lang="en-GB" sz="3200" dirty="0">
                <a:latin typeface="Aharoni" panose="02010803020104030203" pitchFamily="2" charset="-79"/>
                <a:cs typeface="Aharoni" panose="02010803020104030203" pitchFamily="2" charset="-79"/>
              </a:rPr>
              <a:t>:  </a:t>
            </a:r>
            <a:r>
              <a:rPr lang="en-GB" sz="3200" dirty="0"/>
              <a:t>Overview of programme</a:t>
            </a:r>
            <a:br>
              <a:rPr lang="en-GB" sz="3200" dirty="0"/>
            </a:br>
            <a:r>
              <a:rPr lang="en-GB" sz="3200" dirty="0"/>
              <a:t>                     implementation &amp; storyboard</a:t>
            </a:r>
            <a:br>
              <a:rPr lang="en-US" sz="3200" dirty="0"/>
            </a:br>
            <a:r>
              <a:rPr lang="en-GB" sz="1600" dirty="0">
                <a:solidFill>
                  <a:srgbClr val="C00000"/>
                </a:solidFill>
                <a:latin typeface="Candara" panose="020E0502030303020204" pitchFamily="34" charset="0"/>
              </a:rPr>
              <a:t> </a:t>
            </a:r>
            <a:br>
              <a:rPr lang="en-GB" sz="1600" dirty="0">
                <a:solidFill>
                  <a:srgbClr val="C00000"/>
                </a:solidFill>
              </a:rPr>
            </a:br>
            <a:endParaRPr lang="en-US" altLang="en-US" dirty="0">
              <a:latin typeface="Oxfam Global Headline Regular" panose="020B0604030201010201" pitchFamily="34" charset="0"/>
              <a:ea typeface="ＭＳ Ｐゴシック" panose="020B0600070205080204" pitchFamily="34" charset="-128"/>
            </a:endParaRPr>
          </a:p>
        </p:txBody>
      </p:sp>
      <p:sp>
        <p:nvSpPr>
          <p:cNvPr id="6" name="Rectangle 5"/>
          <p:cNvSpPr txBox="1">
            <a:spLocks noChangeArrowheads="1"/>
          </p:cNvSpPr>
          <p:nvPr/>
        </p:nvSpPr>
        <p:spPr bwMode="auto">
          <a:xfrm>
            <a:off x="1585658" y="1844823"/>
            <a:ext cx="9550902" cy="3168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bodyPr>
          <a:lstStyle>
            <a:lvl1pPr marL="0" indent="0" algn="l" rtl="0" eaLnBrk="0" fontAlgn="base" hangingPunct="0">
              <a:spcBef>
                <a:spcPts val="900"/>
              </a:spcBef>
              <a:spcAft>
                <a:spcPct val="0"/>
              </a:spcAft>
              <a:buFontTx/>
              <a:buNone/>
              <a:defRPr sz="2200" b="1">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lvl="1">
              <a:spcBef>
                <a:spcPts val="0"/>
              </a:spcBef>
              <a:spcAft>
                <a:spcPts val="0"/>
              </a:spcAft>
              <a:buFontTx/>
              <a:buChar char="-"/>
            </a:pPr>
            <a:endParaRPr lang="en-GB" sz="1600" dirty="0">
              <a:solidFill>
                <a:schemeClr val="bg2">
                  <a:lumMod val="75000"/>
                </a:schemeClr>
              </a:solidFill>
            </a:endParaRPr>
          </a:p>
          <a:p>
            <a:pPr marL="465138" indent="-288925">
              <a:lnSpc>
                <a:spcPct val="107000"/>
              </a:lnSpc>
              <a:spcBef>
                <a:spcPts val="0"/>
              </a:spcBef>
              <a:spcAft>
                <a:spcPts val="0"/>
              </a:spcAft>
              <a:buFont typeface="Symbol" panose="05050102010706020507" pitchFamily="18" charset="2"/>
              <a:buChar char=""/>
            </a:pPr>
            <a:r>
              <a:rPr lang="en-GB" sz="3200" dirty="0">
                <a:solidFill>
                  <a:schemeClr val="bg2">
                    <a:lumMod val="75000"/>
                  </a:schemeClr>
                </a:solidFill>
                <a:latin typeface="Oxfam TSTAR PRO Headline" panose="02000806030000020004" pitchFamily="2" charset="0"/>
              </a:rPr>
              <a:t>MMH storyboards versions (Asia, Africa and Global)</a:t>
            </a:r>
          </a:p>
          <a:p>
            <a:pPr marL="465138" marR="0" lvl="0" indent="-288925">
              <a:lnSpc>
                <a:spcPct val="107000"/>
              </a:lnSpc>
              <a:spcBef>
                <a:spcPts val="0"/>
              </a:spcBef>
              <a:spcAft>
                <a:spcPts val="0"/>
              </a:spcAft>
              <a:buFont typeface="Symbol" panose="05050102010706020507" pitchFamily="18" charset="2"/>
              <a:buChar char=""/>
            </a:pPr>
            <a:r>
              <a:rPr lang="en-GB" sz="3200" dirty="0">
                <a:solidFill>
                  <a:schemeClr val="bg2">
                    <a:lumMod val="75000"/>
                  </a:schemeClr>
                </a:solidFill>
                <a:latin typeface="Oxfam TSTAR PRO Headline" panose="02000806030000020004" pitchFamily="2" charset="0"/>
              </a:rPr>
              <a:t> Key programme materials &amp;  Assets designed</a:t>
            </a:r>
            <a:endParaRPr lang="en-US" sz="3200" dirty="0">
              <a:solidFill>
                <a:schemeClr val="bg2">
                  <a:lumMod val="75000"/>
                </a:schemeClr>
              </a:solidFill>
              <a:latin typeface="Oxfam TSTAR PRO Headline" panose="02000806030000020004" pitchFamily="2" charset="0"/>
            </a:endParaRPr>
          </a:p>
          <a:p>
            <a:pPr marL="465138" marR="0" lvl="0" indent="-288925">
              <a:lnSpc>
                <a:spcPct val="107000"/>
              </a:lnSpc>
              <a:spcBef>
                <a:spcPts val="0"/>
              </a:spcBef>
              <a:spcAft>
                <a:spcPts val="0"/>
              </a:spcAft>
              <a:buFont typeface="Symbol" panose="05050102010706020507" pitchFamily="18" charset="2"/>
              <a:buChar char=""/>
            </a:pPr>
            <a:r>
              <a:rPr lang="en-GB" sz="3200" dirty="0">
                <a:solidFill>
                  <a:schemeClr val="bg2">
                    <a:lumMod val="75000"/>
                  </a:schemeClr>
                </a:solidFill>
                <a:latin typeface="Oxfam TSTAR PRO Headline" panose="02000806030000020004" pitchFamily="2" charset="0"/>
              </a:rPr>
              <a:t> Details: Activities, Materials, Channels </a:t>
            </a:r>
            <a:endParaRPr lang="en-US" sz="3200" dirty="0">
              <a:solidFill>
                <a:schemeClr val="bg2">
                  <a:lumMod val="75000"/>
                </a:schemeClr>
              </a:solidFill>
              <a:latin typeface="Oxfam TSTAR PRO Headline" panose="02000806030000020004" pitchFamily="2" charset="0"/>
            </a:endParaRPr>
          </a:p>
          <a:p>
            <a:pPr marL="465138" marR="0" lvl="0" indent="-288925">
              <a:lnSpc>
                <a:spcPct val="107000"/>
              </a:lnSpc>
              <a:spcBef>
                <a:spcPts val="0"/>
              </a:spcBef>
              <a:spcAft>
                <a:spcPts val="0"/>
              </a:spcAft>
              <a:buFont typeface="Symbol" panose="05050102010706020507" pitchFamily="18" charset="2"/>
              <a:buChar char=""/>
            </a:pPr>
            <a:r>
              <a:rPr lang="en-GB" sz="3200" dirty="0">
                <a:solidFill>
                  <a:schemeClr val="bg2">
                    <a:lumMod val="75000"/>
                  </a:schemeClr>
                </a:solidFill>
                <a:latin typeface="Oxfam TSTAR PRO Headline" panose="02000806030000020004" pitchFamily="2" charset="0"/>
              </a:rPr>
              <a:t> MMH Programme</a:t>
            </a:r>
            <a:br>
              <a:rPr lang="en-GB" sz="23900" dirty="0">
                <a:solidFill>
                  <a:schemeClr val="bg2">
                    <a:lumMod val="75000"/>
                  </a:schemeClr>
                </a:solidFill>
                <a:latin typeface="Aharoni" panose="02010803020104030203" pitchFamily="2" charset="-79"/>
                <a:cs typeface="Aharoni" panose="02010803020104030203" pitchFamily="2" charset="-79"/>
              </a:rPr>
            </a:br>
            <a:br>
              <a:rPr lang="en-GB" dirty="0">
                <a:solidFill>
                  <a:schemeClr val="bg2">
                    <a:lumMod val="75000"/>
                  </a:schemeClr>
                </a:solidFill>
              </a:rPr>
            </a:br>
            <a:endParaRPr lang="en-US" kern="0" dirty="0">
              <a:solidFill>
                <a:schemeClr val="bg2">
                  <a:lumMod val="75000"/>
                </a:schemeClr>
              </a:solidFill>
            </a:endParaRPr>
          </a:p>
        </p:txBody>
      </p:sp>
      <p:pic>
        <p:nvPicPr>
          <p:cNvPr id="5" name="Picture 6" descr="unile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376" y="5661248"/>
            <a:ext cx="721738" cy="88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3132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839416" y="1628800"/>
            <a:ext cx="4544640" cy="3119467"/>
          </a:xfrm>
        </p:spPr>
        <p:txBody>
          <a:bodyPr>
            <a:normAutofit/>
          </a:bodyPr>
          <a:lstStyle/>
          <a:p>
            <a:pPr algn="just"/>
            <a:br>
              <a:rPr lang="en-GB" sz="1800" b="1" dirty="0">
                <a:latin typeface="Candara" panose="020E0502030303020204" pitchFamily="34" charset="0"/>
              </a:rPr>
            </a:br>
            <a:r>
              <a:rPr lang="en-GB" sz="2000" b="1" dirty="0">
                <a:solidFill>
                  <a:schemeClr val="tx1"/>
                </a:solidFill>
                <a:latin typeface="Candara" panose="020E0502030303020204" pitchFamily="34" charset="0"/>
              </a:rPr>
              <a:t>There are different MMH storyboard used in different regions lik</a:t>
            </a:r>
            <a:r>
              <a:rPr lang="en-GB" sz="2000" dirty="0">
                <a:solidFill>
                  <a:schemeClr val="tx1"/>
                </a:solidFill>
                <a:latin typeface="Candara" panose="020E0502030303020204" pitchFamily="34" charset="0"/>
              </a:rPr>
              <a:t>e MMH Asia, MMH Africa and Global one. </a:t>
            </a:r>
            <a:br>
              <a:rPr lang="en-GB" sz="2000" dirty="0">
                <a:solidFill>
                  <a:schemeClr val="tx1"/>
                </a:solidFill>
                <a:latin typeface="Candara" panose="020E0502030303020204" pitchFamily="34" charset="0"/>
              </a:rPr>
            </a:br>
            <a:br>
              <a:rPr lang="en-GB" sz="2000" dirty="0">
                <a:solidFill>
                  <a:schemeClr val="tx1"/>
                </a:solidFill>
                <a:latin typeface="Candara" panose="020E0502030303020204" pitchFamily="34" charset="0"/>
              </a:rPr>
            </a:br>
            <a:br>
              <a:rPr lang="en-GB" sz="2000" dirty="0">
                <a:solidFill>
                  <a:schemeClr val="tx1"/>
                </a:solidFill>
                <a:latin typeface="Candara" panose="020E0502030303020204" pitchFamily="34" charset="0"/>
              </a:rPr>
            </a:br>
            <a:r>
              <a:rPr lang="en-GB" sz="2000" dirty="0">
                <a:solidFill>
                  <a:schemeClr val="tx1"/>
                </a:solidFill>
                <a:latin typeface="Candara" panose="020E0502030303020204" pitchFamily="34" charset="0"/>
              </a:rPr>
              <a:t>As Covid-19 pandemic is all over the world so we are adapting </a:t>
            </a:r>
            <a:r>
              <a:rPr lang="en-GB" sz="2000" b="1" dirty="0">
                <a:solidFill>
                  <a:schemeClr val="tx1"/>
                </a:solidFill>
                <a:latin typeface="Candara" panose="020E0502030303020204" pitchFamily="34" charset="0"/>
              </a:rPr>
              <a:t>Global Storyboard which is multicultural and can be used in many regions/contexts.  </a:t>
            </a:r>
          </a:p>
        </p:txBody>
      </p:sp>
      <p:pic>
        <p:nvPicPr>
          <p:cNvPr id="3"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2024" y="476672"/>
            <a:ext cx="4302800" cy="5468344"/>
          </a:xfrm>
          <a:prstGeom prst="rect">
            <a:avLst/>
          </a:prstGeom>
        </p:spPr>
      </p:pic>
      <p:sp>
        <p:nvSpPr>
          <p:cNvPr id="4" name="Title 1"/>
          <p:cNvSpPr txBox="1">
            <a:spLocks/>
          </p:cNvSpPr>
          <p:nvPr/>
        </p:nvSpPr>
        <p:spPr>
          <a:xfrm>
            <a:off x="828336" y="771593"/>
            <a:ext cx="4979632" cy="857207"/>
          </a:xfrm>
          <a:prstGeom prst="rect">
            <a:avLst/>
          </a:prstGeom>
        </p:spPr>
        <p:txBody>
          <a:bodyPr>
            <a:normAutofit fontScale="67500" lnSpcReduction="20000"/>
          </a:bodyPr>
          <a:lstStyle>
            <a:lvl1pPr algn="l" rtl="0" eaLnBrk="0" fontAlgn="base" hangingPunct="0">
              <a:spcBef>
                <a:spcPct val="0"/>
              </a:spcBef>
              <a:spcAft>
                <a:spcPct val="0"/>
              </a:spcAft>
              <a:defRPr sz="3500" b="1">
                <a:solidFill>
                  <a:srgbClr val="61A534"/>
                </a:solidFill>
                <a:latin typeface="+mj-lt"/>
                <a:ea typeface="ＭＳ Ｐゴシック" charset="0"/>
                <a:cs typeface="ＭＳ Ｐゴシック" charset="0"/>
              </a:defRPr>
            </a:lvl1pPr>
            <a:lvl2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2pPr>
            <a:lvl3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3pPr>
            <a:lvl4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4pPr>
            <a:lvl5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5pPr>
            <a:lvl6pPr marL="457200" algn="l" rtl="0" fontAlgn="base">
              <a:spcBef>
                <a:spcPct val="0"/>
              </a:spcBef>
              <a:spcAft>
                <a:spcPct val="0"/>
              </a:spcAft>
              <a:defRPr sz="3500" b="1">
                <a:solidFill>
                  <a:srgbClr val="61A534"/>
                </a:solidFill>
                <a:latin typeface="Arial" charset="0"/>
              </a:defRPr>
            </a:lvl6pPr>
            <a:lvl7pPr marL="914400" algn="l" rtl="0" fontAlgn="base">
              <a:spcBef>
                <a:spcPct val="0"/>
              </a:spcBef>
              <a:spcAft>
                <a:spcPct val="0"/>
              </a:spcAft>
              <a:defRPr sz="3500" b="1">
                <a:solidFill>
                  <a:srgbClr val="61A534"/>
                </a:solidFill>
                <a:latin typeface="Arial" charset="0"/>
              </a:defRPr>
            </a:lvl7pPr>
            <a:lvl8pPr marL="1371600" algn="l" rtl="0" fontAlgn="base">
              <a:spcBef>
                <a:spcPct val="0"/>
              </a:spcBef>
              <a:spcAft>
                <a:spcPct val="0"/>
              </a:spcAft>
              <a:defRPr sz="3500" b="1">
                <a:solidFill>
                  <a:srgbClr val="61A534"/>
                </a:solidFill>
                <a:latin typeface="Arial" charset="0"/>
              </a:defRPr>
            </a:lvl8pPr>
            <a:lvl9pPr marL="1828800" algn="l" rtl="0" fontAlgn="base">
              <a:spcBef>
                <a:spcPct val="0"/>
              </a:spcBef>
              <a:spcAft>
                <a:spcPct val="0"/>
              </a:spcAft>
              <a:defRPr sz="3500" b="1">
                <a:solidFill>
                  <a:srgbClr val="61A534"/>
                </a:solidFill>
                <a:latin typeface="Arial" charset="0"/>
              </a:defRPr>
            </a:lvl9pPr>
          </a:lstStyle>
          <a:p>
            <a:r>
              <a:rPr lang="en-US" kern="0" dirty="0">
                <a:latin typeface="Candara" panose="020E0502030303020204" pitchFamily="34" charset="0"/>
              </a:rPr>
              <a:t>MMH Storyboard (Global Version)</a:t>
            </a:r>
            <a:br>
              <a:rPr lang="en-US" kern="0" dirty="0"/>
            </a:br>
            <a:endParaRPr lang="en-GB" kern="0" dirty="0"/>
          </a:p>
        </p:txBody>
      </p:sp>
    </p:spTree>
    <p:extLst>
      <p:ext uri="{BB962C8B-B14F-4D97-AF65-F5344CB8AC3E}">
        <p14:creationId xmlns:p14="http://schemas.microsoft.com/office/powerpoint/2010/main" val="2200478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57175"/>
            <a:ext cx="9031288" cy="593725"/>
          </a:xfrm>
        </p:spPr>
        <p:txBody>
          <a:bodyPr>
            <a:noAutofit/>
          </a:bodyPr>
          <a:lstStyle/>
          <a:p>
            <a:r>
              <a:rPr lang="en-US" dirty="0">
                <a:latin typeface="Candara" panose="020E0502030303020204" pitchFamily="34" charset="0"/>
              </a:rPr>
              <a:t>KEY PROGRAMME MATERIALS</a:t>
            </a:r>
            <a:endParaRPr lang="en-GB" dirty="0">
              <a:latin typeface="Candara" panose="020E0502030303020204" pitchFamily="34" charset="0"/>
            </a:endParaRPr>
          </a:p>
        </p:txBody>
      </p:sp>
      <p:sp>
        <p:nvSpPr>
          <p:cNvPr id="3" name="Content Placeholder 2"/>
          <p:cNvSpPr>
            <a:spLocks noGrp="1"/>
          </p:cNvSpPr>
          <p:nvPr>
            <p:ph idx="4294967295"/>
          </p:nvPr>
        </p:nvSpPr>
        <p:spPr>
          <a:xfrm>
            <a:off x="0" y="996950"/>
            <a:ext cx="4291013" cy="565150"/>
          </a:xfrm>
        </p:spPr>
        <p:txBody>
          <a:bodyPr>
            <a:normAutofit fontScale="55000" lnSpcReduction="20000"/>
          </a:bodyPr>
          <a:lstStyle/>
          <a:p>
            <a:r>
              <a:rPr lang="en-US" b="1" dirty="0">
                <a:latin typeface="Arial Black" panose="020B0A04020102020204" pitchFamily="34" charset="0"/>
              </a:rPr>
              <a:t>A number of materials used in the programme proved popular among the mothers:</a:t>
            </a:r>
            <a:endParaRPr lang="en-GB" b="1" dirty="0">
              <a:latin typeface="Arial Black" panose="020B0A04020102020204" pitchFamily="34" charset="0"/>
            </a:endParaRPr>
          </a:p>
          <a:p>
            <a:endParaRPr lang="en-GB" b="1" dirty="0">
              <a:latin typeface="Arial Black" panose="020B0A04020102020204" pitchFamily="34" charset="0"/>
            </a:endParaRPr>
          </a:p>
        </p:txBody>
      </p:sp>
      <p:sp>
        <p:nvSpPr>
          <p:cNvPr id="5" name="Rectangle 4"/>
          <p:cNvSpPr/>
          <p:nvPr/>
        </p:nvSpPr>
        <p:spPr>
          <a:xfrm>
            <a:off x="458652" y="3527086"/>
            <a:ext cx="1761209" cy="2159566"/>
          </a:xfrm>
          <a:prstGeom prst="rect">
            <a:avLst/>
          </a:prstGeom>
        </p:spPr>
        <p:txBody>
          <a:bodyPr wrap="square">
            <a:spAutoFit/>
          </a:bodyPr>
          <a:lstStyle/>
          <a:p>
            <a:pPr lvl="0">
              <a:lnSpc>
                <a:spcPct val="90000"/>
              </a:lnSpc>
              <a:spcBef>
                <a:spcPts val="1000"/>
              </a:spcBef>
            </a:pPr>
            <a:r>
              <a:rPr lang="en-US" sz="1400" b="1" dirty="0">
                <a:solidFill>
                  <a:schemeClr val="accent1"/>
                </a:solidFill>
                <a:latin typeface="Arial Black" panose="020B0A04020102020204" pitchFamily="34" charset="0"/>
              </a:rPr>
              <a:t>Mum’s Magic Hands storyboard </a:t>
            </a:r>
          </a:p>
          <a:p>
            <a:pPr lvl="0">
              <a:lnSpc>
                <a:spcPct val="90000"/>
              </a:lnSpc>
              <a:spcBef>
                <a:spcPts val="1000"/>
              </a:spcBef>
            </a:pPr>
            <a:r>
              <a:rPr lang="en-US" sz="1400" b="1" dirty="0">
                <a:solidFill>
                  <a:schemeClr val="tx1">
                    <a:lumMod val="85000"/>
                    <a:lumOff val="15000"/>
                  </a:schemeClr>
                </a:solidFill>
                <a:latin typeface="Arial Black" panose="020B0A04020102020204" pitchFamily="34" charset="0"/>
              </a:rPr>
              <a:t>tells the heroic efforts of a mother nurturing her daughter with her magic hands</a:t>
            </a:r>
            <a:endParaRPr lang="en-GB" sz="1400" b="1" dirty="0">
              <a:solidFill>
                <a:schemeClr val="tx1">
                  <a:lumMod val="85000"/>
                  <a:lumOff val="15000"/>
                </a:schemeClr>
              </a:solidFill>
              <a:latin typeface="Arial Black" panose="020B0A04020102020204" pitchFamily="34" charset="0"/>
            </a:endParaRPr>
          </a:p>
        </p:txBody>
      </p:sp>
      <p:sp>
        <p:nvSpPr>
          <p:cNvPr id="9" name="Rectangle 8"/>
          <p:cNvSpPr/>
          <p:nvPr/>
        </p:nvSpPr>
        <p:spPr>
          <a:xfrm>
            <a:off x="7203751" y="2840909"/>
            <a:ext cx="1563787" cy="480131"/>
          </a:xfrm>
          <a:prstGeom prst="rect">
            <a:avLst/>
          </a:prstGeom>
        </p:spPr>
        <p:txBody>
          <a:bodyPr wrap="square">
            <a:spAutoFit/>
          </a:bodyPr>
          <a:lstStyle/>
          <a:p>
            <a:pPr>
              <a:lnSpc>
                <a:spcPct val="90000"/>
              </a:lnSpc>
              <a:spcBef>
                <a:spcPts val="1000"/>
              </a:spcBef>
            </a:pPr>
            <a:r>
              <a:rPr lang="en-US" sz="1400" b="1" dirty="0">
                <a:solidFill>
                  <a:schemeClr val="accent1"/>
                </a:solidFill>
                <a:latin typeface="Arial Black" panose="020B0A04020102020204" pitchFamily="34" charset="0"/>
              </a:rPr>
              <a:t>Men’s role play</a:t>
            </a:r>
          </a:p>
        </p:txBody>
      </p:sp>
      <p:sp>
        <p:nvSpPr>
          <p:cNvPr id="7" name="Rectangle 6"/>
          <p:cNvSpPr/>
          <p:nvPr/>
        </p:nvSpPr>
        <p:spPr>
          <a:xfrm>
            <a:off x="4806544" y="2916575"/>
            <a:ext cx="1780461" cy="2741263"/>
          </a:xfrm>
          <a:prstGeom prst="rect">
            <a:avLst/>
          </a:prstGeom>
        </p:spPr>
        <p:txBody>
          <a:bodyPr wrap="square">
            <a:spAutoFit/>
          </a:bodyPr>
          <a:lstStyle/>
          <a:p>
            <a:pPr lvl="0">
              <a:lnSpc>
                <a:spcPct val="90000"/>
              </a:lnSpc>
              <a:spcBef>
                <a:spcPts val="1000"/>
              </a:spcBef>
            </a:pPr>
            <a:r>
              <a:rPr lang="en-US" sz="1400" b="1" dirty="0">
                <a:solidFill>
                  <a:schemeClr val="accent1"/>
                </a:solidFill>
                <a:latin typeface="Arial Black" panose="020B0A04020102020204" pitchFamily="34" charset="0"/>
              </a:rPr>
              <a:t>Coloured powder exercises</a:t>
            </a:r>
          </a:p>
          <a:p>
            <a:pPr>
              <a:lnSpc>
                <a:spcPct val="90000"/>
              </a:lnSpc>
              <a:spcBef>
                <a:spcPts val="1000"/>
              </a:spcBef>
            </a:pPr>
            <a:r>
              <a:rPr lang="en-US" sz="1400" b="1" dirty="0">
                <a:solidFill>
                  <a:schemeClr val="tx1">
                    <a:lumMod val="85000"/>
                    <a:lumOff val="15000"/>
                  </a:schemeClr>
                </a:solidFill>
                <a:latin typeface="Arial Black" panose="020B0A04020102020204" pitchFamily="34" charset="0"/>
              </a:rPr>
              <a:t>on mothers’ hands to demonstrate that “visibly clean is not clean” and the importance of using soap to remove invisible germs. </a:t>
            </a:r>
          </a:p>
        </p:txBody>
      </p:sp>
      <p:sp>
        <p:nvSpPr>
          <p:cNvPr id="12" name="Rectangle 11"/>
          <p:cNvSpPr/>
          <p:nvPr/>
        </p:nvSpPr>
        <p:spPr>
          <a:xfrm>
            <a:off x="9884229" y="2713277"/>
            <a:ext cx="1648421" cy="2159566"/>
          </a:xfrm>
          <a:prstGeom prst="rect">
            <a:avLst/>
          </a:prstGeom>
        </p:spPr>
        <p:txBody>
          <a:bodyPr wrap="square">
            <a:spAutoFit/>
          </a:bodyPr>
          <a:lstStyle/>
          <a:p>
            <a:pPr lvl="0">
              <a:lnSpc>
                <a:spcPct val="90000"/>
              </a:lnSpc>
              <a:spcBef>
                <a:spcPts val="1000"/>
              </a:spcBef>
            </a:pPr>
            <a:r>
              <a:rPr lang="en-US" sz="1400" b="1" dirty="0">
                <a:solidFill>
                  <a:schemeClr val="accent1"/>
                </a:solidFill>
                <a:latin typeface="Arial Black" panose="020B0A04020102020204" pitchFamily="34" charset="0"/>
              </a:rPr>
              <a:t>Bedtime tale</a:t>
            </a:r>
          </a:p>
          <a:p>
            <a:pPr>
              <a:lnSpc>
                <a:spcPct val="90000"/>
              </a:lnSpc>
              <a:spcBef>
                <a:spcPts val="1000"/>
              </a:spcBef>
            </a:pPr>
            <a:r>
              <a:rPr lang="en-US" sz="1400" b="1" dirty="0">
                <a:solidFill>
                  <a:schemeClr val="tx1">
                    <a:lumMod val="85000"/>
                    <a:lumOff val="15000"/>
                  </a:schemeClr>
                </a:solidFill>
                <a:latin typeface="Arial Black" panose="020B0A04020102020204" pitchFamily="34" charset="0"/>
              </a:rPr>
              <a:t>a contest among participants to develop HWWS at key occasions bedtime stories for their children</a:t>
            </a:r>
            <a:endParaRPr lang="en-GB" sz="1400" b="1" dirty="0">
              <a:solidFill>
                <a:schemeClr val="tx1">
                  <a:lumMod val="85000"/>
                  <a:lumOff val="15000"/>
                </a:schemeClr>
              </a:solidFill>
              <a:latin typeface="Arial Black" panose="020B0A04020102020204" pitchFamily="34" charset="0"/>
            </a:endParaRPr>
          </a:p>
        </p:txBody>
      </p:sp>
      <p:sp>
        <p:nvSpPr>
          <p:cNvPr id="29" name="Rectangle 28"/>
          <p:cNvSpPr/>
          <p:nvPr/>
        </p:nvSpPr>
        <p:spPr>
          <a:xfrm>
            <a:off x="2845736" y="4253384"/>
            <a:ext cx="1522494" cy="2353465"/>
          </a:xfrm>
          <a:prstGeom prst="rect">
            <a:avLst/>
          </a:prstGeom>
        </p:spPr>
        <p:txBody>
          <a:bodyPr wrap="square">
            <a:spAutoFit/>
          </a:bodyPr>
          <a:lstStyle/>
          <a:p>
            <a:pPr>
              <a:lnSpc>
                <a:spcPct val="90000"/>
              </a:lnSpc>
              <a:spcBef>
                <a:spcPts val="1000"/>
              </a:spcBef>
            </a:pPr>
            <a:r>
              <a:rPr lang="en-US" sz="1400" b="1" dirty="0">
                <a:solidFill>
                  <a:schemeClr val="accent1"/>
                </a:solidFill>
                <a:latin typeface="Arial Black" panose="020B0A04020102020204" pitchFamily="34" charset="0"/>
              </a:rPr>
              <a:t>Scratch cards</a:t>
            </a:r>
          </a:p>
          <a:p>
            <a:pPr lvl="0">
              <a:lnSpc>
                <a:spcPct val="90000"/>
              </a:lnSpc>
              <a:spcBef>
                <a:spcPts val="1000"/>
              </a:spcBef>
            </a:pPr>
            <a:r>
              <a:rPr lang="en-US" sz="1400" b="1" dirty="0">
                <a:solidFill>
                  <a:schemeClr val="tx1">
                    <a:lumMod val="85000"/>
                    <a:lumOff val="15000"/>
                  </a:schemeClr>
                </a:solidFill>
                <a:latin typeface="Arial Black" panose="020B0A04020102020204" pitchFamily="34" charset="0"/>
              </a:rPr>
              <a:t>removed by a mother every day as a reward to her child for proper HWWS at key occasions practice</a:t>
            </a:r>
            <a:endParaRPr lang="en-GB" sz="1400" b="1" dirty="0">
              <a:solidFill>
                <a:schemeClr val="tx1">
                  <a:lumMod val="85000"/>
                  <a:lumOff val="15000"/>
                </a:schemeClr>
              </a:solidFill>
              <a:latin typeface="Arial Black" panose="020B0A04020102020204" pitchFamily="34" charset="0"/>
            </a:endParaRPr>
          </a:p>
        </p:txBody>
      </p:sp>
      <p:pic>
        <p:nvPicPr>
          <p:cNvPr id="28" name="Picture 27"/>
          <p:cNvPicPr>
            <a:picLocks noChangeAspect="1"/>
          </p:cNvPicPr>
          <p:nvPr/>
        </p:nvPicPr>
        <p:blipFill rotWithShape="1">
          <a:blip r:embed="rId3">
            <a:extLst>
              <a:ext uri="{28A0092B-C50C-407E-A947-70E740481C1C}">
                <a14:useLocalDpi xmlns:a14="http://schemas.microsoft.com/office/drawing/2010/main" val="0"/>
              </a:ext>
            </a:extLst>
          </a:blip>
          <a:srcRect l="18560" t="11239" r="15478" b="6085"/>
          <a:stretch/>
        </p:blipFill>
        <p:spPr>
          <a:xfrm>
            <a:off x="572213" y="2020688"/>
            <a:ext cx="1687761" cy="1315453"/>
          </a:xfrm>
          <a:prstGeom prst="rect">
            <a:avLst/>
          </a:prstGeom>
        </p:spPr>
      </p:pic>
      <p:pic>
        <p:nvPicPr>
          <p:cNvPr id="3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6915" y="2543435"/>
            <a:ext cx="1796982" cy="1249625"/>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pic>
        <p:nvPicPr>
          <p:cNvPr id="3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743996" y="850712"/>
            <a:ext cx="1928885" cy="1467292"/>
          </a:xfrm>
          <a:prstGeom prst="rect">
            <a:avLst/>
          </a:prstGeom>
          <a:ln>
            <a:noFill/>
          </a:ln>
          <a:effectLst>
            <a:outerShdw blurRad="292100" dist="139700" dir="2700000" algn="tl" rotWithShape="0">
              <a:srgbClr val="333333">
                <a:alpha val="65000"/>
              </a:srgbClr>
            </a:outerShdw>
          </a:effectLst>
        </p:spPr>
      </p:pic>
      <p:pic>
        <p:nvPicPr>
          <p:cNvPr id="3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7529" y="1555378"/>
            <a:ext cx="1489261" cy="1115815"/>
          </a:xfrm>
          <a:prstGeom prst="rect">
            <a:avLst/>
          </a:prstGeom>
          <a:ln>
            <a:noFill/>
          </a:ln>
          <a:effectLst>
            <a:outerShdw blurRad="292100" dist="139700" dir="2700000" algn="tl" rotWithShape="0">
              <a:srgbClr val="333333">
                <a:alpha val="65000"/>
              </a:srgbClr>
            </a:outerShdw>
          </a:effectLst>
        </p:spPr>
      </p:pic>
      <p:pic>
        <p:nvPicPr>
          <p:cNvPr id="13" name="Content Placeholder 2">
            <a:extLst>
              <a:ext uri="{FF2B5EF4-FFF2-40B4-BE49-F238E27FC236}">
                <a16:creationId xmlns:a16="http://schemas.microsoft.com/office/drawing/2014/main" id="{070E1149-C7C8-4DA8-889E-78A9F6A583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43874" y="850712"/>
            <a:ext cx="2283542" cy="1667743"/>
          </a:xfrm>
          <a:prstGeom prst="rect">
            <a:avLst/>
          </a:prstGeom>
        </p:spPr>
      </p:pic>
      <p:sp>
        <p:nvSpPr>
          <p:cNvPr id="4" name="TextBox 3">
            <a:extLst>
              <a:ext uri="{FF2B5EF4-FFF2-40B4-BE49-F238E27FC236}">
                <a16:creationId xmlns:a16="http://schemas.microsoft.com/office/drawing/2014/main" id="{8F5B91A6-9334-466B-8BBC-2C7B1778B886}"/>
              </a:ext>
            </a:extLst>
          </p:cNvPr>
          <p:cNvSpPr txBox="1"/>
          <p:nvPr/>
        </p:nvSpPr>
        <p:spPr>
          <a:xfrm>
            <a:off x="6933501" y="3355320"/>
            <a:ext cx="2076375" cy="1815882"/>
          </a:xfrm>
          <a:prstGeom prst="rect">
            <a:avLst/>
          </a:prstGeom>
          <a:noFill/>
        </p:spPr>
        <p:txBody>
          <a:bodyPr wrap="square" rtlCol="0">
            <a:spAutoFit/>
          </a:bodyPr>
          <a:lstStyle/>
          <a:p>
            <a:r>
              <a:rPr lang="en-GB" sz="1400" dirty="0">
                <a:latin typeface="Arial Black" panose="020B0A04020102020204" pitchFamily="34" charset="0"/>
              </a:rPr>
              <a:t>An activity to help men think about how their hands can be magical by demonstrating hygiene practices and care work at household level</a:t>
            </a:r>
            <a:endParaRPr lang="en-US" sz="1400" dirty="0">
              <a:latin typeface="Arial Black" panose="020B0A04020102020204" pitchFamily="34" charset="0"/>
            </a:endParaRPr>
          </a:p>
        </p:txBody>
      </p:sp>
    </p:spTree>
    <p:extLst>
      <p:ext uri="{BB962C8B-B14F-4D97-AF65-F5344CB8AC3E}">
        <p14:creationId xmlns:p14="http://schemas.microsoft.com/office/powerpoint/2010/main" val="289454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2"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5520" y="1052736"/>
            <a:ext cx="8424936" cy="5184576"/>
          </a:xfrm>
        </p:spPr>
      </p:pic>
      <p:sp>
        <p:nvSpPr>
          <p:cNvPr id="6" name="Title 5"/>
          <p:cNvSpPr>
            <a:spLocks noGrp="1"/>
          </p:cNvSpPr>
          <p:nvPr>
            <p:ph type="title"/>
          </p:nvPr>
        </p:nvSpPr>
        <p:spPr>
          <a:xfrm>
            <a:off x="2495600" y="260648"/>
            <a:ext cx="7430616" cy="719137"/>
          </a:xfrm>
        </p:spPr>
        <p:txBody>
          <a:bodyPr/>
          <a:lstStyle/>
          <a:p>
            <a:r>
              <a:rPr lang="en-GB" dirty="0"/>
              <a:t>Circle or tick using Annotate</a:t>
            </a:r>
          </a:p>
        </p:txBody>
      </p:sp>
    </p:spTree>
    <p:extLst>
      <p:ext uri="{BB962C8B-B14F-4D97-AF65-F5344CB8AC3E}">
        <p14:creationId xmlns:p14="http://schemas.microsoft.com/office/powerpoint/2010/main" val="3167677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2A1E364-6E22-445C-A643-48325D98A1AB}"/>
              </a:ext>
            </a:extLst>
          </p:cNvPr>
          <p:cNvSpPr txBox="1">
            <a:spLocks/>
          </p:cNvSpPr>
          <p:nvPr/>
        </p:nvSpPr>
        <p:spPr>
          <a:xfrm>
            <a:off x="1348508" y="241666"/>
            <a:ext cx="10005291" cy="5355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Assets designed for Mum’s Magic Hands</a:t>
            </a:r>
          </a:p>
        </p:txBody>
      </p:sp>
      <p:sp>
        <p:nvSpPr>
          <p:cNvPr id="3" name="Rectangle 32">
            <a:extLst>
              <a:ext uri="{FF2B5EF4-FFF2-40B4-BE49-F238E27FC236}">
                <a16:creationId xmlns:a16="http://schemas.microsoft.com/office/drawing/2014/main" id="{8ED51929-9CB2-4D70-BC23-0E357A7AD5FC}"/>
              </a:ext>
            </a:extLst>
          </p:cNvPr>
          <p:cNvSpPr>
            <a:spLocks noChangeArrowheads="1"/>
          </p:cNvSpPr>
          <p:nvPr/>
        </p:nvSpPr>
        <p:spPr bwMode="auto">
          <a:xfrm>
            <a:off x="1227169" y="1123857"/>
            <a:ext cx="4795861" cy="386403"/>
          </a:xfrm>
          <a:prstGeom prst="rect">
            <a:avLst/>
          </a:prstGeom>
          <a:solidFill>
            <a:srgbClr val="C00000"/>
          </a:solidFill>
          <a:ln w="9525">
            <a:noFill/>
            <a:miter lim="800000"/>
            <a:headEnd/>
            <a:tailEnd/>
          </a:ln>
        </p:spPr>
        <p:txBody>
          <a:bodyPr wrap="none" lIns="540000" tIns="40067" rIns="80133" bIns="40067" anchor="ctr"/>
          <a:lstStyle/>
          <a:p>
            <a:pPr defTabSz="801688"/>
            <a:r>
              <a:rPr lang="en-GB" sz="2000" b="1">
                <a:solidFill>
                  <a:schemeClr val="bg1"/>
                </a:solidFill>
              </a:rPr>
              <a:t>Awareness</a:t>
            </a:r>
          </a:p>
        </p:txBody>
      </p:sp>
      <p:grpSp>
        <p:nvGrpSpPr>
          <p:cNvPr id="4" name="Group 3">
            <a:extLst>
              <a:ext uri="{FF2B5EF4-FFF2-40B4-BE49-F238E27FC236}">
                <a16:creationId xmlns:a16="http://schemas.microsoft.com/office/drawing/2014/main" id="{077383BE-6D6B-4C2B-8F98-1A260ED4F3FE}"/>
              </a:ext>
            </a:extLst>
          </p:cNvPr>
          <p:cNvGrpSpPr/>
          <p:nvPr/>
        </p:nvGrpSpPr>
        <p:grpSpPr>
          <a:xfrm>
            <a:off x="663280" y="990950"/>
            <a:ext cx="685228" cy="695298"/>
            <a:chOff x="4646064" y="1529055"/>
            <a:chExt cx="685228" cy="695298"/>
          </a:xfrm>
        </p:grpSpPr>
        <p:sp>
          <p:nvSpPr>
            <p:cNvPr id="5" name="Oval 4">
              <a:extLst>
                <a:ext uri="{FF2B5EF4-FFF2-40B4-BE49-F238E27FC236}">
                  <a16:creationId xmlns:a16="http://schemas.microsoft.com/office/drawing/2014/main" id="{BDD8F788-EA8D-4B1D-A71D-6822E3A2DB7B}"/>
                </a:ext>
              </a:extLst>
            </p:cNvPr>
            <p:cNvSpPr/>
            <p:nvPr/>
          </p:nvSpPr>
          <p:spPr>
            <a:xfrm>
              <a:off x="4646064" y="1529055"/>
              <a:ext cx="685228" cy="695298"/>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sz="1400"/>
            </a:p>
          </p:txBody>
        </p:sp>
        <p:pic>
          <p:nvPicPr>
            <p:cNvPr id="6" name="Picture 5">
              <a:extLst>
                <a:ext uri="{FF2B5EF4-FFF2-40B4-BE49-F238E27FC236}">
                  <a16:creationId xmlns:a16="http://schemas.microsoft.com/office/drawing/2014/main" id="{1958EF2C-10A6-4281-BC41-8C15884E8278}"/>
                </a:ext>
              </a:extLst>
            </p:cNvPr>
            <p:cNvPicPr>
              <a:picLocks noChangeAspect="1"/>
            </p:cNvPicPr>
            <p:nvPr/>
          </p:nvPicPr>
          <p:blipFill rotWithShape="1">
            <a:blip r:embed="rId2" cstate="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l="14601" t="9612" r="13461" b="24496"/>
            <a:stretch/>
          </p:blipFill>
          <p:spPr>
            <a:xfrm>
              <a:off x="4767403" y="1648046"/>
              <a:ext cx="442550" cy="405352"/>
            </a:xfrm>
            <a:prstGeom prst="rect">
              <a:avLst/>
            </a:prstGeom>
          </p:spPr>
        </p:pic>
      </p:grpSp>
      <p:sp>
        <p:nvSpPr>
          <p:cNvPr id="7" name="Rectangle 32">
            <a:extLst>
              <a:ext uri="{FF2B5EF4-FFF2-40B4-BE49-F238E27FC236}">
                <a16:creationId xmlns:a16="http://schemas.microsoft.com/office/drawing/2014/main" id="{E72D81F5-CCB5-4DCD-AD6B-FF466802F23A}"/>
              </a:ext>
            </a:extLst>
          </p:cNvPr>
          <p:cNvSpPr>
            <a:spLocks noChangeArrowheads="1"/>
          </p:cNvSpPr>
          <p:nvPr/>
        </p:nvSpPr>
        <p:spPr bwMode="auto">
          <a:xfrm>
            <a:off x="7041245" y="1124783"/>
            <a:ext cx="4283668" cy="433537"/>
          </a:xfrm>
          <a:prstGeom prst="rect">
            <a:avLst/>
          </a:prstGeom>
          <a:solidFill>
            <a:srgbClr val="C00000"/>
          </a:solidFill>
          <a:ln w="9525">
            <a:noFill/>
            <a:miter lim="800000"/>
            <a:headEnd/>
            <a:tailEnd/>
          </a:ln>
        </p:spPr>
        <p:txBody>
          <a:bodyPr wrap="none" lIns="540000" tIns="40067" rIns="80133" bIns="40067" anchor="ctr"/>
          <a:lstStyle/>
          <a:p>
            <a:pPr defTabSz="801688"/>
            <a:r>
              <a:rPr lang="en-GB" sz="2000" b="1">
                <a:solidFill>
                  <a:schemeClr val="bg1"/>
                </a:solidFill>
              </a:rPr>
              <a:t>Commitment</a:t>
            </a:r>
          </a:p>
        </p:txBody>
      </p:sp>
      <p:sp>
        <p:nvSpPr>
          <p:cNvPr id="8" name="Oval 7">
            <a:extLst>
              <a:ext uri="{FF2B5EF4-FFF2-40B4-BE49-F238E27FC236}">
                <a16:creationId xmlns:a16="http://schemas.microsoft.com/office/drawing/2014/main" id="{C0E4C321-466D-406B-9E55-C385AEA3AF13}"/>
              </a:ext>
            </a:extLst>
          </p:cNvPr>
          <p:cNvSpPr/>
          <p:nvPr/>
        </p:nvSpPr>
        <p:spPr>
          <a:xfrm>
            <a:off x="6465580" y="980728"/>
            <a:ext cx="639437" cy="695298"/>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sz="1400"/>
          </a:p>
        </p:txBody>
      </p:sp>
      <p:sp>
        <p:nvSpPr>
          <p:cNvPr id="9" name="Rectangle 32">
            <a:extLst>
              <a:ext uri="{FF2B5EF4-FFF2-40B4-BE49-F238E27FC236}">
                <a16:creationId xmlns:a16="http://schemas.microsoft.com/office/drawing/2014/main" id="{A95E22A0-5351-40F2-A607-6DA2C2FE1E40}"/>
              </a:ext>
            </a:extLst>
          </p:cNvPr>
          <p:cNvSpPr>
            <a:spLocks noChangeArrowheads="1"/>
          </p:cNvSpPr>
          <p:nvPr/>
        </p:nvSpPr>
        <p:spPr bwMode="auto">
          <a:xfrm>
            <a:off x="1433053" y="4001404"/>
            <a:ext cx="4614550" cy="419850"/>
          </a:xfrm>
          <a:prstGeom prst="rect">
            <a:avLst/>
          </a:prstGeom>
          <a:solidFill>
            <a:srgbClr val="C00000"/>
          </a:solidFill>
          <a:ln w="9525">
            <a:noFill/>
            <a:miter lim="800000"/>
            <a:headEnd/>
            <a:tailEnd/>
          </a:ln>
        </p:spPr>
        <p:txBody>
          <a:bodyPr wrap="none" lIns="540000" tIns="40067" rIns="80133" bIns="40067" anchor="ctr"/>
          <a:lstStyle/>
          <a:p>
            <a:pPr defTabSz="801688"/>
            <a:r>
              <a:rPr lang="en-GB" sz="2000" b="1" dirty="0">
                <a:solidFill>
                  <a:schemeClr val="bg1"/>
                </a:solidFill>
              </a:rPr>
              <a:t>Reinforcement </a:t>
            </a:r>
          </a:p>
        </p:txBody>
      </p:sp>
      <p:sp>
        <p:nvSpPr>
          <p:cNvPr id="10" name="Oval 9">
            <a:extLst>
              <a:ext uri="{FF2B5EF4-FFF2-40B4-BE49-F238E27FC236}">
                <a16:creationId xmlns:a16="http://schemas.microsoft.com/office/drawing/2014/main" id="{265DCEF5-9F48-4F27-A7B6-B0D8467BD1FE}"/>
              </a:ext>
            </a:extLst>
          </p:cNvPr>
          <p:cNvSpPr/>
          <p:nvPr/>
        </p:nvSpPr>
        <p:spPr>
          <a:xfrm>
            <a:off x="904588" y="3882413"/>
            <a:ext cx="685228" cy="695298"/>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sz="1400"/>
          </a:p>
        </p:txBody>
      </p:sp>
      <p:sp>
        <p:nvSpPr>
          <p:cNvPr id="11" name="Rectangle 32">
            <a:extLst>
              <a:ext uri="{FF2B5EF4-FFF2-40B4-BE49-F238E27FC236}">
                <a16:creationId xmlns:a16="http://schemas.microsoft.com/office/drawing/2014/main" id="{F6E500DD-2EAD-4FEE-9CFC-F1E32EEDDE1C}"/>
              </a:ext>
            </a:extLst>
          </p:cNvPr>
          <p:cNvSpPr>
            <a:spLocks noChangeArrowheads="1"/>
          </p:cNvSpPr>
          <p:nvPr/>
        </p:nvSpPr>
        <p:spPr bwMode="auto">
          <a:xfrm>
            <a:off x="6571557" y="4001405"/>
            <a:ext cx="4894730" cy="419850"/>
          </a:xfrm>
          <a:prstGeom prst="rect">
            <a:avLst/>
          </a:prstGeom>
          <a:solidFill>
            <a:srgbClr val="C00000"/>
          </a:solidFill>
          <a:ln w="9525">
            <a:noFill/>
            <a:miter lim="800000"/>
            <a:headEnd/>
            <a:tailEnd/>
          </a:ln>
        </p:spPr>
        <p:txBody>
          <a:bodyPr wrap="none" lIns="540000" tIns="40067" rIns="80133" bIns="40067" anchor="ctr"/>
          <a:lstStyle/>
          <a:p>
            <a:pPr defTabSz="801688"/>
            <a:r>
              <a:rPr lang="en-GB" sz="2000" b="1">
                <a:solidFill>
                  <a:schemeClr val="bg1"/>
                </a:solidFill>
              </a:rPr>
              <a:t>Reward</a:t>
            </a:r>
          </a:p>
        </p:txBody>
      </p:sp>
      <p:sp>
        <p:nvSpPr>
          <p:cNvPr id="12" name="Oval 11">
            <a:extLst>
              <a:ext uri="{FF2B5EF4-FFF2-40B4-BE49-F238E27FC236}">
                <a16:creationId xmlns:a16="http://schemas.microsoft.com/office/drawing/2014/main" id="{6FF992FE-650B-4282-B3A6-F48EDBEB24A1}"/>
              </a:ext>
            </a:extLst>
          </p:cNvPr>
          <p:cNvSpPr/>
          <p:nvPr/>
        </p:nvSpPr>
        <p:spPr>
          <a:xfrm>
            <a:off x="6330250" y="3882413"/>
            <a:ext cx="685228" cy="695298"/>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SG" sz="1400"/>
          </a:p>
        </p:txBody>
      </p:sp>
      <p:pic>
        <p:nvPicPr>
          <p:cNvPr id="13" name="Picture 12">
            <a:extLst>
              <a:ext uri="{FF2B5EF4-FFF2-40B4-BE49-F238E27FC236}">
                <a16:creationId xmlns:a16="http://schemas.microsoft.com/office/drawing/2014/main" id="{752E2162-AFBD-459D-82EB-90120362EABB}"/>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rcRect l="7563" r="7599" b="14301"/>
          <a:stretch/>
        </p:blipFill>
        <p:spPr>
          <a:xfrm>
            <a:off x="6571556" y="1115384"/>
            <a:ext cx="385871" cy="389784"/>
          </a:xfrm>
          <a:prstGeom prst="rect">
            <a:avLst/>
          </a:prstGeom>
        </p:spPr>
      </p:pic>
      <p:pic>
        <p:nvPicPr>
          <p:cNvPr id="14" name="Picture 13">
            <a:extLst>
              <a:ext uri="{FF2B5EF4-FFF2-40B4-BE49-F238E27FC236}">
                <a16:creationId xmlns:a16="http://schemas.microsoft.com/office/drawing/2014/main" id="{CBC74D6D-37A9-49A1-A9D1-369FEDAA93D5}"/>
              </a:ext>
            </a:extLst>
          </p:cNvPr>
          <p:cNvPicPr>
            <a:picLocks noChangeAspect="1"/>
          </p:cNvPicPr>
          <p:nvPr/>
        </p:nvPicPr>
        <p:blipFill rotWithShape="1">
          <a:blip r:embed="rId6" cstate="print">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rcRect l="6769" r="6331" b="14109"/>
          <a:stretch/>
        </p:blipFill>
        <p:spPr>
          <a:xfrm>
            <a:off x="1091661" y="4064437"/>
            <a:ext cx="311082" cy="307470"/>
          </a:xfrm>
          <a:prstGeom prst="rect">
            <a:avLst/>
          </a:prstGeom>
        </p:spPr>
      </p:pic>
      <p:pic>
        <p:nvPicPr>
          <p:cNvPr id="15" name="Picture 14">
            <a:extLst>
              <a:ext uri="{FF2B5EF4-FFF2-40B4-BE49-F238E27FC236}">
                <a16:creationId xmlns:a16="http://schemas.microsoft.com/office/drawing/2014/main" id="{9679AF64-25BB-4E3F-93AC-390E94CC12DB}"/>
              </a:ext>
            </a:extLst>
          </p:cNvPr>
          <p:cNvPicPr>
            <a:picLocks noChangeAspect="1"/>
          </p:cNvPicPr>
          <p:nvPr/>
        </p:nvPicPr>
        <p:blipFill rotWithShape="1">
          <a:blip r:embed="rId8" cstate="print">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rcRect l="18745" r="19436" b="13978"/>
          <a:stretch/>
        </p:blipFill>
        <p:spPr>
          <a:xfrm>
            <a:off x="6512862" y="4001404"/>
            <a:ext cx="320000" cy="445288"/>
          </a:xfrm>
          <a:prstGeom prst="rect">
            <a:avLst/>
          </a:prstGeom>
        </p:spPr>
      </p:pic>
      <p:sp>
        <p:nvSpPr>
          <p:cNvPr id="16" name="TextBox 15">
            <a:extLst>
              <a:ext uri="{FF2B5EF4-FFF2-40B4-BE49-F238E27FC236}">
                <a16:creationId xmlns:a16="http://schemas.microsoft.com/office/drawing/2014/main" id="{AA444060-1AD2-41D6-8633-EE6FF8E0D439}"/>
              </a:ext>
            </a:extLst>
          </p:cNvPr>
          <p:cNvSpPr txBox="1"/>
          <p:nvPr/>
        </p:nvSpPr>
        <p:spPr>
          <a:xfrm>
            <a:off x="1242425" y="1613339"/>
            <a:ext cx="1072483" cy="600164"/>
          </a:xfrm>
          <a:prstGeom prst="rect">
            <a:avLst/>
          </a:prstGeom>
          <a:noFill/>
        </p:spPr>
        <p:txBody>
          <a:bodyPr wrap="square" tIns="0" rtlCol="0">
            <a:spAutoFit/>
          </a:bodyPr>
          <a:lstStyle/>
          <a:p>
            <a:r>
              <a:rPr lang="en-US" sz="1200" b="1"/>
              <a:t>Mum’s magic hands flipchart</a:t>
            </a:r>
          </a:p>
        </p:txBody>
      </p:sp>
      <p:sp>
        <p:nvSpPr>
          <p:cNvPr id="17" name="TextBox 16">
            <a:extLst>
              <a:ext uri="{FF2B5EF4-FFF2-40B4-BE49-F238E27FC236}">
                <a16:creationId xmlns:a16="http://schemas.microsoft.com/office/drawing/2014/main" id="{2955D69B-5210-4BB7-998C-B4D2EAEC7D4C}"/>
              </a:ext>
            </a:extLst>
          </p:cNvPr>
          <p:cNvSpPr txBox="1"/>
          <p:nvPr/>
        </p:nvSpPr>
        <p:spPr>
          <a:xfrm>
            <a:off x="3881065" y="1705406"/>
            <a:ext cx="1364867" cy="784830"/>
          </a:xfrm>
          <a:prstGeom prst="rect">
            <a:avLst/>
          </a:prstGeom>
          <a:noFill/>
        </p:spPr>
        <p:txBody>
          <a:bodyPr wrap="square" tIns="0" rtlCol="0">
            <a:spAutoFit/>
          </a:bodyPr>
          <a:lstStyle/>
          <a:p>
            <a:r>
              <a:rPr lang="en-US" sz="1200" b="1" dirty="0"/>
              <a:t>Red powder demo to show water alone is not enough</a:t>
            </a:r>
          </a:p>
        </p:txBody>
      </p:sp>
      <p:pic>
        <p:nvPicPr>
          <p:cNvPr id="18" name="Picture 17">
            <a:extLst>
              <a:ext uri="{FF2B5EF4-FFF2-40B4-BE49-F238E27FC236}">
                <a16:creationId xmlns:a16="http://schemas.microsoft.com/office/drawing/2014/main" id="{E0C43780-9298-4779-B577-162E32D9438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2738" r="2665" b="28781"/>
          <a:stretch/>
        </p:blipFill>
        <p:spPr>
          <a:xfrm>
            <a:off x="3600558" y="2650070"/>
            <a:ext cx="1667995" cy="1153222"/>
          </a:xfrm>
          <a:prstGeom prst="rect">
            <a:avLst/>
          </a:prstGeom>
          <a:ln w="3175" cap="sq">
            <a:solidFill>
              <a:srgbClr val="000000"/>
            </a:solidFill>
            <a:prstDash val="solid"/>
            <a:miter lim="800000"/>
          </a:ln>
          <a:effectLst/>
        </p:spPr>
      </p:pic>
      <p:sp>
        <p:nvSpPr>
          <p:cNvPr id="19" name="TextBox 18">
            <a:extLst>
              <a:ext uri="{FF2B5EF4-FFF2-40B4-BE49-F238E27FC236}">
                <a16:creationId xmlns:a16="http://schemas.microsoft.com/office/drawing/2014/main" id="{F79819BE-DD7B-4B80-A857-4452ED83D3C1}"/>
              </a:ext>
            </a:extLst>
          </p:cNvPr>
          <p:cNvSpPr txBox="1"/>
          <p:nvPr/>
        </p:nvSpPr>
        <p:spPr>
          <a:xfrm>
            <a:off x="1452397" y="4516381"/>
            <a:ext cx="1364866" cy="1154162"/>
          </a:xfrm>
          <a:prstGeom prst="rect">
            <a:avLst/>
          </a:prstGeom>
          <a:noFill/>
        </p:spPr>
        <p:txBody>
          <a:bodyPr wrap="square" tIns="0" rtlCol="0">
            <a:spAutoFit/>
          </a:bodyPr>
          <a:lstStyle/>
          <a:p>
            <a:r>
              <a:rPr lang="en-US" sz="1200" b="1"/>
              <a:t>Footstep cooking/</a:t>
            </a:r>
            <a:br>
              <a:rPr lang="en-US" sz="1200" b="1"/>
            </a:br>
            <a:r>
              <a:rPr lang="en-US" sz="1200" b="1"/>
              <a:t>washroom/bucket stickers as reminders</a:t>
            </a:r>
          </a:p>
          <a:p>
            <a:endParaRPr lang="en-US" sz="1200" b="1"/>
          </a:p>
        </p:txBody>
      </p:sp>
      <p:sp>
        <p:nvSpPr>
          <p:cNvPr id="20" name="TextBox 19">
            <a:extLst>
              <a:ext uri="{FF2B5EF4-FFF2-40B4-BE49-F238E27FC236}">
                <a16:creationId xmlns:a16="http://schemas.microsoft.com/office/drawing/2014/main" id="{2E896C8D-F85F-45FB-A266-4940C930E6A6}"/>
              </a:ext>
            </a:extLst>
          </p:cNvPr>
          <p:cNvSpPr txBox="1"/>
          <p:nvPr/>
        </p:nvSpPr>
        <p:spPr>
          <a:xfrm>
            <a:off x="4143347" y="4586594"/>
            <a:ext cx="1364867" cy="600164"/>
          </a:xfrm>
          <a:prstGeom prst="rect">
            <a:avLst/>
          </a:prstGeom>
          <a:noFill/>
        </p:spPr>
        <p:txBody>
          <a:bodyPr wrap="square" tIns="0" rtlCol="0">
            <a:spAutoFit/>
          </a:bodyPr>
          <a:lstStyle/>
          <a:p>
            <a:r>
              <a:rPr lang="en-US" sz="1200" b="1"/>
              <a:t>Soap to enable handwashing with soap</a:t>
            </a:r>
          </a:p>
        </p:txBody>
      </p:sp>
      <p:sp>
        <p:nvSpPr>
          <p:cNvPr id="21" name="TextBox 20">
            <a:extLst>
              <a:ext uri="{FF2B5EF4-FFF2-40B4-BE49-F238E27FC236}">
                <a16:creationId xmlns:a16="http://schemas.microsoft.com/office/drawing/2014/main" id="{1EA27F23-FB97-4769-96A9-569C83A46BF8}"/>
              </a:ext>
            </a:extLst>
          </p:cNvPr>
          <p:cNvSpPr txBox="1"/>
          <p:nvPr/>
        </p:nvSpPr>
        <p:spPr>
          <a:xfrm>
            <a:off x="7343596" y="1680999"/>
            <a:ext cx="3172762" cy="230832"/>
          </a:xfrm>
          <a:prstGeom prst="rect">
            <a:avLst/>
          </a:prstGeom>
          <a:noFill/>
        </p:spPr>
        <p:txBody>
          <a:bodyPr wrap="square" tIns="0" rtlCol="0">
            <a:spAutoFit/>
          </a:bodyPr>
          <a:lstStyle/>
          <a:p>
            <a:r>
              <a:rPr lang="en-US" sz="1200" b="1"/>
              <a:t>21-day diary</a:t>
            </a:r>
          </a:p>
        </p:txBody>
      </p:sp>
      <p:sp>
        <p:nvSpPr>
          <p:cNvPr id="22" name="TextBox 21">
            <a:extLst>
              <a:ext uri="{FF2B5EF4-FFF2-40B4-BE49-F238E27FC236}">
                <a16:creationId xmlns:a16="http://schemas.microsoft.com/office/drawing/2014/main" id="{B57297CA-88BF-4578-A29D-2599D8C7AEB7}"/>
              </a:ext>
            </a:extLst>
          </p:cNvPr>
          <p:cNvSpPr txBox="1"/>
          <p:nvPr/>
        </p:nvSpPr>
        <p:spPr>
          <a:xfrm>
            <a:off x="6512862" y="4614991"/>
            <a:ext cx="1989769" cy="1523494"/>
          </a:xfrm>
          <a:prstGeom prst="rect">
            <a:avLst/>
          </a:prstGeom>
          <a:noFill/>
        </p:spPr>
        <p:txBody>
          <a:bodyPr wrap="square" tIns="0" rtlCol="0">
            <a:spAutoFit/>
          </a:bodyPr>
          <a:lstStyle/>
          <a:p>
            <a:r>
              <a:rPr lang="en-US" sz="1200" b="1"/>
              <a:t>Magic hands certificate and handwashing with soap puzzle </a:t>
            </a:r>
            <a:br>
              <a:rPr lang="en-US" sz="1200" b="1"/>
            </a:br>
            <a:r>
              <a:rPr lang="en-US" sz="1200" b="1"/>
              <a:t>to be awarded </a:t>
            </a:r>
            <a:br>
              <a:rPr lang="en-US" sz="1200" b="1"/>
            </a:br>
            <a:r>
              <a:rPr lang="en-US" sz="1200" b="1"/>
              <a:t>to mums upon </a:t>
            </a:r>
            <a:br>
              <a:rPr lang="en-US" sz="1200" b="1"/>
            </a:br>
            <a:r>
              <a:rPr lang="en-US" sz="1200" b="1"/>
              <a:t>completion of </a:t>
            </a:r>
            <a:br>
              <a:rPr lang="en-US" sz="1200" b="1"/>
            </a:br>
            <a:r>
              <a:rPr lang="en-US" sz="1200" b="1"/>
              <a:t>the programme</a:t>
            </a:r>
          </a:p>
          <a:p>
            <a:endParaRPr lang="en-US" sz="1200" b="1"/>
          </a:p>
        </p:txBody>
      </p:sp>
      <p:pic>
        <p:nvPicPr>
          <p:cNvPr id="23" name="Picture 22">
            <a:extLst>
              <a:ext uri="{FF2B5EF4-FFF2-40B4-BE49-F238E27FC236}">
                <a16:creationId xmlns:a16="http://schemas.microsoft.com/office/drawing/2014/main" id="{D4D0BE53-4064-4DB9-9830-06C1B09AAA3E}"/>
              </a:ext>
            </a:extLst>
          </p:cNvPr>
          <p:cNvPicPr>
            <a:picLocks noChangeAspect="1"/>
          </p:cNvPicPr>
          <p:nvPr/>
        </p:nvPicPr>
        <p:blipFill rotWithShape="1">
          <a:blip r:embed="rId11">
            <a:extLst>
              <a:ext uri="{28A0092B-C50C-407E-A947-70E740481C1C}">
                <a14:useLocalDpi xmlns:a14="http://schemas.microsoft.com/office/drawing/2010/main" val="0"/>
              </a:ext>
            </a:extLst>
          </a:blip>
          <a:srcRect l="46744" t="42532" r="34792" b="38824"/>
          <a:stretch/>
        </p:blipFill>
        <p:spPr>
          <a:xfrm>
            <a:off x="4166638" y="5245195"/>
            <a:ext cx="1672620" cy="949618"/>
          </a:xfrm>
          <a:prstGeom prst="rect">
            <a:avLst/>
          </a:prstGeom>
          <a:ln w="3175" cap="sq">
            <a:solidFill>
              <a:srgbClr val="000000"/>
            </a:solidFill>
            <a:prstDash val="solid"/>
            <a:miter lim="800000"/>
          </a:ln>
          <a:effectLst/>
        </p:spPr>
      </p:pic>
      <p:pic>
        <p:nvPicPr>
          <p:cNvPr id="24" name="Picture 23">
            <a:extLst>
              <a:ext uri="{FF2B5EF4-FFF2-40B4-BE49-F238E27FC236}">
                <a16:creationId xmlns:a16="http://schemas.microsoft.com/office/drawing/2014/main" id="{94960EE8-100A-46B5-B95A-77095F42C3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236599" y="2047054"/>
            <a:ext cx="1498546" cy="1894855"/>
          </a:xfrm>
          <a:prstGeom prst="rect">
            <a:avLst/>
          </a:prstGeom>
          <a:ln w="3175" cap="sq">
            <a:solidFill>
              <a:srgbClr val="000000"/>
            </a:solidFill>
            <a:prstDash val="solid"/>
            <a:miter lim="800000"/>
          </a:ln>
          <a:effectLst/>
        </p:spPr>
      </p:pic>
      <p:pic>
        <p:nvPicPr>
          <p:cNvPr id="25" name="Picture 24">
            <a:extLst>
              <a:ext uri="{FF2B5EF4-FFF2-40B4-BE49-F238E27FC236}">
                <a16:creationId xmlns:a16="http://schemas.microsoft.com/office/drawing/2014/main" id="{B2ACE96B-7AE1-4E01-AF83-67CAA6960697}"/>
              </a:ext>
            </a:extLst>
          </p:cNvPr>
          <p:cNvPicPr>
            <a:picLocks noChangeAspect="1"/>
          </p:cNvPicPr>
          <p:nvPr/>
        </p:nvPicPr>
        <p:blipFill rotWithShape="1">
          <a:blip r:embed="rId13">
            <a:extLst>
              <a:ext uri="{28A0092B-C50C-407E-A947-70E740481C1C}">
                <a14:useLocalDpi xmlns:a14="http://schemas.microsoft.com/office/drawing/2010/main" val="0"/>
              </a:ext>
            </a:extLst>
          </a:blip>
          <a:srcRect l="18814" t="12239" r="16179" b="6771"/>
          <a:stretch/>
        </p:blipFill>
        <p:spPr>
          <a:xfrm>
            <a:off x="7985872" y="5055626"/>
            <a:ext cx="1793605" cy="1256330"/>
          </a:xfrm>
          <a:prstGeom prst="rect">
            <a:avLst/>
          </a:prstGeom>
          <a:ln w="3175" cap="sq">
            <a:solidFill>
              <a:srgbClr val="000000"/>
            </a:solidFill>
            <a:prstDash val="solid"/>
            <a:miter lim="800000"/>
          </a:ln>
          <a:effectLst/>
        </p:spPr>
      </p:pic>
      <p:pic>
        <p:nvPicPr>
          <p:cNvPr id="26" name="Picture 25">
            <a:extLst>
              <a:ext uri="{FF2B5EF4-FFF2-40B4-BE49-F238E27FC236}">
                <a16:creationId xmlns:a16="http://schemas.microsoft.com/office/drawing/2014/main" id="{91965FB9-88E2-421D-AB36-8EB55905F297}"/>
              </a:ext>
            </a:extLst>
          </p:cNvPr>
          <p:cNvPicPr>
            <a:picLocks noChangeAspect="1"/>
          </p:cNvPicPr>
          <p:nvPr/>
        </p:nvPicPr>
        <p:blipFill rotWithShape="1">
          <a:blip r:embed="rId14">
            <a:extLst>
              <a:ext uri="{28A0092B-C50C-407E-A947-70E740481C1C}">
                <a14:useLocalDpi xmlns:a14="http://schemas.microsoft.com/office/drawing/2010/main" val="0"/>
              </a:ext>
            </a:extLst>
          </a:blip>
          <a:srcRect l="23615" t="17160" r="20532" b="13323"/>
          <a:stretch/>
        </p:blipFill>
        <p:spPr>
          <a:xfrm>
            <a:off x="9906753" y="4661548"/>
            <a:ext cx="1795323" cy="1256330"/>
          </a:xfrm>
          <a:prstGeom prst="rect">
            <a:avLst/>
          </a:prstGeom>
          <a:ln w="3175" cap="sq">
            <a:solidFill>
              <a:srgbClr val="000000"/>
            </a:solidFill>
            <a:prstDash val="solid"/>
            <a:miter lim="800000"/>
          </a:ln>
          <a:effectLst/>
        </p:spPr>
      </p:pic>
      <p:pic>
        <p:nvPicPr>
          <p:cNvPr id="27" name="Picture 26">
            <a:extLst>
              <a:ext uri="{FF2B5EF4-FFF2-40B4-BE49-F238E27FC236}">
                <a16:creationId xmlns:a16="http://schemas.microsoft.com/office/drawing/2014/main" id="{282D73C1-F264-457D-9BBC-DB1A2EDEF4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15900" y="4473581"/>
            <a:ext cx="1183126" cy="826189"/>
          </a:xfrm>
          <a:prstGeom prst="rect">
            <a:avLst/>
          </a:prstGeom>
          <a:ln w="3175" cap="sq">
            <a:solidFill>
              <a:srgbClr val="000000"/>
            </a:solidFill>
            <a:prstDash val="solid"/>
            <a:miter lim="800000"/>
          </a:ln>
          <a:effectLst/>
        </p:spPr>
      </p:pic>
      <p:pic>
        <p:nvPicPr>
          <p:cNvPr id="28" name="Picture 27">
            <a:extLst>
              <a:ext uri="{FF2B5EF4-FFF2-40B4-BE49-F238E27FC236}">
                <a16:creationId xmlns:a16="http://schemas.microsoft.com/office/drawing/2014/main" id="{DD60552E-E1B5-4705-8FA7-E9070501346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4122" y="2368095"/>
            <a:ext cx="1498546" cy="1453887"/>
          </a:xfrm>
          <a:prstGeom prst="rect">
            <a:avLst/>
          </a:prstGeom>
          <a:ln w="3175" cap="sq">
            <a:solidFill>
              <a:srgbClr val="000000"/>
            </a:solidFill>
            <a:prstDash val="solid"/>
            <a:miter lim="800000"/>
          </a:ln>
          <a:effectLst/>
        </p:spPr>
      </p:pic>
      <p:pic>
        <p:nvPicPr>
          <p:cNvPr id="29" name="Picture 28">
            <a:extLst>
              <a:ext uri="{FF2B5EF4-FFF2-40B4-BE49-F238E27FC236}">
                <a16:creationId xmlns:a16="http://schemas.microsoft.com/office/drawing/2014/main" id="{F21943B1-4EA3-4ADF-9397-785B3D811B78}"/>
              </a:ext>
            </a:extLst>
          </p:cNvPr>
          <p:cNvPicPr>
            <a:picLocks noChangeAspect="1"/>
          </p:cNvPicPr>
          <p:nvPr/>
        </p:nvPicPr>
        <p:blipFill rotWithShape="1">
          <a:blip r:embed="rId17">
            <a:extLst>
              <a:ext uri="{28A0092B-C50C-407E-A947-70E740481C1C}">
                <a14:useLocalDpi xmlns:a14="http://schemas.microsoft.com/office/drawing/2010/main" val="0"/>
              </a:ext>
            </a:extLst>
          </a:blip>
          <a:srcRect t="26920" r="26293"/>
          <a:stretch/>
        </p:blipFill>
        <p:spPr>
          <a:xfrm>
            <a:off x="1570103" y="5486948"/>
            <a:ext cx="998784" cy="1014681"/>
          </a:xfrm>
          <a:prstGeom prst="rect">
            <a:avLst/>
          </a:prstGeom>
          <a:ln>
            <a:solidFill>
              <a:schemeClr val="tx1"/>
            </a:solidFill>
          </a:ln>
        </p:spPr>
      </p:pic>
      <p:pic>
        <p:nvPicPr>
          <p:cNvPr id="30" name="Picture 29">
            <a:extLst>
              <a:ext uri="{FF2B5EF4-FFF2-40B4-BE49-F238E27FC236}">
                <a16:creationId xmlns:a16="http://schemas.microsoft.com/office/drawing/2014/main" id="{A79598E8-D547-4BA4-AD85-FB2C7A9FE7B5}"/>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b="44611"/>
          <a:stretch/>
        </p:blipFill>
        <p:spPr>
          <a:xfrm>
            <a:off x="9151910" y="1988685"/>
            <a:ext cx="1816335" cy="1760287"/>
          </a:xfrm>
          <a:prstGeom prst="rect">
            <a:avLst/>
          </a:prstGeom>
          <a:ln w="3175" cap="sq">
            <a:solidFill>
              <a:srgbClr val="000000"/>
            </a:solidFill>
            <a:prstDash val="solid"/>
            <a:miter lim="800000"/>
          </a:ln>
          <a:effectLst/>
        </p:spPr>
      </p:pic>
      <p:sp>
        <p:nvSpPr>
          <p:cNvPr id="31" name="TextBox 30">
            <a:extLst>
              <a:ext uri="{FF2B5EF4-FFF2-40B4-BE49-F238E27FC236}">
                <a16:creationId xmlns:a16="http://schemas.microsoft.com/office/drawing/2014/main" id="{3577C39C-5B7C-4CE3-B17A-1FD24740CE4D}"/>
              </a:ext>
            </a:extLst>
          </p:cNvPr>
          <p:cNvSpPr txBox="1"/>
          <p:nvPr/>
        </p:nvSpPr>
        <p:spPr>
          <a:xfrm>
            <a:off x="9528750" y="2024600"/>
            <a:ext cx="3172762" cy="230832"/>
          </a:xfrm>
          <a:prstGeom prst="rect">
            <a:avLst/>
          </a:prstGeom>
          <a:noFill/>
        </p:spPr>
        <p:txBody>
          <a:bodyPr wrap="square" tIns="0" rtlCol="0">
            <a:spAutoFit/>
          </a:bodyPr>
          <a:lstStyle/>
          <a:p>
            <a:r>
              <a:rPr lang="en-US" sz="1200" b="1"/>
              <a:t>Scratch card </a:t>
            </a:r>
          </a:p>
        </p:txBody>
      </p:sp>
    </p:spTree>
    <p:extLst>
      <p:ext uri="{BB962C8B-B14F-4D97-AF65-F5344CB8AC3E}">
        <p14:creationId xmlns:p14="http://schemas.microsoft.com/office/powerpoint/2010/main" val="13896637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7077" y="116632"/>
            <a:ext cx="11449879" cy="586339"/>
          </a:xfrm>
        </p:spPr>
        <p:txBody>
          <a:bodyPr>
            <a:noAutofit/>
          </a:bodyPr>
          <a:lstStyle/>
          <a:p>
            <a:r>
              <a:rPr lang="en-GB" dirty="0">
                <a:latin typeface="Candara" panose="020E0502030303020204" pitchFamily="34" charset="0"/>
              </a:rPr>
              <a:t>All Mums Magic Hands Activities, materials and channels</a:t>
            </a:r>
          </a:p>
        </p:txBody>
      </p:sp>
      <p:graphicFrame>
        <p:nvGraphicFramePr>
          <p:cNvPr id="3" name="Table 2"/>
          <p:cNvGraphicFramePr>
            <a:graphicFrameLocks noGrp="1"/>
          </p:cNvGraphicFramePr>
          <p:nvPr>
            <p:extLst>
              <p:ext uri="{D42A27DB-BD31-4B8C-83A1-F6EECF244321}">
                <p14:modId xmlns:p14="http://schemas.microsoft.com/office/powerpoint/2010/main" val="534243899"/>
              </p:ext>
            </p:extLst>
          </p:nvPr>
        </p:nvGraphicFramePr>
        <p:xfrm>
          <a:off x="477077" y="782389"/>
          <a:ext cx="11307556" cy="6006404"/>
        </p:xfrm>
        <a:graphic>
          <a:graphicData uri="http://schemas.openxmlformats.org/drawingml/2006/table">
            <a:tbl>
              <a:tblPr>
                <a:tableStyleId>{69C7853C-536D-4A76-A0AE-DD22124D55A5}</a:tableStyleId>
              </a:tblPr>
              <a:tblGrid>
                <a:gridCol w="2090533">
                  <a:extLst>
                    <a:ext uri="{9D8B030D-6E8A-4147-A177-3AD203B41FA5}">
                      <a16:colId xmlns:a16="http://schemas.microsoft.com/office/drawing/2014/main" val="3571890787"/>
                    </a:ext>
                  </a:extLst>
                </a:gridCol>
                <a:gridCol w="4392488">
                  <a:extLst>
                    <a:ext uri="{9D8B030D-6E8A-4147-A177-3AD203B41FA5}">
                      <a16:colId xmlns:a16="http://schemas.microsoft.com/office/drawing/2014/main" val="1865090346"/>
                    </a:ext>
                  </a:extLst>
                </a:gridCol>
                <a:gridCol w="4824535">
                  <a:extLst>
                    <a:ext uri="{9D8B030D-6E8A-4147-A177-3AD203B41FA5}">
                      <a16:colId xmlns:a16="http://schemas.microsoft.com/office/drawing/2014/main" val="452279960"/>
                    </a:ext>
                  </a:extLst>
                </a:gridCol>
              </a:tblGrid>
              <a:tr h="173386">
                <a:tc>
                  <a:txBody>
                    <a:bodyPr/>
                    <a:lstStyle/>
                    <a:p>
                      <a:pPr algn="l" rtl="0" fontAlgn="b"/>
                      <a:r>
                        <a:rPr lang="en-GB" sz="1400" b="1" u="none" strike="noStrike" dirty="0">
                          <a:solidFill>
                            <a:schemeClr val="bg1"/>
                          </a:solidFill>
                          <a:effectLst/>
                        </a:rPr>
                        <a:t>MMH Activities</a:t>
                      </a:r>
                      <a:endParaRPr lang="en-GB" sz="1400" b="1" i="1" u="none" strike="noStrike" dirty="0">
                        <a:solidFill>
                          <a:schemeClr val="bg1"/>
                        </a:solidFill>
                        <a:effectLst/>
                        <a:latin typeface="Arial" panose="020B0604020202020204" pitchFamily="34" charset="0"/>
                      </a:endParaRPr>
                    </a:p>
                  </a:txBody>
                  <a:tcPr marL="4810" marR="4810" marT="4810" marB="34634" anchor="b">
                    <a:solidFill>
                      <a:schemeClr val="accent3">
                        <a:lumMod val="75000"/>
                      </a:schemeClr>
                    </a:solidFill>
                  </a:tcPr>
                </a:tc>
                <a:tc>
                  <a:txBody>
                    <a:bodyPr/>
                    <a:lstStyle/>
                    <a:p>
                      <a:pPr algn="l" rtl="0" fontAlgn="b"/>
                      <a:r>
                        <a:rPr lang="en-GB" sz="1400" b="1" u="none" strike="noStrike" dirty="0">
                          <a:solidFill>
                            <a:schemeClr val="bg1"/>
                          </a:solidFill>
                          <a:effectLst/>
                        </a:rPr>
                        <a:t>Materials needed</a:t>
                      </a:r>
                      <a:endParaRPr lang="en-GB" sz="1400" b="1" i="1" u="none" strike="noStrike" dirty="0">
                        <a:solidFill>
                          <a:schemeClr val="bg1"/>
                        </a:solidFill>
                        <a:effectLst/>
                        <a:latin typeface="Arial" panose="020B0604020202020204" pitchFamily="34" charset="0"/>
                      </a:endParaRPr>
                    </a:p>
                  </a:txBody>
                  <a:tcPr marL="4810" marR="4810" marT="4810" marB="34634" anchor="b">
                    <a:solidFill>
                      <a:schemeClr val="accent3">
                        <a:lumMod val="75000"/>
                      </a:schemeClr>
                    </a:solidFill>
                  </a:tcPr>
                </a:tc>
                <a:tc>
                  <a:txBody>
                    <a:bodyPr/>
                    <a:lstStyle/>
                    <a:p>
                      <a:pPr algn="l" rtl="0" fontAlgn="b"/>
                      <a:r>
                        <a:rPr lang="en-GB" sz="1400" b="1" u="none" strike="noStrike" dirty="0">
                          <a:solidFill>
                            <a:schemeClr val="bg1"/>
                          </a:solidFill>
                          <a:effectLst/>
                        </a:rPr>
                        <a:t>Communication channels</a:t>
                      </a:r>
                      <a:endParaRPr lang="en-GB" sz="1400" b="1" i="1" u="none" strike="noStrike" dirty="0">
                        <a:solidFill>
                          <a:schemeClr val="bg1"/>
                        </a:solidFill>
                        <a:effectLst/>
                        <a:latin typeface="Arial" panose="020B0604020202020204" pitchFamily="34" charset="0"/>
                      </a:endParaRPr>
                    </a:p>
                  </a:txBody>
                  <a:tcPr marL="4810" marR="4810" marT="4810" marB="34634" anchor="b">
                    <a:solidFill>
                      <a:schemeClr val="accent3">
                        <a:lumMod val="75000"/>
                      </a:schemeClr>
                    </a:solidFill>
                  </a:tcPr>
                </a:tc>
                <a:extLst>
                  <a:ext uri="{0D108BD9-81ED-4DB2-BD59-A6C34878D82A}">
                    <a16:rowId xmlns:a16="http://schemas.microsoft.com/office/drawing/2014/main" val="3587008603"/>
                  </a:ext>
                </a:extLst>
              </a:tr>
              <a:tr h="300625">
                <a:tc>
                  <a:txBody>
                    <a:bodyPr/>
                    <a:lstStyle/>
                    <a:p>
                      <a:pPr algn="l" rtl="0" fontAlgn="b"/>
                      <a:r>
                        <a:rPr lang="en-GB" sz="1200" b="1" i="1" u="none" strike="noStrike" dirty="0">
                          <a:effectLst/>
                          <a:latin typeface="+mn-lt"/>
                        </a:rPr>
                        <a:t>Awareness </a:t>
                      </a:r>
                      <a:endParaRPr lang="en-GB" sz="1200" b="1" i="1" u="none" strike="noStrike" dirty="0">
                        <a:solidFill>
                          <a:srgbClr val="000000"/>
                        </a:solidFill>
                        <a:effectLst/>
                        <a:latin typeface="+mn-lt"/>
                      </a:endParaRPr>
                    </a:p>
                  </a:txBody>
                  <a:tcPr marL="4810" marR="4810" marT="4810" marB="34634" anchor="b">
                    <a:solidFill>
                      <a:schemeClr val="accent3">
                        <a:lumMod val="20000"/>
                        <a:lumOff val="80000"/>
                      </a:schemeClr>
                    </a:solidFill>
                  </a:tcPr>
                </a:tc>
                <a:tc>
                  <a:txBody>
                    <a:bodyPr/>
                    <a:lstStyle/>
                    <a:p>
                      <a:pPr algn="l" rtl="0" fontAlgn="b"/>
                      <a:endParaRPr lang="en-GB" sz="1200" b="1" i="1" u="none" strike="noStrike" dirty="0">
                        <a:solidFill>
                          <a:srgbClr val="000000"/>
                        </a:solidFill>
                        <a:effectLst/>
                        <a:latin typeface="+mn-lt"/>
                      </a:endParaRPr>
                    </a:p>
                  </a:txBody>
                  <a:tcPr marL="4810" marR="4810" marT="4810" marB="34634" anchor="b">
                    <a:solidFill>
                      <a:schemeClr val="accent3">
                        <a:lumMod val="20000"/>
                        <a:lumOff val="80000"/>
                      </a:schemeClr>
                    </a:solidFill>
                  </a:tcPr>
                </a:tc>
                <a:tc>
                  <a:txBody>
                    <a:bodyPr/>
                    <a:lstStyle/>
                    <a:p>
                      <a:pPr algn="l" rtl="0" fontAlgn="b"/>
                      <a:endParaRPr lang="en-GB" sz="1200" b="1" i="1" u="none" strike="noStrike" dirty="0">
                        <a:solidFill>
                          <a:srgbClr val="000000"/>
                        </a:solidFill>
                        <a:effectLst/>
                        <a:latin typeface="+mn-lt"/>
                      </a:endParaRPr>
                    </a:p>
                  </a:txBody>
                  <a:tcPr marL="4810" marR="4810" marT="4810" marB="34634" anchor="b">
                    <a:solidFill>
                      <a:schemeClr val="accent3">
                        <a:lumMod val="20000"/>
                        <a:lumOff val="80000"/>
                      </a:schemeClr>
                    </a:solidFill>
                  </a:tcPr>
                </a:tc>
                <a:extLst>
                  <a:ext uri="{0D108BD9-81ED-4DB2-BD59-A6C34878D82A}">
                    <a16:rowId xmlns:a16="http://schemas.microsoft.com/office/drawing/2014/main" val="1885408441"/>
                  </a:ext>
                </a:extLst>
              </a:tr>
              <a:tr h="372022">
                <a:tc>
                  <a:txBody>
                    <a:bodyPr/>
                    <a:lstStyle/>
                    <a:p>
                      <a:pPr algn="l" rtl="0" fontAlgn="b"/>
                      <a:r>
                        <a:rPr lang="en-GB" sz="1200" u="none" strike="noStrike" dirty="0">
                          <a:effectLst/>
                          <a:latin typeface="+mn-lt"/>
                        </a:rPr>
                        <a:t>Storyboard</a:t>
                      </a:r>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tc>
                  <a:txBody>
                    <a:bodyPr/>
                    <a:lstStyle/>
                    <a:p>
                      <a:pPr algn="l" fontAlgn="b"/>
                      <a:r>
                        <a:rPr lang="en-GB" sz="1200" u="none" strike="noStrike" dirty="0">
                          <a:effectLst/>
                          <a:latin typeface="+mn-lt"/>
                        </a:rPr>
                        <a:t>Adapted Global storyboard (Laminated </a:t>
                      </a:r>
                      <a:r>
                        <a:rPr lang="en-GB" sz="1200" u="none" strike="noStrike" dirty="0" err="1">
                          <a:effectLst/>
                          <a:latin typeface="+mn-lt"/>
                        </a:rPr>
                        <a:t>color</a:t>
                      </a:r>
                      <a:r>
                        <a:rPr lang="en-GB" sz="1200" u="none" strike="noStrike" dirty="0">
                          <a:effectLst/>
                          <a:latin typeface="+mn-lt"/>
                        </a:rPr>
                        <a:t> cards)/video</a:t>
                      </a:r>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tc>
                  <a:txBody>
                    <a:bodyPr/>
                    <a:lstStyle/>
                    <a:p>
                      <a:pPr algn="l" fontAlgn="b"/>
                      <a:r>
                        <a:rPr lang="en-GB" sz="1200" u="none" strike="noStrike" dirty="0">
                          <a:effectLst/>
                          <a:latin typeface="+mn-lt"/>
                        </a:rPr>
                        <a:t>Face to face, digital technology (WhatsApp, </a:t>
                      </a:r>
                      <a:r>
                        <a:rPr lang="en-GB" sz="1200" u="none" strike="noStrike" dirty="0" err="1">
                          <a:effectLst/>
                          <a:latin typeface="+mn-lt"/>
                        </a:rPr>
                        <a:t>facebook</a:t>
                      </a:r>
                      <a:r>
                        <a:rPr lang="en-GB" sz="1200" u="none" strike="noStrike" dirty="0">
                          <a:effectLst/>
                          <a:latin typeface="+mn-lt"/>
                        </a:rPr>
                        <a:t>, any video calling)</a:t>
                      </a:r>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extLst>
                  <a:ext uri="{0D108BD9-81ED-4DB2-BD59-A6C34878D82A}">
                    <a16:rowId xmlns:a16="http://schemas.microsoft.com/office/drawing/2014/main" val="3678705654"/>
                  </a:ext>
                </a:extLst>
              </a:tr>
              <a:tr h="297637">
                <a:tc>
                  <a:txBody>
                    <a:bodyPr/>
                    <a:lstStyle/>
                    <a:p>
                      <a:pPr algn="l" rtl="0" fontAlgn="b"/>
                      <a:r>
                        <a:rPr lang="en-GB" sz="1200" b="1" i="0" u="none" strike="noStrike" dirty="0">
                          <a:effectLst/>
                          <a:latin typeface="+mn-lt"/>
                        </a:rPr>
                        <a:t>Reinforcement</a:t>
                      </a:r>
                      <a:endParaRPr lang="en-GB" sz="1200" b="1" i="0" u="none" strike="noStrike" dirty="0">
                        <a:solidFill>
                          <a:srgbClr val="000000"/>
                        </a:solidFill>
                        <a:effectLst/>
                        <a:latin typeface="+mn-lt"/>
                      </a:endParaRPr>
                    </a:p>
                  </a:txBody>
                  <a:tcPr marL="4810" marR="4810" marT="4810" marB="34634" anchor="b">
                    <a:solidFill>
                      <a:schemeClr val="accent3">
                        <a:lumMod val="20000"/>
                        <a:lumOff val="80000"/>
                      </a:schemeClr>
                    </a:solidFill>
                  </a:tcPr>
                </a:tc>
                <a:tc>
                  <a:txBody>
                    <a:bodyPr/>
                    <a:lstStyle/>
                    <a:p>
                      <a:pPr algn="l" rtl="0" fontAlgn="b"/>
                      <a:endParaRPr lang="en-GB" sz="1200" b="1" i="0" u="none" strike="noStrike" dirty="0">
                        <a:solidFill>
                          <a:srgbClr val="000000"/>
                        </a:solidFill>
                        <a:effectLst/>
                        <a:latin typeface="+mn-lt"/>
                      </a:endParaRPr>
                    </a:p>
                  </a:txBody>
                  <a:tcPr marL="4810" marR="4810" marT="4810" marB="34634" anchor="b">
                    <a:solidFill>
                      <a:schemeClr val="accent3">
                        <a:lumMod val="20000"/>
                        <a:lumOff val="80000"/>
                      </a:schemeClr>
                    </a:solidFill>
                  </a:tcPr>
                </a:tc>
                <a:tc>
                  <a:txBody>
                    <a:bodyPr/>
                    <a:lstStyle/>
                    <a:p>
                      <a:pPr algn="l" rtl="0" fontAlgn="b"/>
                      <a:endParaRPr lang="en-GB" sz="1200" b="1" i="0" u="none" strike="noStrike" dirty="0">
                        <a:solidFill>
                          <a:srgbClr val="000000"/>
                        </a:solidFill>
                        <a:effectLst/>
                        <a:latin typeface="+mn-lt"/>
                      </a:endParaRPr>
                    </a:p>
                  </a:txBody>
                  <a:tcPr marL="4810" marR="4810" marT="4810" marB="34634" anchor="b">
                    <a:solidFill>
                      <a:schemeClr val="accent3">
                        <a:lumMod val="20000"/>
                        <a:lumOff val="80000"/>
                      </a:schemeClr>
                    </a:solidFill>
                  </a:tcPr>
                </a:tc>
                <a:extLst>
                  <a:ext uri="{0D108BD9-81ED-4DB2-BD59-A6C34878D82A}">
                    <a16:rowId xmlns:a16="http://schemas.microsoft.com/office/drawing/2014/main" val="3746761623"/>
                  </a:ext>
                </a:extLst>
              </a:tr>
              <a:tr h="533031">
                <a:tc>
                  <a:txBody>
                    <a:bodyPr/>
                    <a:lstStyle/>
                    <a:p>
                      <a:pPr algn="l" rtl="0" fontAlgn="b"/>
                      <a:r>
                        <a:rPr lang="en-GB" sz="1200" u="none" strike="noStrike" dirty="0">
                          <a:effectLst/>
                          <a:latin typeface="+mn-lt"/>
                        </a:rPr>
                        <a:t>Coloured Powder</a:t>
                      </a:r>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tc>
                  <a:txBody>
                    <a:bodyPr/>
                    <a:lstStyle/>
                    <a:p>
                      <a:pPr algn="l" rtl="0" fontAlgn="b"/>
                      <a:r>
                        <a:rPr lang="en-GB" sz="1200" u="none" strike="noStrike" dirty="0">
                          <a:effectLst/>
                          <a:latin typeface="+mn-lt"/>
                        </a:rPr>
                        <a:t>UV Light, </a:t>
                      </a:r>
                      <a:r>
                        <a:rPr lang="en-GB" sz="1200" u="none" strike="noStrike" dirty="0" err="1">
                          <a:effectLst/>
                          <a:latin typeface="+mn-lt"/>
                        </a:rPr>
                        <a:t>color</a:t>
                      </a:r>
                      <a:r>
                        <a:rPr lang="en-GB" sz="1200" u="none" strike="noStrike" dirty="0">
                          <a:effectLst/>
                          <a:latin typeface="+mn-lt"/>
                        </a:rPr>
                        <a:t> powder, </a:t>
                      </a:r>
                      <a:r>
                        <a:rPr lang="en-GB" sz="1200" u="none" strike="noStrike" dirty="0" err="1">
                          <a:effectLst/>
                          <a:latin typeface="+mn-lt"/>
                        </a:rPr>
                        <a:t>glo</a:t>
                      </a:r>
                      <a:r>
                        <a:rPr lang="en-GB" sz="1200" u="none" strike="noStrike" dirty="0">
                          <a:effectLst/>
                          <a:latin typeface="+mn-lt"/>
                        </a:rPr>
                        <a:t> germ powder, perfumed powder, </a:t>
                      </a:r>
                      <a:r>
                        <a:rPr lang="en-GB" sz="1200" u="none" strike="noStrike" dirty="0" err="1">
                          <a:effectLst/>
                          <a:latin typeface="+mn-lt"/>
                        </a:rPr>
                        <a:t>water+Soap</a:t>
                      </a:r>
                      <a:r>
                        <a:rPr lang="en-GB" sz="1200" u="none" strike="noStrike" dirty="0">
                          <a:effectLst/>
                          <a:latin typeface="+mn-lt"/>
                        </a:rPr>
                        <a:t>, handwashing step poster</a:t>
                      </a:r>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tc>
                  <a:txBody>
                    <a:bodyPr/>
                    <a:lstStyle/>
                    <a:p>
                      <a:pPr algn="l" fontAlgn="b"/>
                      <a:r>
                        <a:rPr lang="en-GB" sz="1200" u="none" strike="noStrike" dirty="0">
                          <a:effectLst/>
                          <a:latin typeface="+mn-lt"/>
                        </a:rPr>
                        <a:t>Face to face, digital technology (WhatsApp, </a:t>
                      </a:r>
                      <a:r>
                        <a:rPr lang="en-GB" sz="1200" u="none" strike="noStrike" dirty="0" err="1">
                          <a:effectLst/>
                          <a:latin typeface="+mn-lt"/>
                        </a:rPr>
                        <a:t>facebook</a:t>
                      </a:r>
                      <a:r>
                        <a:rPr lang="en-GB" sz="1200" u="none" strike="noStrike" dirty="0">
                          <a:effectLst/>
                          <a:latin typeface="+mn-lt"/>
                        </a:rPr>
                        <a:t>, any video calling)</a:t>
                      </a:r>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extLst>
                  <a:ext uri="{0D108BD9-81ED-4DB2-BD59-A6C34878D82A}">
                    <a16:rowId xmlns:a16="http://schemas.microsoft.com/office/drawing/2014/main" val="1936928406"/>
                  </a:ext>
                </a:extLst>
              </a:tr>
              <a:tr h="393846">
                <a:tc>
                  <a:txBody>
                    <a:bodyPr/>
                    <a:lstStyle/>
                    <a:p>
                      <a:pPr algn="l" rtl="0" fontAlgn="b"/>
                      <a:r>
                        <a:rPr lang="en-GB" sz="1200" b="0" i="0" u="none" strike="noStrike" dirty="0">
                          <a:solidFill>
                            <a:srgbClr val="000000"/>
                          </a:solidFill>
                          <a:effectLst/>
                          <a:latin typeface="+mn-lt"/>
                        </a:rPr>
                        <a:t>Pepper and soap</a:t>
                      </a:r>
                    </a:p>
                  </a:txBody>
                  <a:tcPr marL="4810" marR="4810" marT="4810" marB="34634" anchor="b">
                    <a:solidFill>
                      <a:schemeClr val="accent5">
                        <a:lumMod val="20000"/>
                        <a:lumOff val="80000"/>
                      </a:schemeClr>
                    </a:solidFill>
                  </a:tcPr>
                </a:tc>
                <a:tc>
                  <a:txBody>
                    <a:bodyPr/>
                    <a:lstStyle/>
                    <a:p>
                      <a:pPr algn="l" rtl="0" fontAlgn="b"/>
                      <a:r>
                        <a:rPr lang="en-GB" sz="1200" b="0" i="0" u="none" strike="noStrike" dirty="0">
                          <a:solidFill>
                            <a:srgbClr val="000000"/>
                          </a:solidFill>
                          <a:effectLst/>
                          <a:latin typeface="+mn-lt"/>
                        </a:rPr>
                        <a:t>Pepper, soap, plate and water</a:t>
                      </a:r>
                    </a:p>
                  </a:txBody>
                  <a:tcPr marL="4810" marR="4810" marT="4810" marB="34634" anchor="b">
                    <a:solidFill>
                      <a:schemeClr val="accent5">
                        <a:lumMod val="20000"/>
                        <a:lumOff val="80000"/>
                      </a:schemeClr>
                    </a:solidFill>
                  </a:tcPr>
                </a:tc>
                <a:tc>
                  <a:txBody>
                    <a:bodyPr/>
                    <a:lstStyle/>
                    <a:p>
                      <a:pPr algn="l" fontAlgn="b"/>
                      <a:r>
                        <a:rPr lang="en-GB" sz="1200" u="none" strike="noStrike" dirty="0">
                          <a:effectLst/>
                          <a:latin typeface="+mn-lt"/>
                        </a:rPr>
                        <a:t>Face to face, digital technology (WhatsApp, </a:t>
                      </a:r>
                      <a:r>
                        <a:rPr lang="en-GB" sz="1200" u="none" strike="noStrike" dirty="0" err="1">
                          <a:effectLst/>
                          <a:latin typeface="+mn-lt"/>
                        </a:rPr>
                        <a:t>facebook</a:t>
                      </a:r>
                      <a:r>
                        <a:rPr lang="en-GB" sz="1200" u="none" strike="noStrike" dirty="0">
                          <a:effectLst/>
                          <a:latin typeface="+mn-lt"/>
                        </a:rPr>
                        <a:t>, any video calling</a:t>
                      </a:r>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extLst>
                  <a:ext uri="{0D108BD9-81ED-4DB2-BD59-A6C34878D82A}">
                    <a16:rowId xmlns:a16="http://schemas.microsoft.com/office/drawing/2014/main" val="2594862550"/>
                  </a:ext>
                </a:extLst>
              </a:tr>
              <a:tr h="254850">
                <a:tc>
                  <a:txBody>
                    <a:bodyPr/>
                    <a:lstStyle/>
                    <a:p>
                      <a:pPr algn="l" rtl="0" fontAlgn="b"/>
                      <a:r>
                        <a:rPr lang="en-GB" sz="1200" b="0" i="0" u="none" strike="noStrike" dirty="0">
                          <a:solidFill>
                            <a:schemeClr val="dk1"/>
                          </a:solidFill>
                          <a:effectLst/>
                          <a:latin typeface="+mn-lt"/>
                        </a:rPr>
                        <a:t>Covid-19 Transmission routes</a:t>
                      </a:r>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tc>
                  <a:txBody>
                    <a:bodyPr/>
                    <a:lstStyle/>
                    <a:p>
                      <a:pPr algn="l" rtl="0" fontAlgn="b"/>
                      <a:r>
                        <a:rPr lang="en-GB" sz="1200" b="0" i="0" u="none" strike="noStrike" dirty="0">
                          <a:solidFill>
                            <a:srgbClr val="000000"/>
                          </a:solidFill>
                          <a:effectLst/>
                          <a:latin typeface="+mn-lt"/>
                        </a:rPr>
                        <a:t>Posters of Transmission routes/blockages</a:t>
                      </a:r>
                    </a:p>
                  </a:txBody>
                  <a:tcPr marL="4810" marR="4810" marT="4810" marB="34634" anchor="b">
                    <a:solidFill>
                      <a:schemeClr val="accent5">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200" u="none" strike="noStrike" dirty="0">
                          <a:effectLst/>
                          <a:latin typeface="+mn-lt"/>
                        </a:rPr>
                        <a:t>Face to face, digital technology (WhatsApp, </a:t>
                      </a:r>
                      <a:r>
                        <a:rPr lang="en-GB" sz="1200" u="none" strike="noStrike" dirty="0" err="1">
                          <a:effectLst/>
                          <a:latin typeface="+mn-lt"/>
                        </a:rPr>
                        <a:t>facebook</a:t>
                      </a:r>
                      <a:r>
                        <a:rPr lang="en-GB" sz="1200" u="none" strike="noStrike" dirty="0">
                          <a:effectLst/>
                          <a:latin typeface="+mn-lt"/>
                        </a:rPr>
                        <a:t>, any video calling</a:t>
                      </a:r>
                      <a:endParaRPr lang="en-GB" sz="1200" b="0" i="0" u="none" strike="noStrike" dirty="0">
                        <a:solidFill>
                          <a:srgbClr val="000000"/>
                        </a:solidFill>
                        <a:effectLst/>
                        <a:latin typeface="+mn-lt"/>
                      </a:endParaRPr>
                    </a:p>
                    <a:p>
                      <a:pPr algn="l" rtl="0" fontAlgn="b"/>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extLst>
                  <a:ext uri="{0D108BD9-81ED-4DB2-BD59-A6C34878D82A}">
                    <a16:rowId xmlns:a16="http://schemas.microsoft.com/office/drawing/2014/main" val="546876898"/>
                  </a:ext>
                </a:extLst>
              </a:tr>
              <a:tr h="461336">
                <a:tc>
                  <a:txBody>
                    <a:bodyPr/>
                    <a:lstStyle/>
                    <a:p>
                      <a:pPr algn="l" rtl="0" fontAlgn="b"/>
                      <a:r>
                        <a:rPr lang="en-GB" sz="1200" u="none" strike="noStrike" dirty="0">
                          <a:effectLst/>
                          <a:latin typeface="+mn-lt"/>
                        </a:rPr>
                        <a:t>Magic Hands participatory exercise</a:t>
                      </a:r>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tc>
                  <a:txBody>
                    <a:bodyPr/>
                    <a:lstStyle/>
                    <a:p>
                      <a:pPr algn="l" rtl="0" fontAlgn="b"/>
                      <a:r>
                        <a:rPr lang="en-GB" sz="1200" u="none" strike="noStrike" dirty="0">
                          <a:effectLst/>
                          <a:latin typeface="+mn-lt"/>
                        </a:rPr>
                        <a:t>2 Boxes with hole, picture ballots</a:t>
                      </a:r>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tc>
                  <a:txBody>
                    <a:bodyPr/>
                    <a:lstStyle/>
                    <a:p>
                      <a:pPr algn="l" fontAlgn="b"/>
                      <a:r>
                        <a:rPr lang="en-GB" sz="1200" u="none" strike="noStrike" dirty="0">
                          <a:effectLst/>
                          <a:latin typeface="+mn-lt"/>
                        </a:rPr>
                        <a:t>Face to face, digital technology (change exercise, use voting on WhatsApp, </a:t>
                      </a:r>
                      <a:r>
                        <a:rPr lang="en-GB" sz="1200" u="none" strike="noStrike" dirty="0" err="1">
                          <a:effectLst/>
                          <a:latin typeface="+mn-lt"/>
                        </a:rPr>
                        <a:t>facebook</a:t>
                      </a:r>
                      <a:r>
                        <a:rPr lang="en-GB" sz="1200" u="none" strike="noStrike" dirty="0">
                          <a:effectLst/>
                          <a:latin typeface="+mn-lt"/>
                        </a:rPr>
                        <a:t> via video call or sharing pictures of ballots etc)</a:t>
                      </a:r>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extLst>
                  <a:ext uri="{0D108BD9-81ED-4DB2-BD59-A6C34878D82A}">
                    <a16:rowId xmlns:a16="http://schemas.microsoft.com/office/drawing/2014/main" val="3341482949"/>
                  </a:ext>
                </a:extLst>
              </a:tr>
              <a:tr h="461336">
                <a:tc>
                  <a:txBody>
                    <a:bodyPr/>
                    <a:lstStyle/>
                    <a:p>
                      <a:pPr algn="l" rtl="0" fontAlgn="b"/>
                      <a:r>
                        <a:rPr lang="en-GB" sz="1200" b="0" i="0" u="none" strike="noStrike" dirty="0">
                          <a:solidFill>
                            <a:srgbClr val="000000"/>
                          </a:solidFill>
                          <a:effectLst/>
                          <a:latin typeface="+mn-lt"/>
                        </a:rPr>
                        <a:t>Magic Child exercise</a:t>
                      </a:r>
                    </a:p>
                  </a:txBody>
                  <a:tcPr marL="4810" marR="4810" marT="4810" marB="34634" anchor="b">
                    <a:solidFill>
                      <a:schemeClr val="accent5">
                        <a:lumMod val="20000"/>
                        <a:lumOff val="80000"/>
                      </a:schemeClr>
                    </a:solidFill>
                  </a:tcPr>
                </a:tc>
                <a:tc>
                  <a:txBody>
                    <a:bodyPr/>
                    <a:lstStyle/>
                    <a:p>
                      <a:pPr algn="l" rtl="0" fontAlgn="b"/>
                      <a:r>
                        <a:rPr lang="en-GB" sz="1200" b="0" i="0" u="none" strike="noStrike" dirty="0">
                          <a:solidFill>
                            <a:srgbClr val="000000"/>
                          </a:solidFill>
                          <a:effectLst/>
                          <a:latin typeface="+mn-lt"/>
                        </a:rPr>
                        <a:t>Adapted storyboard</a:t>
                      </a:r>
                    </a:p>
                  </a:txBody>
                  <a:tcPr marL="4810" marR="4810" marT="4810" marB="34634" anchor="b">
                    <a:solidFill>
                      <a:schemeClr val="accent5">
                        <a:lumMod val="20000"/>
                        <a:lumOff val="80000"/>
                      </a:schemeClr>
                    </a:solidFill>
                  </a:tcPr>
                </a:tc>
                <a:tc>
                  <a:txBody>
                    <a:bodyPr/>
                    <a:lstStyle/>
                    <a:p>
                      <a:pPr algn="l" fontAlgn="b"/>
                      <a:r>
                        <a:rPr lang="en-GB" sz="1200" u="none" strike="noStrike" dirty="0">
                          <a:effectLst/>
                          <a:latin typeface="+mn-lt"/>
                        </a:rPr>
                        <a:t>Face to face, digital technology (WhatsApp, </a:t>
                      </a:r>
                      <a:r>
                        <a:rPr lang="en-GB" sz="1200" u="none" strike="noStrike" dirty="0" err="1">
                          <a:effectLst/>
                          <a:latin typeface="+mn-lt"/>
                        </a:rPr>
                        <a:t>facebook</a:t>
                      </a:r>
                      <a:r>
                        <a:rPr lang="en-GB" sz="1200" u="none" strike="noStrike" dirty="0">
                          <a:effectLst/>
                          <a:latin typeface="+mn-lt"/>
                        </a:rPr>
                        <a:t>, any video calling</a:t>
                      </a:r>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extLst>
                  <a:ext uri="{0D108BD9-81ED-4DB2-BD59-A6C34878D82A}">
                    <a16:rowId xmlns:a16="http://schemas.microsoft.com/office/drawing/2014/main" val="511682528"/>
                  </a:ext>
                </a:extLst>
              </a:tr>
              <a:tr h="461336">
                <a:tc>
                  <a:txBody>
                    <a:bodyPr/>
                    <a:lstStyle/>
                    <a:p>
                      <a:pPr algn="l" rtl="0" fontAlgn="b"/>
                      <a:r>
                        <a:rPr lang="en-GB" sz="1200" b="0" i="0" u="none" strike="noStrike" dirty="0">
                          <a:solidFill>
                            <a:srgbClr val="000000"/>
                          </a:solidFill>
                          <a:effectLst/>
                          <a:latin typeface="+mn-lt"/>
                        </a:rPr>
                        <a:t>Magic Dad exercise</a:t>
                      </a:r>
                    </a:p>
                  </a:txBody>
                  <a:tcPr marL="4810" marR="4810" marT="4810" marB="34634" anchor="b">
                    <a:solidFill>
                      <a:schemeClr val="accent5">
                        <a:lumMod val="20000"/>
                        <a:lumOff val="80000"/>
                      </a:schemeClr>
                    </a:solidFill>
                  </a:tcPr>
                </a:tc>
                <a:tc>
                  <a:txBody>
                    <a:bodyPr/>
                    <a:lstStyle/>
                    <a:p>
                      <a:pPr algn="l" rtl="0" fontAlgn="b"/>
                      <a:r>
                        <a:rPr lang="en-GB" sz="1200" b="0" i="0" u="none" strike="noStrike" dirty="0">
                          <a:solidFill>
                            <a:srgbClr val="000000"/>
                          </a:solidFill>
                          <a:effectLst/>
                          <a:latin typeface="+mn-lt"/>
                        </a:rPr>
                        <a:t>Adapted storyboard</a:t>
                      </a:r>
                    </a:p>
                  </a:txBody>
                  <a:tcPr marL="4810" marR="4810" marT="4810" marB="34634" anchor="b">
                    <a:solidFill>
                      <a:schemeClr val="accent5">
                        <a:lumMod val="20000"/>
                        <a:lumOff val="80000"/>
                      </a:schemeClr>
                    </a:solidFill>
                  </a:tcPr>
                </a:tc>
                <a:tc>
                  <a:txBody>
                    <a:bodyPr/>
                    <a:lstStyle/>
                    <a:p>
                      <a:pPr algn="l" fontAlgn="b"/>
                      <a:r>
                        <a:rPr lang="en-GB" sz="1200" u="none" strike="noStrike" dirty="0">
                          <a:effectLst/>
                          <a:latin typeface="+mn-lt"/>
                        </a:rPr>
                        <a:t>Face to face, digital technology (WhatsApp, </a:t>
                      </a:r>
                      <a:r>
                        <a:rPr lang="en-GB" sz="1200" u="none" strike="noStrike" dirty="0" err="1">
                          <a:effectLst/>
                          <a:latin typeface="+mn-lt"/>
                        </a:rPr>
                        <a:t>facebook</a:t>
                      </a:r>
                      <a:r>
                        <a:rPr lang="en-GB" sz="1200" u="none" strike="noStrike" dirty="0">
                          <a:effectLst/>
                          <a:latin typeface="+mn-lt"/>
                        </a:rPr>
                        <a:t>, any video calling</a:t>
                      </a:r>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extLst>
                  <a:ext uri="{0D108BD9-81ED-4DB2-BD59-A6C34878D82A}">
                    <a16:rowId xmlns:a16="http://schemas.microsoft.com/office/drawing/2014/main" val="1539696426"/>
                  </a:ext>
                </a:extLst>
              </a:tr>
              <a:tr h="372022">
                <a:tc>
                  <a:txBody>
                    <a:bodyPr/>
                    <a:lstStyle/>
                    <a:p>
                      <a:pPr algn="l" rtl="0" fontAlgn="b"/>
                      <a:r>
                        <a:rPr lang="en-GB" sz="1200" u="none" strike="noStrike" dirty="0">
                          <a:effectLst/>
                          <a:latin typeface="+mn-lt"/>
                        </a:rPr>
                        <a:t>Bedtime tale</a:t>
                      </a:r>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tc>
                  <a:txBody>
                    <a:bodyPr/>
                    <a:lstStyle/>
                    <a:p>
                      <a:pPr algn="l" rtl="0" fontAlgn="b"/>
                      <a:r>
                        <a:rPr lang="en-GB" sz="1200" u="none" strike="noStrike" dirty="0">
                          <a:effectLst/>
                          <a:latin typeface="+mn-lt"/>
                        </a:rPr>
                        <a:t>MMH Storyboard, copies of Frame 13</a:t>
                      </a:r>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tc>
                  <a:txBody>
                    <a:bodyPr/>
                    <a:lstStyle/>
                    <a:p>
                      <a:pPr algn="l" fontAlgn="b"/>
                      <a:r>
                        <a:rPr lang="en-GB" sz="1200" u="none" strike="noStrike" dirty="0">
                          <a:effectLst/>
                          <a:latin typeface="+mn-lt"/>
                        </a:rPr>
                        <a:t>Face to face, digital technology (Phone calls, WhatsApp, </a:t>
                      </a:r>
                      <a:r>
                        <a:rPr lang="en-GB" sz="1200" u="none" strike="noStrike" dirty="0" err="1">
                          <a:effectLst/>
                          <a:latin typeface="+mn-lt"/>
                        </a:rPr>
                        <a:t>facebook</a:t>
                      </a:r>
                      <a:r>
                        <a:rPr lang="en-GB" sz="1200" u="none" strike="noStrike" dirty="0">
                          <a:effectLst/>
                          <a:latin typeface="+mn-lt"/>
                        </a:rPr>
                        <a:t>)</a:t>
                      </a:r>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extLst>
                  <a:ext uri="{0D108BD9-81ED-4DB2-BD59-A6C34878D82A}">
                    <a16:rowId xmlns:a16="http://schemas.microsoft.com/office/drawing/2014/main" val="1004333698"/>
                  </a:ext>
                </a:extLst>
              </a:tr>
              <a:tr h="376858">
                <a:tc>
                  <a:txBody>
                    <a:bodyPr/>
                    <a:lstStyle/>
                    <a:p>
                      <a:pPr algn="l" rtl="0" fontAlgn="b"/>
                      <a:r>
                        <a:rPr lang="en-GB" sz="1200" u="none" strike="noStrike" dirty="0">
                          <a:effectLst/>
                          <a:latin typeface="+mn-lt"/>
                        </a:rPr>
                        <a:t>Germs transmission routes/blockages</a:t>
                      </a:r>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tc>
                  <a:txBody>
                    <a:bodyPr/>
                    <a:lstStyle/>
                    <a:p>
                      <a:pPr algn="l" rtl="0" fontAlgn="b"/>
                      <a:r>
                        <a:rPr lang="en-GB" sz="1200" u="none" strike="noStrike" dirty="0">
                          <a:effectLst/>
                          <a:latin typeface="+mn-lt"/>
                        </a:rPr>
                        <a:t>Posters of transmission routes/blockages</a:t>
                      </a:r>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tc>
                  <a:txBody>
                    <a:bodyPr/>
                    <a:lstStyle/>
                    <a:p>
                      <a:pPr algn="l" fontAlgn="b"/>
                      <a:r>
                        <a:rPr lang="en-GB" sz="1200" u="none" strike="noStrike">
                          <a:effectLst/>
                          <a:latin typeface="+mn-lt"/>
                        </a:rPr>
                        <a:t>Face to face, digital technology (watsapp, facebook, any video calling)</a:t>
                      </a:r>
                      <a:endParaRPr lang="en-GB" sz="1200" b="0" i="0" u="none" strike="noStrike">
                        <a:solidFill>
                          <a:srgbClr val="000000"/>
                        </a:solidFill>
                        <a:effectLst/>
                        <a:latin typeface="+mn-lt"/>
                      </a:endParaRPr>
                    </a:p>
                  </a:txBody>
                  <a:tcPr marL="4810" marR="4810" marT="4810" marB="34634" anchor="b">
                    <a:solidFill>
                      <a:schemeClr val="accent5">
                        <a:lumMod val="20000"/>
                        <a:lumOff val="80000"/>
                      </a:schemeClr>
                    </a:solidFill>
                  </a:tcPr>
                </a:tc>
                <a:extLst>
                  <a:ext uri="{0D108BD9-81ED-4DB2-BD59-A6C34878D82A}">
                    <a16:rowId xmlns:a16="http://schemas.microsoft.com/office/drawing/2014/main" val="187197195"/>
                  </a:ext>
                </a:extLst>
              </a:tr>
              <a:tr h="211018">
                <a:tc>
                  <a:txBody>
                    <a:bodyPr/>
                    <a:lstStyle/>
                    <a:p>
                      <a:pPr algn="l" rtl="0" fontAlgn="b"/>
                      <a:r>
                        <a:rPr lang="en-GB" sz="1200" u="none" strike="noStrike" dirty="0">
                          <a:effectLst/>
                          <a:latin typeface="+mn-lt"/>
                        </a:rPr>
                        <a:t>What goes round</a:t>
                      </a:r>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tc>
                  <a:txBody>
                    <a:bodyPr/>
                    <a:lstStyle/>
                    <a:p>
                      <a:pPr algn="l" rtl="0" fontAlgn="b"/>
                      <a:r>
                        <a:rPr lang="en-GB" sz="1200" u="none" strike="noStrike" dirty="0">
                          <a:effectLst/>
                          <a:latin typeface="+mn-lt"/>
                        </a:rPr>
                        <a:t>Print of Frame09 </a:t>
                      </a:r>
                      <a:r>
                        <a:rPr lang="en-GB" sz="1200" u="none" strike="noStrike" dirty="0" err="1">
                          <a:effectLst/>
                          <a:latin typeface="+mn-lt"/>
                        </a:rPr>
                        <a:t>behavioral</a:t>
                      </a:r>
                      <a:r>
                        <a:rPr lang="en-GB" sz="1200" u="none" strike="noStrike" dirty="0">
                          <a:effectLst/>
                          <a:latin typeface="+mn-lt"/>
                        </a:rPr>
                        <a:t> manners</a:t>
                      </a:r>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tc>
                  <a:txBody>
                    <a:bodyPr/>
                    <a:lstStyle/>
                    <a:p>
                      <a:pPr algn="l" fontAlgn="b"/>
                      <a:endParaRPr lang="en-GB" sz="1200" b="0" i="0" u="none" strike="noStrike">
                        <a:solidFill>
                          <a:srgbClr val="000000"/>
                        </a:solidFill>
                        <a:effectLst/>
                        <a:latin typeface="+mn-lt"/>
                      </a:endParaRPr>
                    </a:p>
                  </a:txBody>
                  <a:tcPr marL="4810" marR="4810" marT="4810" marB="34634" anchor="b">
                    <a:solidFill>
                      <a:schemeClr val="accent5">
                        <a:lumMod val="20000"/>
                        <a:lumOff val="80000"/>
                      </a:schemeClr>
                    </a:solidFill>
                  </a:tcPr>
                </a:tc>
                <a:extLst>
                  <a:ext uri="{0D108BD9-81ED-4DB2-BD59-A6C34878D82A}">
                    <a16:rowId xmlns:a16="http://schemas.microsoft.com/office/drawing/2014/main" val="910518823"/>
                  </a:ext>
                </a:extLst>
              </a:tr>
              <a:tr h="446411">
                <a:tc>
                  <a:txBody>
                    <a:bodyPr/>
                    <a:lstStyle/>
                    <a:p>
                      <a:pPr algn="l" rtl="0" fontAlgn="b"/>
                      <a:r>
                        <a:rPr lang="en-GB" sz="1200" u="none" strike="noStrike" dirty="0">
                          <a:effectLst/>
                          <a:latin typeface="+mn-lt"/>
                        </a:rPr>
                        <a:t>Routine dial</a:t>
                      </a:r>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tc>
                  <a:txBody>
                    <a:bodyPr/>
                    <a:lstStyle/>
                    <a:p>
                      <a:pPr algn="l" rtl="0" fontAlgn="b"/>
                      <a:r>
                        <a:rPr lang="en-GB" sz="1200" u="none" strike="noStrike" dirty="0">
                          <a:effectLst/>
                          <a:latin typeface="+mn-lt"/>
                        </a:rPr>
                        <a:t>Print of clock, images of handwashing with soap, images of daily routines, markers, white papers</a:t>
                      </a:r>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tc>
                  <a:txBody>
                    <a:bodyPr/>
                    <a:lstStyle/>
                    <a:p>
                      <a:pPr algn="l" fontAlgn="b"/>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extLst>
                  <a:ext uri="{0D108BD9-81ED-4DB2-BD59-A6C34878D82A}">
                    <a16:rowId xmlns:a16="http://schemas.microsoft.com/office/drawing/2014/main" val="3179982821"/>
                  </a:ext>
                </a:extLst>
              </a:tr>
              <a:tr h="582452">
                <a:tc>
                  <a:txBody>
                    <a:bodyPr/>
                    <a:lstStyle/>
                    <a:p>
                      <a:pPr algn="l" rtl="0" fontAlgn="b"/>
                      <a:r>
                        <a:rPr lang="en-GB" sz="1200" u="none" strike="noStrike" dirty="0">
                          <a:effectLst/>
                          <a:latin typeface="+mn-lt"/>
                        </a:rPr>
                        <a:t>Community meetings</a:t>
                      </a:r>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tc>
                  <a:txBody>
                    <a:bodyPr/>
                    <a:lstStyle/>
                    <a:p>
                      <a:pPr algn="l" fontAlgn="b"/>
                      <a:r>
                        <a:rPr lang="en-GB" sz="1200" b="0" i="0" u="none" strike="noStrike" dirty="0">
                          <a:solidFill>
                            <a:srgbClr val="000000"/>
                          </a:solidFill>
                          <a:effectLst/>
                          <a:latin typeface="+mn-lt"/>
                        </a:rPr>
                        <a:t>Good airy meeting place</a:t>
                      </a:r>
                    </a:p>
                  </a:txBody>
                  <a:tcPr marL="4810" marR="4810" marT="4810" marB="34634" anchor="b">
                    <a:solidFill>
                      <a:schemeClr val="accent5">
                        <a:lumMod val="20000"/>
                        <a:lumOff val="80000"/>
                      </a:schemeClr>
                    </a:solidFill>
                  </a:tcPr>
                </a:tc>
                <a:tc>
                  <a:txBody>
                    <a:bodyPr/>
                    <a:lstStyle/>
                    <a:p>
                      <a:pPr algn="l" fontAlgn="b"/>
                      <a:r>
                        <a:rPr lang="en-GB" sz="1200" u="none" strike="noStrike" dirty="0">
                          <a:effectLst/>
                          <a:latin typeface="+mn-lt"/>
                        </a:rPr>
                        <a:t>Face to face, using technology to organize community groups and ensure they conduct meetings considering protective measures of Covid-19</a:t>
                      </a:r>
                      <a:endParaRPr lang="en-GB" sz="1200" b="0" i="0" u="none" strike="noStrike" dirty="0">
                        <a:solidFill>
                          <a:srgbClr val="000000"/>
                        </a:solidFill>
                        <a:effectLst/>
                        <a:latin typeface="+mn-lt"/>
                      </a:endParaRPr>
                    </a:p>
                  </a:txBody>
                  <a:tcPr marL="4810" marR="4810" marT="4810" marB="34634" anchor="b">
                    <a:solidFill>
                      <a:schemeClr val="accent5">
                        <a:lumMod val="20000"/>
                        <a:lumOff val="80000"/>
                      </a:schemeClr>
                    </a:solidFill>
                  </a:tcPr>
                </a:tc>
                <a:extLst>
                  <a:ext uri="{0D108BD9-81ED-4DB2-BD59-A6C34878D82A}">
                    <a16:rowId xmlns:a16="http://schemas.microsoft.com/office/drawing/2014/main" val="3877846985"/>
                  </a:ext>
                </a:extLst>
              </a:tr>
            </a:tbl>
          </a:graphicData>
        </a:graphic>
      </p:graphicFrame>
    </p:spTree>
    <p:extLst>
      <p:ext uri="{BB962C8B-B14F-4D97-AF65-F5344CB8AC3E}">
        <p14:creationId xmlns:p14="http://schemas.microsoft.com/office/powerpoint/2010/main" val="2024950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66981997"/>
              </p:ext>
            </p:extLst>
          </p:nvPr>
        </p:nvGraphicFramePr>
        <p:xfrm>
          <a:off x="911424" y="1124744"/>
          <a:ext cx="10297144" cy="4232568"/>
        </p:xfrm>
        <a:graphic>
          <a:graphicData uri="http://schemas.openxmlformats.org/drawingml/2006/table">
            <a:tbl>
              <a:tblPr>
                <a:tableStyleId>{69C7853C-536D-4A76-A0AE-DD22124D55A5}</a:tableStyleId>
              </a:tblPr>
              <a:tblGrid>
                <a:gridCol w="2878564">
                  <a:extLst>
                    <a:ext uri="{9D8B030D-6E8A-4147-A177-3AD203B41FA5}">
                      <a16:colId xmlns:a16="http://schemas.microsoft.com/office/drawing/2014/main" val="3555669227"/>
                    </a:ext>
                  </a:extLst>
                </a:gridCol>
                <a:gridCol w="3709290">
                  <a:extLst>
                    <a:ext uri="{9D8B030D-6E8A-4147-A177-3AD203B41FA5}">
                      <a16:colId xmlns:a16="http://schemas.microsoft.com/office/drawing/2014/main" val="210159654"/>
                    </a:ext>
                  </a:extLst>
                </a:gridCol>
                <a:gridCol w="3709290">
                  <a:extLst>
                    <a:ext uri="{9D8B030D-6E8A-4147-A177-3AD203B41FA5}">
                      <a16:colId xmlns:a16="http://schemas.microsoft.com/office/drawing/2014/main" val="2543543186"/>
                    </a:ext>
                  </a:extLst>
                </a:gridCol>
              </a:tblGrid>
              <a:tr h="318228">
                <a:tc>
                  <a:txBody>
                    <a:bodyPr/>
                    <a:lstStyle/>
                    <a:p>
                      <a:pPr algn="l" rtl="0" fontAlgn="b"/>
                      <a:r>
                        <a:rPr lang="en-GB" sz="1400" b="1" u="none" strike="noStrike" dirty="0">
                          <a:solidFill>
                            <a:schemeClr val="bg1"/>
                          </a:solidFill>
                          <a:effectLst/>
                        </a:rPr>
                        <a:t>MMH Activities</a:t>
                      </a:r>
                      <a:endParaRPr lang="en-GB" sz="1400" b="1" i="1" u="none" strike="noStrike" dirty="0">
                        <a:solidFill>
                          <a:schemeClr val="bg1"/>
                        </a:solidFill>
                        <a:effectLst/>
                        <a:latin typeface="Arial" panose="020B0604020202020204" pitchFamily="34" charset="0"/>
                      </a:endParaRPr>
                    </a:p>
                  </a:txBody>
                  <a:tcPr marL="6350" marR="6350" marT="6350" anchor="b">
                    <a:solidFill>
                      <a:schemeClr val="accent3">
                        <a:lumMod val="75000"/>
                      </a:schemeClr>
                    </a:solidFill>
                  </a:tcPr>
                </a:tc>
                <a:tc>
                  <a:txBody>
                    <a:bodyPr/>
                    <a:lstStyle/>
                    <a:p>
                      <a:pPr algn="l" rtl="0" fontAlgn="b"/>
                      <a:r>
                        <a:rPr lang="en-GB" sz="1400" b="1" u="none" strike="noStrike" dirty="0">
                          <a:solidFill>
                            <a:schemeClr val="bg1"/>
                          </a:solidFill>
                          <a:effectLst/>
                        </a:rPr>
                        <a:t>Materials needed</a:t>
                      </a:r>
                      <a:endParaRPr lang="en-GB" sz="1400" b="1" i="1" u="none" strike="noStrike" dirty="0">
                        <a:solidFill>
                          <a:schemeClr val="bg1"/>
                        </a:solidFill>
                        <a:effectLst/>
                        <a:latin typeface="Arial" panose="020B0604020202020204" pitchFamily="34" charset="0"/>
                      </a:endParaRPr>
                    </a:p>
                  </a:txBody>
                  <a:tcPr marL="6350" marR="6350" marT="6350" anchor="b">
                    <a:solidFill>
                      <a:schemeClr val="accent3">
                        <a:lumMod val="75000"/>
                      </a:schemeClr>
                    </a:solidFill>
                  </a:tcPr>
                </a:tc>
                <a:tc>
                  <a:txBody>
                    <a:bodyPr/>
                    <a:lstStyle/>
                    <a:p>
                      <a:pPr algn="l" rtl="0" fontAlgn="b"/>
                      <a:r>
                        <a:rPr lang="en-GB" sz="1400" b="1" u="none" strike="noStrike" dirty="0">
                          <a:solidFill>
                            <a:schemeClr val="bg1"/>
                          </a:solidFill>
                          <a:effectLst/>
                        </a:rPr>
                        <a:t>Communication channels</a:t>
                      </a:r>
                      <a:endParaRPr lang="en-GB" sz="1400" b="1" i="1" u="none" strike="noStrike" dirty="0">
                        <a:solidFill>
                          <a:schemeClr val="bg1"/>
                        </a:solidFill>
                        <a:effectLst/>
                        <a:latin typeface="Arial" panose="020B0604020202020204" pitchFamily="34" charset="0"/>
                      </a:endParaRPr>
                    </a:p>
                  </a:txBody>
                  <a:tcPr marL="6350" marR="6350" marT="6350" anchor="b">
                    <a:solidFill>
                      <a:schemeClr val="accent3">
                        <a:lumMod val="75000"/>
                      </a:schemeClr>
                    </a:solidFill>
                  </a:tcPr>
                </a:tc>
                <a:extLst>
                  <a:ext uri="{0D108BD9-81ED-4DB2-BD59-A6C34878D82A}">
                    <a16:rowId xmlns:a16="http://schemas.microsoft.com/office/drawing/2014/main" val="4193945487"/>
                  </a:ext>
                </a:extLst>
              </a:tr>
              <a:tr h="329844">
                <a:tc>
                  <a:txBody>
                    <a:bodyPr/>
                    <a:lstStyle/>
                    <a:p>
                      <a:pPr algn="l" rtl="0" fontAlgn="b"/>
                      <a:r>
                        <a:rPr lang="en-GB" sz="1400" b="1" i="1" u="none" strike="noStrike" dirty="0">
                          <a:effectLst/>
                        </a:rPr>
                        <a:t>Reminders and silent nudges</a:t>
                      </a:r>
                      <a:endParaRPr lang="en-GB" sz="1400" b="1" i="1" u="none" strike="noStrike" dirty="0">
                        <a:solidFill>
                          <a:srgbClr val="000000"/>
                        </a:solidFill>
                        <a:effectLst/>
                        <a:latin typeface="Arial" panose="020B0604020202020204" pitchFamily="34" charset="0"/>
                      </a:endParaRPr>
                    </a:p>
                  </a:txBody>
                  <a:tcPr marL="6350" marR="6350" marT="6350" anchor="b">
                    <a:solidFill>
                      <a:schemeClr val="accent3">
                        <a:lumMod val="20000"/>
                        <a:lumOff val="80000"/>
                      </a:schemeClr>
                    </a:solidFill>
                  </a:tcPr>
                </a:tc>
                <a:tc>
                  <a:txBody>
                    <a:bodyPr/>
                    <a:lstStyle/>
                    <a:p>
                      <a:pPr algn="l" rtl="0" fontAlgn="b"/>
                      <a:endParaRPr lang="en-GB" sz="1400" b="1" i="1" u="none" strike="noStrike" dirty="0">
                        <a:solidFill>
                          <a:srgbClr val="000000"/>
                        </a:solidFill>
                        <a:effectLst/>
                        <a:latin typeface="Arial" panose="020B0604020202020204" pitchFamily="34" charset="0"/>
                      </a:endParaRPr>
                    </a:p>
                  </a:txBody>
                  <a:tcPr marL="6350" marR="6350" marT="6350" anchor="b">
                    <a:solidFill>
                      <a:schemeClr val="accent3">
                        <a:lumMod val="20000"/>
                        <a:lumOff val="80000"/>
                      </a:schemeClr>
                    </a:solidFill>
                  </a:tcPr>
                </a:tc>
                <a:tc>
                  <a:txBody>
                    <a:bodyPr/>
                    <a:lstStyle/>
                    <a:p>
                      <a:pPr algn="l" rtl="0" fontAlgn="b"/>
                      <a:endParaRPr lang="en-GB" sz="1400" b="1" i="1" u="none" strike="noStrike" dirty="0">
                        <a:solidFill>
                          <a:srgbClr val="000000"/>
                        </a:solidFill>
                        <a:effectLst/>
                        <a:latin typeface="Arial" panose="020B0604020202020204" pitchFamily="34" charset="0"/>
                      </a:endParaRPr>
                    </a:p>
                  </a:txBody>
                  <a:tcPr marL="6350" marR="6350" marT="6350" anchor="b">
                    <a:solidFill>
                      <a:schemeClr val="accent3">
                        <a:lumMod val="20000"/>
                        <a:lumOff val="80000"/>
                      </a:schemeClr>
                    </a:solidFill>
                  </a:tcPr>
                </a:tc>
                <a:extLst>
                  <a:ext uri="{0D108BD9-81ED-4DB2-BD59-A6C34878D82A}">
                    <a16:rowId xmlns:a16="http://schemas.microsoft.com/office/drawing/2014/main" val="1037799191"/>
                  </a:ext>
                </a:extLst>
              </a:tr>
              <a:tr h="576064">
                <a:tc>
                  <a:txBody>
                    <a:bodyPr/>
                    <a:lstStyle/>
                    <a:p>
                      <a:pPr algn="l" rtl="0" fontAlgn="b"/>
                      <a:r>
                        <a:rPr lang="en-GB" sz="1400" u="none" strike="noStrike" dirty="0">
                          <a:effectLst/>
                        </a:rPr>
                        <a:t>Stickers</a:t>
                      </a:r>
                      <a:endParaRPr lang="en-GB" sz="1400" b="0" i="0" u="none" strike="noStrike" dirty="0">
                        <a:solidFill>
                          <a:srgbClr val="000000"/>
                        </a:solidFill>
                        <a:effectLst/>
                        <a:latin typeface="Arial" panose="020B0604020202020204" pitchFamily="34" charset="0"/>
                      </a:endParaRPr>
                    </a:p>
                  </a:txBody>
                  <a:tcPr marL="6350" marR="6350" marT="6350" anchor="b">
                    <a:solidFill>
                      <a:schemeClr val="accent5">
                        <a:lumMod val="20000"/>
                        <a:lumOff val="80000"/>
                      </a:schemeClr>
                    </a:solidFill>
                  </a:tcPr>
                </a:tc>
                <a:tc>
                  <a:txBody>
                    <a:bodyPr/>
                    <a:lstStyle/>
                    <a:p>
                      <a:pPr algn="l" rtl="0" fontAlgn="b"/>
                      <a:r>
                        <a:rPr lang="en-GB" sz="1400" u="none" strike="noStrike" dirty="0">
                          <a:effectLst/>
                        </a:rPr>
                        <a:t>Printed stickers, 4 for each participant</a:t>
                      </a:r>
                      <a:endParaRPr lang="en-GB" sz="1400" b="0" i="0" u="none" strike="noStrike" dirty="0">
                        <a:solidFill>
                          <a:srgbClr val="000000"/>
                        </a:solidFill>
                        <a:effectLst/>
                        <a:latin typeface="Arial" panose="020B0604020202020204" pitchFamily="34" charset="0"/>
                      </a:endParaRPr>
                    </a:p>
                  </a:txBody>
                  <a:tcPr marL="6350" marR="6350" marT="6350" anchor="b">
                    <a:solidFill>
                      <a:schemeClr val="accent5">
                        <a:lumMod val="20000"/>
                        <a:lumOff val="80000"/>
                      </a:schemeClr>
                    </a:solidFill>
                  </a:tcPr>
                </a:tc>
                <a:tc>
                  <a:txBody>
                    <a:bodyPr/>
                    <a:lstStyle/>
                    <a:p>
                      <a:pPr algn="l" rtl="0" fontAlgn="b"/>
                      <a:r>
                        <a:rPr lang="en-GB" sz="1400" u="none" strike="noStrike">
                          <a:effectLst/>
                        </a:rPr>
                        <a:t>Need Physical visit to place Stickers (Follow protection measures for Covid-19)</a:t>
                      </a:r>
                      <a:endParaRPr lang="en-GB" sz="1400" b="0" i="0" u="none" strike="noStrike">
                        <a:solidFill>
                          <a:srgbClr val="000000"/>
                        </a:solidFill>
                        <a:effectLst/>
                        <a:latin typeface="Arial" panose="020B0604020202020204" pitchFamily="34" charset="0"/>
                      </a:endParaRPr>
                    </a:p>
                  </a:txBody>
                  <a:tcPr marL="6350" marR="6350" marT="6350" anchor="b">
                    <a:solidFill>
                      <a:schemeClr val="accent5">
                        <a:lumMod val="20000"/>
                        <a:lumOff val="80000"/>
                      </a:schemeClr>
                    </a:solidFill>
                  </a:tcPr>
                </a:tc>
                <a:extLst>
                  <a:ext uri="{0D108BD9-81ED-4DB2-BD59-A6C34878D82A}">
                    <a16:rowId xmlns:a16="http://schemas.microsoft.com/office/drawing/2014/main" val="3845069050"/>
                  </a:ext>
                </a:extLst>
              </a:tr>
              <a:tr h="786372">
                <a:tc>
                  <a:txBody>
                    <a:bodyPr/>
                    <a:lstStyle/>
                    <a:p>
                      <a:pPr algn="l" rtl="0" fontAlgn="b"/>
                      <a:r>
                        <a:rPr lang="en-GB" sz="1400" u="none" strike="noStrike" dirty="0">
                          <a:effectLst/>
                        </a:rPr>
                        <a:t>Posters</a:t>
                      </a:r>
                      <a:endParaRPr lang="en-GB" sz="1400" b="0" i="0" u="none" strike="noStrike" dirty="0">
                        <a:solidFill>
                          <a:srgbClr val="000000"/>
                        </a:solidFill>
                        <a:effectLst/>
                        <a:latin typeface="Arial" panose="020B0604020202020204" pitchFamily="34" charset="0"/>
                      </a:endParaRPr>
                    </a:p>
                  </a:txBody>
                  <a:tcPr marL="6350" marR="6350" marT="6350" anchor="b">
                    <a:solidFill>
                      <a:schemeClr val="accent5">
                        <a:lumMod val="20000"/>
                        <a:lumOff val="80000"/>
                      </a:schemeClr>
                    </a:solidFill>
                  </a:tcPr>
                </a:tc>
                <a:tc>
                  <a:txBody>
                    <a:bodyPr/>
                    <a:lstStyle/>
                    <a:p>
                      <a:pPr algn="l" rtl="0" fontAlgn="b"/>
                      <a:r>
                        <a:rPr lang="en-GB" sz="1400" u="none" strike="noStrike" dirty="0">
                          <a:effectLst/>
                        </a:rPr>
                        <a:t>Printed posters</a:t>
                      </a:r>
                      <a:endParaRPr lang="en-GB" sz="1400" b="0" i="0" u="none" strike="noStrike" dirty="0">
                        <a:solidFill>
                          <a:srgbClr val="000000"/>
                        </a:solidFill>
                        <a:effectLst/>
                        <a:latin typeface="Arial" panose="020B0604020202020204" pitchFamily="34" charset="0"/>
                      </a:endParaRPr>
                    </a:p>
                  </a:txBody>
                  <a:tcPr marL="6350" marR="6350" marT="6350" anchor="b">
                    <a:solidFill>
                      <a:schemeClr val="accent5">
                        <a:lumMod val="20000"/>
                        <a:lumOff val="80000"/>
                      </a:schemeClr>
                    </a:solidFill>
                  </a:tcPr>
                </a:tc>
                <a:tc>
                  <a:txBody>
                    <a:bodyPr/>
                    <a:lstStyle/>
                    <a:p>
                      <a:pPr algn="l" fontAlgn="b"/>
                      <a:r>
                        <a:rPr lang="en-GB" sz="1400" u="none" strike="noStrike">
                          <a:effectLst/>
                        </a:rPr>
                        <a:t>Need physical visit to paste posters (Follow protection measures for Covid-19)</a:t>
                      </a:r>
                      <a:endParaRPr lang="en-GB" sz="1400" b="0" i="0" u="none" strike="noStrike">
                        <a:solidFill>
                          <a:srgbClr val="000000"/>
                        </a:solidFill>
                        <a:effectLst/>
                        <a:latin typeface="Arial" panose="020B0604020202020204" pitchFamily="34" charset="0"/>
                      </a:endParaRPr>
                    </a:p>
                  </a:txBody>
                  <a:tcPr marL="6350" marR="6350" marT="6350" anchor="b">
                    <a:solidFill>
                      <a:schemeClr val="accent5">
                        <a:lumMod val="20000"/>
                        <a:lumOff val="80000"/>
                      </a:schemeClr>
                    </a:solidFill>
                  </a:tcPr>
                </a:tc>
                <a:extLst>
                  <a:ext uri="{0D108BD9-81ED-4DB2-BD59-A6C34878D82A}">
                    <a16:rowId xmlns:a16="http://schemas.microsoft.com/office/drawing/2014/main" val="1754394574"/>
                  </a:ext>
                </a:extLst>
              </a:tr>
              <a:tr h="786372">
                <a:tc>
                  <a:txBody>
                    <a:bodyPr/>
                    <a:lstStyle/>
                    <a:p>
                      <a:pPr algn="l" rtl="0" fontAlgn="b"/>
                      <a:r>
                        <a:rPr lang="en-GB" sz="1400" u="none" strike="noStrike" dirty="0">
                          <a:effectLst/>
                        </a:rPr>
                        <a:t>Nudges – footprint, mirrors </a:t>
                      </a:r>
                      <a:r>
                        <a:rPr lang="en-GB" sz="1400" u="none" strike="noStrike" dirty="0" err="1">
                          <a:effectLst/>
                        </a:rPr>
                        <a:t>etc</a:t>
                      </a:r>
                      <a:endParaRPr lang="en-GB" sz="1400" b="0" i="0" u="none" strike="noStrike" dirty="0">
                        <a:solidFill>
                          <a:srgbClr val="000000"/>
                        </a:solidFill>
                        <a:effectLst/>
                        <a:latin typeface="Arial" panose="020B0604020202020204" pitchFamily="34" charset="0"/>
                      </a:endParaRPr>
                    </a:p>
                  </a:txBody>
                  <a:tcPr marL="6350" marR="6350" marT="6350" anchor="b">
                    <a:solidFill>
                      <a:schemeClr val="accent5">
                        <a:lumMod val="20000"/>
                        <a:lumOff val="80000"/>
                      </a:schemeClr>
                    </a:solidFill>
                  </a:tcPr>
                </a:tc>
                <a:tc>
                  <a:txBody>
                    <a:bodyPr/>
                    <a:lstStyle/>
                    <a:p>
                      <a:pPr algn="l" fontAlgn="b"/>
                      <a:r>
                        <a:rPr lang="en-GB" sz="1400" u="none" strike="noStrike" dirty="0">
                          <a:effectLst/>
                        </a:rPr>
                        <a:t>Foot prints printed on tiles, concrete </a:t>
                      </a:r>
                      <a:r>
                        <a:rPr lang="en-GB" sz="1400" u="none" strike="noStrike" dirty="0" err="1">
                          <a:effectLst/>
                        </a:rPr>
                        <a:t>etc</a:t>
                      </a:r>
                      <a:endParaRPr lang="en-GB" sz="1400" b="0" i="0" u="none" strike="noStrike" dirty="0">
                        <a:solidFill>
                          <a:srgbClr val="000000"/>
                        </a:solidFill>
                        <a:effectLst/>
                        <a:latin typeface="Arial" panose="020B0604020202020204" pitchFamily="34" charset="0"/>
                      </a:endParaRPr>
                    </a:p>
                  </a:txBody>
                  <a:tcPr marL="6350" marR="6350" marT="6350" anchor="b">
                    <a:solidFill>
                      <a:schemeClr val="accent5">
                        <a:lumMod val="20000"/>
                        <a:lumOff val="80000"/>
                      </a:schemeClr>
                    </a:solidFill>
                  </a:tcPr>
                </a:tc>
                <a:tc>
                  <a:txBody>
                    <a:bodyPr/>
                    <a:lstStyle/>
                    <a:p>
                      <a:pPr algn="l" fontAlgn="b"/>
                      <a:r>
                        <a:rPr lang="en-GB" sz="1400" u="none" strike="noStrike" dirty="0">
                          <a:effectLst/>
                        </a:rPr>
                        <a:t>Need physical visit to place footsteps (Follow protection measures for Covid-19)</a:t>
                      </a:r>
                      <a:endParaRPr lang="en-GB" sz="1400" b="0" i="0" u="none" strike="noStrike" dirty="0">
                        <a:solidFill>
                          <a:srgbClr val="000000"/>
                        </a:solidFill>
                        <a:effectLst/>
                        <a:latin typeface="Arial" panose="020B0604020202020204" pitchFamily="34" charset="0"/>
                      </a:endParaRPr>
                    </a:p>
                  </a:txBody>
                  <a:tcPr marL="6350" marR="6350" marT="6350" anchor="b">
                    <a:solidFill>
                      <a:schemeClr val="accent5">
                        <a:lumMod val="20000"/>
                        <a:lumOff val="80000"/>
                      </a:schemeClr>
                    </a:solidFill>
                  </a:tcPr>
                </a:tc>
                <a:extLst>
                  <a:ext uri="{0D108BD9-81ED-4DB2-BD59-A6C34878D82A}">
                    <a16:rowId xmlns:a16="http://schemas.microsoft.com/office/drawing/2014/main" val="1100542182"/>
                  </a:ext>
                </a:extLst>
              </a:tr>
              <a:tr h="318228">
                <a:tc>
                  <a:txBody>
                    <a:bodyPr/>
                    <a:lstStyle/>
                    <a:p>
                      <a:pPr algn="l" rtl="0" fontAlgn="b"/>
                      <a:r>
                        <a:rPr lang="en-GB" sz="1400" u="none" strike="noStrike" dirty="0">
                          <a:effectLst/>
                        </a:rPr>
                        <a:t>Remember Game</a:t>
                      </a:r>
                      <a:endParaRPr lang="en-GB" sz="1400" b="0" i="0" u="none" strike="noStrike" dirty="0">
                        <a:solidFill>
                          <a:srgbClr val="000000"/>
                        </a:solidFill>
                        <a:effectLst/>
                        <a:latin typeface="Arial" panose="020B0604020202020204" pitchFamily="34" charset="0"/>
                      </a:endParaRPr>
                    </a:p>
                  </a:txBody>
                  <a:tcPr marL="6350" marR="6350" marT="6350" anchor="b">
                    <a:solidFill>
                      <a:schemeClr val="accent5">
                        <a:lumMod val="20000"/>
                        <a:lumOff val="80000"/>
                      </a:schemeClr>
                    </a:solidFill>
                  </a:tcPr>
                </a:tc>
                <a:tc>
                  <a:txBody>
                    <a:bodyPr/>
                    <a:lstStyle/>
                    <a:p>
                      <a:pPr algn="l" fontAlgn="b"/>
                      <a:endParaRPr lang="en-GB" sz="1400" b="0" i="0" u="none" strike="noStrike" dirty="0">
                        <a:solidFill>
                          <a:srgbClr val="000000"/>
                        </a:solidFill>
                        <a:effectLst/>
                        <a:latin typeface="Arial" panose="020B0604020202020204" pitchFamily="34" charset="0"/>
                      </a:endParaRPr>
                    </a:p>
                  </a:txBody>
                  <a:tcPr marL="6350" marR="6350" marT="6350" anchor="b">
                    <a:solidFill>
                      <a:schemeClr val="accent5">
                        <a:lumMod val="20000"/>
                        <a:lumOff val="80000"/>
                      </a:schemeClr>
                    </a:solidFill>
                  </a:tcPr>
                </a:tc>
                <a:tc>
                  <a:txBody>
                    <a:bodyPr/>
                    <a:lstStyle/>
                    <a:p>
                      <a:pPr algn="l" fontAlgn="b"/>
                      <a:endParaRPr lang="en-GB" sz="1400" b="0" i="0" u="none" strike="noStrike" dirty="0">
                        <a:solidFill>
                          <a:srgbClr val="000000"/>
                        </a:solidFill>
                        <a:effectLst/>
                        <a:latin typeface="Arial" panose="020B0604020202020204" pitchFamily="34" charset="0"/>
                      </a:endParaRPr>
                    </a:p>
                  </a:txBody>
                  <a:tcPr marL="6350" marR="6350" marT="6350" anchor="b">
                    <a:solidFill>
                      <a:schemeClr val="accent5">
                        <a:lumMod val="20000"/>
                        <a:lumOff val="80000"/>
                      </a:schemeClr>
                    </a:solidFill>
                  </a:tcPr>
                </a:tc>
                <a:extLst>
                  <a:ext uri="{0D108BD9-81ED-4DB2-BD59-A6C34878D82A}">
                    <a16:rowId xmlns:a16="http://schemas.microsoft.com/office/drawing/2014/main" val="228471903"/>
                  </a:ext>
                </a:extLst>
              </a:tr>
              <a:tr h="274984">
                <a:tc>
                  <a:txBody>
                    <a:bodyPr/>
                    <a:lstStyle/>
                    <a:p>
                      <a:pPr algn="l" rtl="0" fontAlgn="b"/>
                      <a:r>
                        <a:rPr lang="en-GB" sz="1400" b="1" i="1" u="none" strike="noStrike" dirty="0">
                          <a:effectLst/>
                        </a:rPr>
                        <a:t>Rewards</a:t>
                      </a:r>
                      <a:endParaRPr lang="en-GB" sz="1400" b="1" i="1" u="none" strike="noStrike" dirty="0">
                        <a:solidFill>
                          <a:srgbClr val="000000"/>
                        </a:solidFill>
                        <a:effectLst/>
                        <a:latin typeface="Arial" panose="020B0604020202020204" pitchFamily="34" charset="0"/>
                      </a:endParaRPr>
                    </a:p>
                  </a:txBody>
                  <a:tcPr marL="6350" marR="6350" marT="6350" anchor="b">
                    <a:solidFill>
                      <a:schemeClr val="accent3">
                        <a:lumMod val="20000"/>
                        <a:lumOff val="80000"/>
                      </a:schemeClr>
                    </a:solidFill>
                  </a:tcPr>
                </a:tc>
                <a:tc>
                  <a:txBody>
                    <a:bodyPr/>
                    <a:lstStyle/>
                    <a:p>
                      <a:pPr algn="l" rtl="0" fontAlgn="b"/>
                      <a:endParaRPr lang="en-GB" sz="1400" b="1" i="1" u="none" strike="noStrike" dirty="0">
                        <a:solidFill>
                          <a:srgbClr val="000000"/>
                        </a:solidFill>
                        <a:effectLst/>
                        <a:latin typeface="Arial" panose="020B0604020202020204" pitchFamily="34" charset="0"/>
                      </a:endParaRPr>
                    </a:p>
                  </a:txBody>
                  <a:tcPr marL="6350" marR="6350" marT="6350" anchor="b">
                    <a:solidFill>
                      <a:schemeClr val="accent3">
                        <a:lumMod val="20000"/>
                        <a:lumOff val="80000"/>
                      </a:schemeClr>
                    </a:solidFill>
                  </a:tcPr>
                </a:tc>
                <a:tc>
                  <a:txBody>
                    <a:bodyPr/>
                    <a:lstStyle/>
                    <a:p>
                      <a:pPr algn="l" rtl="0" fontAlgn="b"/>
                      <a:endParaRPr lang="en-GB" sz="1400" b="1" i="1" u="none" strike="noStrike" dirty="0">
                        <a:solidFill>
                          <a:srgbClr val="000000"/>
                        </a:solidFill>
                        <a:effectLst/>
                        <a:latin typeface="Arial" panose="020B0604020202020204" pitchFamily="34" charset="0"/>
                      </a:endParaRPr>
                    </a:p>
                  </a:txBody>
                  <a:tcPr marL="6350" marR="6350" marT="6350" anchor="b">
                    <a:solidFill>
                      <a:schemeClr val="accent3">
                        <a:lumMod val="20000"/>
                        <a:lumOff val="80000"/>
                      </a:schemeClr>
                    </a:solidFill>
                  </a:tcPr>
                </a:tc>
                <a:extLst>
                  <a:ext uri="{0D108BD9-81ED-4DB2-BD59-A6C34878D82A}">
                    <a16:rowId xmlns:a16="http://schemas.microsoft.com/office/drawing/2014/main" val="848890708"/>
                  </a:ext>
                </a:extLst>
              </a:tr>
              <a:tr h="524248">
                <a:tc>
                  <a:txBody>
                    <a:bodyPr/>
                    <a:lstStyle/>
                    <a:p>
                      <a:pPr algn="l" rtl="0" fontAlgn="b"/>
                      <a:r>
                        <a:rPr lang="en-GB" sz="1400" u="none" strike="noStrike" dirty="0">
                          <a:effectLst/>
                        </a:rPr>
                        <a:t>Certificates</a:t>
                      </a:r>
                      <a:endParaRPr lang="en-GB" sz="1400" b="0" i="0" u="none" strike="noStrike" dirty="0">
                        <a:solidFill>
                          <a:srgbClr val="000000"/>
                        </a:solidFill>
                        <a:effectLst/>
                        <a:latin typeface="Arial" panose="020B0604020202020204" pitchFamily="34" charset="0"/>
                      </a:endParaRPr>
                    </a:p>
                  </a:txBody>
                  <a:tcPr marL="6350" marR="6350" marT="6350" anchor="b">
                    <a:solidFill>
                      <a:schemeClr val="accent5">
                        <a:lumMod val="20000"/>
                        <a:lumOff val="80000"/>
                      </a:schemeClr>
                    </a:solidFill>
                  </a:tcPr>
                </a:tc>
                <a:tc>
                  <a:txBody>
                    <a:bodyPr/>
                    <a:lstStyle/>
                    <a:p>
                      <a:pPr algn="l" rtl="0" fontAlgn="b"/>
                      <a:r>
                        <a:rPr lang="en-GB" sz="1400" u="none" strike="noStrike" dirty="0">
                          <a:effectLst/>
                        </a:rPr>
                        <a:t>Colour printed certificates for all participants</a:t>
                      </a:r>
                      <a:endParaRPr lang="en-GB" sz="1400" b="0" i="0" u="none" strike="noStrike" dirty="0">
                        <a:solidFill>
                          <a:srgbClr val="000000"/>
                        </a:solidFill>
                        <a:effectLst/>
                        <a:latin typeface="Arial" panose="020B0604020202020204" pitchFamily="34" charset="0"/>
                      </a:endParaRPr>
                    </a:p>
                  </a:txBody>
                  <a:tcPr marL="6350" marR="6350" marT="6350" anchor="b">
                    <a:solidFill>
                      <a:schemeClr val="accent5">
                        <a:lumMod val="20000"/>
                        <a:lumOff val="80000"/>
                      </a:schemeClr>
                    </a:solidFill>
                  </a:tcPr>
                </a:tc>
                <a:tc>
                  <a:txBody>
                    <a:bodyPr/>
                    <a:lstStyle/>
                    <a:p>
                      <a:pPr algn="l" fontAlgn="b"/>
                      <a:endParaRPr lang="en-GB" sz="1400" b="0" i="0" u="none" strike="noStrike" dirty="0">
                        <a:solidFill>
                          <a:srgbClr val="000000"/>
                        </a:solidFill>
                        <a:effectLst/>
                        <a:latin typeface="Arial" panose="020B0604020202020204" pitchFamily="34" charset="0"/>
                      </a:endParaRPr>
                    </a:p>
                  </a:txBody>
                  <a:tcPr marL="6350" marR="6350" marT="6350" anchor="b">
                    <a:solidFill>
                      <a:schemeClr val="accent5">
                        <a:lumMod val="20000"/>
                        <a:lumOff val="80000"/>
                      </a:schemeClr>
                    </a:solidFill>
                  </a:tcPr>
                </a:tc>
                <a:extLst>
                  <a:ext uri="{0D108BD9-81ED-4DB2-BD59-A6C34878D82A}">
                    <a16:rowId xmlns:a16="http://schemas.microsoft.com/office/drawing/2014/main" val="1181660109"/>
                  </a:ext>
                </a:extLst>
              </a:tr>
              <a:tr h="318228">
                <a:tc>
                  <a:txBody>
                    <a:bodyPr/>
                    <a:lstStyle/>
                    <a:p>
                      <a:pPr algn="l" rtl="0" fontAlgn="b"/>
                      <a:r>
                        <a:rPr lang="en-GB" sz="1400" u="none" strike="noStrike" dirty="0">
                          <a:effectLst/>
                        </a:rPr>
                        <a:t>Scratch cards</a:t>
                      </a:r>
                      <a:endParaRPr lang="en-GB" sz="1400" b="0" i="0" u="none" strike="noStrike" dirty="0">
                        <a:solidFill>
                          <a:srgbClr val="000000"/>
                        </a:solidFill>
                        <a:effectLst/>
                        <a:latin typeface="Arial" panose="020B0604020202020204" pitchFamily="34" charset="0"/>
                      </a:endParaRPr>
                    </a:p>
                  </a:txBody>
                  <a:tcPr marL="6350" marR="6350" marT="6350" anchor="b">
                    <a:solidFill>
                      <a:schemeClr val="accent5">
                        <a:lumMod val="20000"/>
                        <a:lumOff val="80000"/>
                      </a:schemeClr>
                    </a:solidFill>
                  </a:tcPr>
                </a:tc>
                <a:tc>
                  <a:txBody>
                    <a:bodyPr/>
                    <a:lstStyle/>
                    <a:p>
                      <a:pPr algn="l" fontAlgn="b"/>
                      <a:r>
                        <a:rPr lang="en-GB" sz="1400" u="none" strike="noStrike">
                          <a:effectLst/>
                        </a:rPr>
                        <a:t>1 scratch card for each participant</a:t>
                      </a:r>
                      <a:endParaRPr lang="en-GB" sz="1400" b="0" i="0" u="none" strike="noStrike">
                        <a:solidFill>
                          <a:srgbClr val="000000"/>
                        </a:solidFill>
                        <a:effectLst/>
                        <a:latin typeface="Arial" panose="020B0604020202020204" pitchFamily="34" charset="0"/>
                      </a:endParaRPr>
                    </a:p>
                  </a:txBody>
                  <a:tcPr marL="6350" marR="6350" marT="6350" anchor="b">
                    <a:solidFill>
                      <a:schemeClr val="accent5">
                        <a:lumMod val="20000"/>
                        <a:lumOff val="80000"/>
                      </a:schemeClr>
                    </a:solidFill>
                  </a:tcPr>
                </a:tc>
                <a:tc>
                  <a:txBody>
                    <a:bodyPr/>
                    <a:lstStyle/>
                    <a:p>
                      <a:pPr algn="l" fontAlgn="b"/>
                      <a:endParaRPr lang="en-GB" sz="1400" b="0" i="0" u="none" strike="noStrike" dirty="0">
                        <a:solidFill>
                          <a:srgbClr val="000000"/>
                        </a:solidFill>
                        <a:effectLst/>
                        <a:latin typeface="Arial" panose="020B0604020202020204" pitchFamily="34" charset="0"/>
                      </a:endParaRPr>
                    </a:p>
                  </a:txBody>
                  <a:tcPr marL="6350" marR="6350" marT="6350" anchor="b">
                    <a:solidFill>
                      <a:schemeClr val="accent5">
                        <a:lumMod val="20000"/>
                        <a:lumOff val="80000"/>
                      </a:schemeClr>
                    </a:solidFill>
                  </a:tcPr>
                </a:tc>
                <a:extLst>
                  <a:ext uri="{0D108BD9-81ED-4DB2-BD59-A6C34878D82A}">
                    <a16:rowId xmlns:a16="http://schemas.microsoft.com/office/drawing/2014/main" val="1074701958"/>
                  </a:ext>
                </a:extLst>
              </a:tr>
            </a:tbl>
          </a:graphicData>
        </a:graphic>
      </p:graphicFrame>
      <p:sp>
        <p:nvSpPr>
          <p:cNvPr id="5" name="Title 1"/>
          <p:cNvSpPr txBox="1">
            <a:spLocks/>
          </p:cNvSpPr>
          <p:nvPr/>
        </p:nvSpPr>
        <p:spPr bwMode="auto">
          <a:xfrm>
            <a:off x="477077" y="250373"/>
            <a:ext cx="11449879" cy="586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500" b="1">
                <a:solidFill>
                  <a:srgbClr val="61A534"/>
                </a:solidFill>
                <a:latin typeface="+mj-lt"/>
                <a:ea typeface="ＭＳ Ｐゴシック" charset="0"/>
                <a:cs typeface="ＭＳ Ｐゴシック" charset="0"/>
              </a:defRPr>
            </a:lvl1pPr>
            <a:lvl2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2pPr>
            <a:lvl3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3pPr>
            <a:lvl4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4pPr>
            <a:lvl5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5pPr>
            <a:lvl6pPr marL="457200" algn="l" rtl="0" fontAlgn="base">
              <a:spcBef>
                <a:spcPct val="0"/>
              </a:spcBef>
              <a:spcAft>
                <a:spcPct val="0"/>
              </a:spcAft>
              <a:defRPr sz="3500" b="1">
                <a:solidFill>
                  <a:srgbClr val="61A534"/>
                </a:solidFill>
                <a:latin typeface="Arial" charset="0"/>
              </a:defRPr>
            </a:lvl6pPr>
            <a:lvl7pPr marL="914400" algn="l" rtl="0" fontAlgn="base">
              <a:spcBef>
                <a:spcPct val="0"/>
              </a:spcBef>
              <a:spcAft>
                <a:spcPct val="0"/>
              </a:spcAft>
              <a:defRPr sz="3500" b="1">
                <a:solidFill>
                  <a:srgbClr val="61A534"/>
                </a:solidFill>
                <a:latin typeface="Arial" charset="0"/>
              </a:defRPr>
            </a:lvl7pPr>
            <a:lvl8pPr marL="1371600" algn="l" rtl="0" fontAlgn="base">
              <a:spcBef>
                <a:spcPct val="0"/>
              </a:spcBef>
              <a:spcAft>
                <a:spcPct val="0"/>
              </a:spcAft>
              <a:defRPr sz="3500" b="1">
                <a:solidFill>
                  <a:srgbClr val="61A534"/>
                </a:solidFill>
                <a:latin typeface="Arial" charset="0"/>
              </a:defRPr>
            </a:lvl8pPr>
            <a:lvl9pPr marL="1828800" algn="l" rtl="0" fontAlgn="base">
              <a:spcBef>
                <a:spcPct val="0"/>
              </a:spcBef>
              <a:spcAft>
                <a:spcPct val="0"/>
              </a:spcAft>
              <a:defRPr sz="3500" b="1">
                <a:solidFill>
                  <a:srgbClr val="61A534"/>
                </a:solidFill>
                <a:latin typeface="Arial" charset="0"/>
              </a:defRPr>
            </a:lvl9pPr>
          </a:lstStyle>
          <a:p>
            <a:r>
              <a:rPr lang="en-GB" kern="0">
                <a:latin typeface="Candara" panose="020E0502030303020204" pitchFamily="34" charset="0"/>
              </a:rPr>
              <a:t>All Mums Magic Hands Activities, materials and channels</a:t>
            </a:r>
            <a:endParaRPr lang="en-GB" kern="0" dirty="0">
              <a:latin typeface="Candara" panose="020E0502030303020204" pitchFamily="34" charset="0"/>
            </a:endParaRPr>
          </a:p>
        </p:txBody>
      </p:sp>
    </p:spTree>
    <p:extLst>
      <p:ext uri="{BB962C8B-B14F-4D97-AF65-F5344CB8AC3E}">
        <p14:creationId xmlns:p14="http://schemas.microsoft.com/office/powerpoint/2010/main" val="3911843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23392" y="2564904"/>
            <a:ext cx="10515600" cy="1325563"/>
          </a:xfrm>
        </p:spPr>
        <p:txBody>
          <a:bodyPr/>
          <a:lstStyle/>
          <a:p>
            <a:pPr algn="ctr"/>
            <a:r>
              <a:rPr lang="en-GB" sz="5400" b="1" dirty="0">
                <a:latin typeface="Candara" panose="020E0502030303020204" pitchFamily="34" charset="0"/>
              </a:rPr>
              <a:t>MMH Programme</a:t>
            </a:r>
          </a:p>
        </p:txBody>
      </p:sp>
    </p:spTree>
    <p:extLst>
      <p:ext uri="{BB962C8B-B14F-4D97-AF65-F5344CB8AC3E}">
        <p14:creationId xmlns:p14="http://schemas.microsoft.com/office/powerpoint/2010/main" val="860179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248341" y="225967"/>
            <a:ext cx="7520067" cy="610745"/>
          </a:xfrm>
        </p:spPr>
        <p:txBody>
          <a:bodyPr/>
          <a:lstStyle/>
          <a:p>
            <a:pPr algn="ctr"/>
            <a:r>
              <a:rPr lang="en-GB" altLang="en-US" dirty="0">
                <a:latin typeface="Candara" panose="020E0502030303020204" pitchFamily="34" charset="0"/>
                <a:ea typeface="ＭＳ Ｐゴシック" panose="020B0600070205080204" pitchFamily="34" charset="-128"/>
              </a:rPr>
              <a:t>Programme targets</a:t>
            </a:r>
          </a:p>
        </p:txBody>
      </p:sp>
      <p:sp>
        <p:nvSpPr>
          <p:cNvPr id="23555" name="TextBox 5"/>
          <p:cNvSpPr txBox="1">
            <a:spLocks noChangeArrowheads="1"/>
          </p:cNvSpPr>
          <p:nvPr/>
        </p:nvSpPr>
        <p:spPr bwMode="auto">
          <a:xfrm>
            <a:off x="1524000" y="980728"/>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dirty="0">
                <a:latin typeface="Arial" panose="020B0604020202020204" pitchFamily="34" charset="0"/>
                <a:ea typeface="ＭＳ Ｐゴシック" panose="020B0600070205080204" pitchFamily="34" charset="-128"/>
              </a:rPr>
              <a:t>Primary targets</a:t>
            </a:r>
          </a:p>
        </p:txBody>
      </p:sp>
      <p:sp>
        <p:nvSpPr>
          <p:cNvPr id="9" name="TextBox 8"/>
          <p:cNvSpPr txBox="1"/>
          <p:nvPr/>
        </p:nvSpPr>
        <p:spPr>
          <a:xfrm>
            <a:off x="1775520" y="1708353"/>
            <a:ext cx="8496870" cy="1415772"/>
          </a:xfrm>
          <a:prstGeom prst="rect">
            <a:avLst/>
          </a:prstGeom>
          <a:solidFill>
            <a:schemeClr val="accent2">
              <a:lumMod val="20000"/>
              <a:lumOff val="80000"/>
            </a:schemeClr>
          </a:solidFill>
        </p:spPr>
        <p:txBody>
          <a:bodyPr wrap="square">
            <a:spAutoFit/>
          </a:bodyPr>
          <a:lstStyle/>
          <a:p>
            <a:pPr eaLnBrk="1" hangingPunct="1">
              <a:defRPr/>
            </a:pPr>
            <a:r>
              <a:rPr lang="en-GB" sz="1700" dirty="0"/>
              <a:t>Mothers were found to be the most significant hygiene influencers. As caregivers, their behaviour was most likely to have an impact on children under 5. </a:t>
            </a:r>
          </a:p>
          <a:p>
            <a:pPr eaLnBrk="1" hangingPunct="1">
              <a:defRPr/>
            </a:pPr>
            <a:endParaRPr lang="en-GB" sz="1700" dirty="0"/>
          </a:p>
          <a:p>
            <a:pPr eaLnBrk="1" hangingPunct="1">
              <a:defRPr/>
            </a:pPr>
            <a:r>
              <a:rPr lang="en-GB" sz="1700" dirty="0"/>
              <a:t>Grandmothers, aunts and older siblings often also care for children, Mum’s Magic Hands targets women of all ages who care for under 5s</a:t>
            </a:r>
            <a:r>
              <a:rPr lang="en-GB" dirty="0"/>
              <a:t>.</a:t>
            </a:r>
          </a:p>
        </p:txBody>
      </p:sp>
      <p:sp>
        <p:nvSpPr>
          <p:cNvPr id="23557" name="TextBox 9"/>
          <p:cNvSpPr txBox="1">
            <a:spLocks noChangeArrowheads="1"/>
          </p:cNvSpPr>
          <p:nvPr/>
        </p:nvSpPr>
        <p:spPr bwMode="auto">
          <a:xfrm>
            <a:off x="2172072" y="3687193"/>
            <a:ext cx="7884368" cy="46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en-US" sz="2400" b="1" dirty="0">
                <a:latin typeface="Arial" panose="020B0604020202020204" pitchFamily="34" charset="0"/>
                <a:ea typeface="ＭＳ Ｐゴシック" panose="020B0600070205080204" pitchFamily="34" charset="-128"/>
              </a:rPr>
              <a:t>Secondary targets</a:t>
            </a:r>
          </a:p>
        </p:txBody>
      </p:sp>
      <p:sp>
        <p:nvSpPr>
          <p:cNvPr id="11" name="TextBox 10"/>
          <p:cNvSpPr txBox="1"/>
          <p:nvPr/>
        </p:nvSpPr>
        <p:spPr>
          <a:xfrm>
            <a:off x="1775520" y="4365626"/>
            <a:ext cx="8496870" cy="1400175"/>
          </a:xfrm>
          <a:prstGeom prst="rect">
            <a:avLst/>
          </a:prstGeom>
          <a:solidFill>
            <a:schemeClr val="accent2">
              <a:lumMod val="20000"/>
              <a:lumOff val="80000"/>
            </a:schemeClr>
          </a:solidFill>
        </p:spPr>
        <p:txBody>
          <a:bodyPr wrap="square">
            <a:spAutoFit/>
          </a:bodyPr>
          <a:lstStyle/>
          <a:p>
            <a:pPr eaLnBrk="1" hangingPunct="1">
              <a:defRPr/>
            </a:pPr>
            <a:r>
              <a:rPr lang="en-GB" sz="1700" dirty="0"/>
              <a:t>It’s much easier to change children’s behaviour. Along with motivating them through their mothers, we have also targeted activities for children. </a:t>
            </a:r>
          </a:p>
          <a:p>
            <a:pPr eaLnBrk="1" hangingPunct="1">
              <a:defRPr/>
            </a:pPr>
            <a:endParaRPr lang="en-GB" sz="1700" dirty="0"/>
          </a:p>
          <a:p>
            <a:pPr eaLnBrk="1" hangingPunct="1">
              <a:defRPr/>
            </a:pPr>
            <a:r>
              <a:rPr lang="en-GB" sz="1700" dirty="0"/>
              <a:t>Fathers can also play a role promoting handwashing habits. We also have activities geared towards men. </a:t>
            </a:r>
          </a:p>
        </p:txBody>
      </p:sp>
    </p:spTree>
    <p:extLst>
      <p:ext uri="{BB962C8B-B14F-4D97-AF65-F5344CB8AC3E}">
        <p14:creationId xmlns:p14="http://schemas.microsoft.com/office/powerpoint/2010/main" val="4145514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880293" y="564339"/>
            <a:ext cx="5359723" cy="704421"/>
          </a:xfrm>
        </p:spPr>
        <p:txBody>
          <a:bodyPr/>
          <a:lstStyle/>
          <a:p>
            <a:r>
              <a:rPr lang="en-GB" altLang="en-US" dirty="0">
                <a:latin typeface="Candara" panose="020E0502030303020204" pitchFamily="34" charset="0"/>
                <a:ea typeface="ＭＳ Ｐゴシック" panose="020B0600070205080204" pitchFamily="34" charset="-128"/>
              </a:rPr>
              <a:t>Pre-existing conditions </a:t>
            </a:r>
          </a:p>
        </p:txBody>
      </p:sp>
      <p:sp>
        <p:nvSpPr>
          <p:cNvPr id="25603" name="Content Placeholder 2"/>
          <p:cNvSpPr>
            <a:spLocks noGrp="1"/>
          </p:cNvSpPr>
          <p:nvPr>
            <p:ph idx="4294967295"/>
          </p:nvPr>
        </p:nvSpPr>
        <p:spPr>
          <a:xfrm>
            <a:off x="880293" y="1490231"/>
            <a:ext cx="8087140" cy="5113337"/>
          </a:xfrm>
        </p:spPr>
        <p:txBody>
          <a:bodyPr>
            <a:normAutofit/>
          </a:bodyPr>
          <a:lstStyle/>
          <a:p>
            <a:pPr marL="0" indent="0">
              <a:spcBef>
                <a:spcPct val="0"/>
              </a:spcBef>
              <a:buNone/>
            </a:pPr>
            <a:r>
              <a:rPr lang="en-GB" altLang="en-US" dirty="0">
                <a:ea typeface="ＭＳ Ｐゴシック" panose="020B0600070205080204" pitchFamily="34" charset="-128"/>
                <a:cs typeface="Arial" panose="020B0604020202020204" pitchFamily="34" charset="0"/>
              </a:rPr>
              <a:t>Before implementing the programme, make sure </a:t>
            </a:r>
          </a:p>
          <a:p>
            <a:pPr marL="0" indent="0">
              <a:spcBef>
                <a:spcPct val="0"/>
              </a:spcBef>
              <a:buNone/>
            </a:pPr>
            <a:r>
              <a:rPr lang="en-GB" altLang="en-US" dirty="0">
                <a:ea typeface="ＭＳ Ｐゴシック" panose="020B0600070205080204" pitchFamily="34" charset="-128"/>
                <a:cs typeface="Arial" panose="020B0604020202020204" pitchFamily="34" charset="0"/>
              </a:rPr>
              <a:t>the </a:t>
            </a:r>
            <a:r>
              <a:rPr lang="en-GB" altLang="en-US" b="1" dirty="0">
                <a:ea typeface="ＭＳ Ｐゴシック" panose="020B0600070205080204" pitchFamily="34" charset="-128"/>
                <a:cs typeface="Arial" panose="020B0604020202020204" pitchFamily="34" charset="0"/>
              </a:rPr>
              <a:t>environment and situation are suitable</a:t>
            </a:r>
            <a:r>
              <a:rPr lang="en-GB" altLang="en-US" dirty="0">
                <a:ea typeface="ＭＳ Ｐゴシック" panose="020B0600070205080204" pitchFamily="34" charset="-128"/>
                <a:cs typeface="Arial" panose="020B0604020202020204" pitchFamily="34" charset="0"/>
              </a:rPr>
              <a:t>.</a:t>
            </a:r>
          </a:p>
          <a:p>
            <a:pPr>
              <a:spcBef>
                <a:spcPct val="0"/>
              </a:spcBef>
              <a:buFontTx/>
              <a:buNone/>
            </a:pPr>
            <a:endParaRPr lang="en-GB" altLang="en-US" b="1" dirty="0">
              <a:ea typeface="ＭＳ Ｐゴシック" panose="020B0600070205080204" pitchFamily="34" charset="-128"/>
              <a:cs typeface="Arial" panose="020B0604020202020204" pitchFamily="34" charset="0"/>
            </a:endParaRPr>
          </a:p>
          <a:p>
            <a:pPr>
              <a:spcBef>
                <a:spcPct val="0"/>
              </a:spcBef>
              <a:buFontTx/>
              <a:buNone/>
            </a:pPr>
            <a:endParaRPr lang="en-GB" altLang="en-US" b="1" dirty="0">
              <a:ea typeface="ＭＳ Ｐゴシック" panose="020B0600070205080204" pitchFamily="34" charset="-128"/>
              <a:cs typeface="Arial" panose="020B0604020202020204" pitchFamily="34" charset="0"/>
            </a:endParaRPr>
          </a:p>
          <a:p>
            <a:pPr>
              <a:spcBef>
                <a:spcPct val="0"/>
              </a:spcBef>
              <a:buFontTx/>
              <a:buNone/>
            </a:pPr>
            <a:r>
              <a:rPr lang="en-GB" altLang="en-US" b="1" dirty="0">
                <a:solidFill>
                  <a:schemeClr val="accent2"/>
                </a:solidFill>
                <a:ea typeface="ＭＳ Ｐゴシック" panose="020B0600070205080204" pitchFamily="34" charset="-128"/>
                <a:cs typeface="Arial" panose="020B0604020202020204" pitchFamily="34" charset="0"/>
              </a:rPr>
              <a:t>Some pre-existing conditions include:</a:t>
            </a:r>
          </a:p>
          <a:p>
            <a:pPr>
              <a:spcBef>
                <a:spcPts val="1200"/>
              </a:spcBef>
            </a:pPr>
            <a:r>
              <a:rPr lang="en-GB" altLang="en-US" b="1" dirty="0">
                <a:ea typeface="ＭＳ Ｐゴシック" panose="020B0600070205080204" pitchFamily="34" charset="-128"/>
                <a:cs typeface="Arial" panose="020B0604020202020204" pitchFamily="34" charset="0"/>
              </a:rPr>
              <a:t>Handwashing with soap practice is poor/low</a:t>
            </a:r>
          </a:p>
          <a:p>
            <a:pPr>
              <a:spcBef>
                <a:spcPts val="1200"/>
              </a:spcBef>
            </a:pPr>
            <a:r>
              <a:rPr lang="en-GB" altLang="en-US" b="1" dirty="0">
                <a:ea typeface="ＭＳ Ｐゴシック" panose="020B0600070205080204" pitchFamily="34" charset="-128"/>
                <a:cs typeface="Arial" panose="020B0604020202020204" pitchFamily="34" charset="0"/>
              </a:rPr>
              <a:t>Pre-test the storyboard with a sample of the target population</a:t>
            </a:r>
          </a:p>
          <a:p>
            <a:pPr>
              <a:spcBef>
                <a:spcPts val="1200"/>
              </a:spcBef>
            </a:pPr>
            <a:r>
              <a:rPr lang="en-GB" altLang="en-US" b="1" dirty="0">
                <a:ea typeface="ＭＳ Ｐゴシック" panose="020B0600070205080204" pitchFamily="34" charset="-128"/>
                <a:cs typeface="Arial" panose="020B0604020202020204" pitchFamily="34" charset="0"/>
              </a:rPr>
              <a:t>Basic needs should be met – i.e. shelter, food, water, latrine with handwashing station at communal and household levels, hygiene kits etc.</a:t>
            </a:r>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8788" y="1529862"/>
            <a:ext cx="136207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8568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79376" y="260648"/>
            <a:ext cx="7992888" cy="736856"/>
          </a:xfrm>
          <a:noFill/>
        </p:spPr>
        <p:txBody>
          <a:bodyPr vert="horz" lIns="91440" tIns="45720" rIns="91440" bIns="45720" rtlCol="0" anchor="b">
            <a:normAutofit fontScale="90000"/>
          </a:bodyPr>
          <a:lstStyle/>
          <a:p>
            <a:br>
              <a:rPr lang="en-US" altLang="en-US" dirty="0">
                <a:latin typeface="Candara" panose="020E0502030303020204" pitchFamily="34" charset="0"/>
              </a:rPr>
            </a:br>
            <a:br>
              <a:rPr lang="en-US" altLang="en-US" dirty="0">
                <a:latin typeface="Candara" panose="020E0502030303020204" pitchFamily="34" charset="0"/>
              </a:rPr>
            </a:br>
            <a:br>
              <a:rPr lang="en-US" altLang="en-US" dirty="0">
                <a:latin typeface="Candara" panose="020E0502030303020204" pitchFamily="34" charset="0"/>
              </a:rPr>
            </a:br>
            <a:r>
              <a:rPr lang="en-US" altLang="en-US" dirty="0">
                <a:latin typeface="Candara" panose="020E0502030303020204" pitchFamily="34" charset="0"/>
              </a:rPr>
              <a:t>MMH resource material:</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622" r="17553"/>
          <a:stretch/>
        </p:blipFill>
        <p:spPr>
          <a:xfrm>
            <a:off x="7320136" y="1268760"/>
            <a:ext cx="4320481" cy="3930881"/>
          </a:xfrm>
          <a:prstGeom prst="rect">
            <a:avLst/>
          </a:prstGeom>
        </p:spPr>
      </p:pic>
      <p:sp>
        <p:nvSpPr>
          <p:cNvPr id="5" name="Title 1"/>
          <p:cNvSpPr txBox="1">
            <a:spLocks/>
          </p:cNvSpPr>
          <p:nvPr/>
        </p:nvSpPr>
        <p:spPr bwMode="auto">
          <a:xfrm>
            <a:off x="481254" y="1223201"/>
            <a:ext cx="6694866" cy="479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rtlCol="0" anchor="b" anchorCtr="0" compatLnSpc="1">
            <a:prstTxWarp prst="textNoShape">
              <a:avLst/>
            </a:prstTxWarp>
            <a:normAutofit fontScale="55000" lnSpcReduction="20000"/>
          </a:bodyPr>
          <a:lstStyle>
            <a:lvl1pPr algn="l" rtl="0" eaLnBrk="0" fontAlgn="base" hangingPunct="0">
              <a:spcBef>
                <a:spcPct val="0"/>
              </a:spcBef>
              <a:spcAft>
                <a:spcPct val="0"/>
              </a:spcAft>
              <a:defRPr sz="3500" b="1">
                <a:solidFill>
                  <a:srgbClr val="61A534"/>
                </a:solidFill>
                <a:latin typeface="+mj-lt"/>
                <a:ea typeface="ＭＳ Ｐゴシック" charset="0"/>
                <a:cs typeface="ＭＳ Ｐゴシック" charset="0"/>
              </a:defRPr>
            </a:lvl1pPr>
            <a:lvl2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2pPr>
            <a:lvl3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3pPr>
            <a:lvl4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4pPr>
            <a:lvl5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5pPr>
            <a:lvl6pPr marL="457200" algn="l" rtl="0" fontAlgn="base">
              <a:spcBef>
                <a:spcPct val="0"/>
              </a:spcBef>
              <a:spcAft>
                <a:spcPct val="0"/>
              </a:spcAft>
              <a:defRPr sz="3500" b="1">
                <a:solidFill>
                  <a:srgbClr val="61A534"/>
                </a:solidFill>
                <a:latin typeface="Arial" charset="0"/>
              </a:defRPr>
            </a:lvl6pPr>
            <a:lvl7pPr marL="914400" algn="l" rtl="0" fontAlgn="base">
              <a:spcBef>
                <a:spcPct val="0"/>
              </a:spcBef>
              <a:spcAft>
                <a:spcPct val="0"/>
              </a:spcAft>
              <a:defRPr sz="3500" b="1">
                <a:solidFill>
                  <a:srgbClr val="61A534"/>
                </a:solidFill>
                <a:latin typeface="Arial" charset="0"/>
              </a:defRPr>
            </a:lvl7pPr>
            <a:lvl8pPr marL="1371600" algn="l" rtl="0" fontAlgn="base">
              <a:spcBef>
                <a:spcPct val="0"/>
              </a:spcBef>
              <a:spcAft>
                <a:spcPct val="0"/>
              </a:spcAft>
              <a:defRPr sz="3500" b="1">
                <a:solidFill>
                  <a:srgbClr val="61A534"/>
                </a:solidFill>
                <a:latin typeface="Arial" charset="0"/>
              </a:defRPr>
            </a:lvl8pPr>
            <a:lvl9pPr marL="1828800" algn="l" rtl="0" fontAlgn="base">
              <a:spcBef>
                <a:spcPct val="0"/>
              </a:spcBef>
              <a:spcAft>
                <a:spcPct val="0"/>
              </a:spcAft>
              <a:defRPr sz="3500" b="1">
                <a:solidFill>
                  <a:srgbClr val="61A534"/>
                </a:solidFill>
                <a:latin typeface="Arial" charset="0"/>
              </a:defRPr>
            </a:lvl9pPr>
          </a:lstStyle>
          <a:p>
            <a:pPr algn="just"/>
            <a:r>
              <a:rPr lang="en-US" altLang="en-US" sz="3300" b="0" kern="0" dirty="0">
                <a:solidFill>
                  <a:schemeClr val="tx1"/>
                </a:solidFill>
              </a:rPr>
              <a:t>Following resource material is available on Oxfam website and box folders. Covid-19 adapted material is already on Box but will upload on website soon.</a:t>
            </a:r>
          </a:p>
          <a:p>
            <a:pPr algn="just"/>
            <a:endParaRPr lang="en-US" altLang="en-US" sz="3300" b="0" kern="0" dirty="0">
              <a:solidFill>
                <a:schemeClr val="tx1"/>
              </a:solidFill>
            </a:endParaRPr>
          </a:p>
          <a:p>
            <a:pPr marL="457200" indent="-457200" algn="just">
              <a:buFont typeface="Arial" panose="020B0604020202020204" pitchFamily="34" charset="0"/>
              <a:buChar char="•"/>
            </a:pPr>
            <a:r>
              <a:rPr lang="en-US" altLang="en-US" sz="3300" b="0" kern="0" dirty="0">
                <a:solidFill>
                  <a:schemeClr val="tx1"/>
                </a:solidFill>
              </a:rPr>
              <a:t>Field Guide</a:t>
            </a:r>
          </a:p>
          <a:p>
            <a:pPr marL="457200" indent="-457200" algn="just">
              <a:buFont typeface="Arial" panose="020B0604020202020204" pitchFamily="34" charset="0"/>
              <a:buChar char="•"/>
            </a:pPr>
            <a:r>
              <a:rPr lang="en-US" altLang="en-US" sz="3300" b="0" kern="0" dirty="0">
                <a:solidFill>
                  <a:schemeClr val="tx1"/>
                </a:solidFill>
              </a:rPr>
              <a:t>Training Material (</a:t>
            </a:r>
            <a:r>
              <a:rPr lang="en-US" altLang="en-US" sz="3300" b="0" kern="0" dirty="0" err="1">
                <a:solidFill>
                  <a:schemeClr val="tx1"/>
                </a:solidFill>
              </a:rPr>
              <a:t>ToT</a:t>
            </a:r>
            <a:r>
              <a:rPr lang="en-US" altLang="en-US" sz="3300" b="0" kern="0" dirty="0">
                <a:solidFill>
                  <a:schemeClr val="tx1"/>
                </a:solidFill>
              </a:rPr>
              <a:t> Guide, Promoters Script)</a:t>
            </a:r>
          </a:p>
          <a:p>
            <a:pPr marL="457200" indent="-457200" algn="just">
              <a:buFont typeface="Arial" panose="020B0604020202020204" pitchFamily="34" charset="0"/>
              <a:buChar char="•"/>
            </a:pPr>
            <a:r>
              <a:rPr lang="en-US" altLang="en-US" sz="3300" b="0" kern="0" dirty="0">
                <a:solidFill>
                  <a:schemeClr val="tx1"/>
                </a:solidFill>
              </a:rPr>
              <a:t>Resource Material (MMH Storyboard, formative research material)</a:t>
            </a:r>
          </a:p>
          <a:p>
            <a:br>
              <a:rPr lang="en-US" altLang="en-US" sz="3300" b="0" kern="0" dirty="0">
                <a:solidFill>
                  <a:schemeClr val="tx1"/>
                </a:solidFill>
              </a:rPr>
            </a:br>
            <a:br>
              <a:rPr lang="en-US" altLang="en-US" sz="3300" b="0" kern="0" dirty="0">
                <a:solidFill>
                  <a:schemeClr val="tx1"/>
                </a:solidFill>
              </a:rPr>
            </a:br>
            <a:r>
              <a:rPr lang="en-US" altLang="en-US" sz="3300" b="0" kern="0" dirty="0">
                <a:solidFill>
                  <a:schemeClr val="tx1"/>
                </a:solidFill>
              </a:rPr>
              <a:t>Website Link: </a:t>
            </a:r>
            <a:r>
              <a:rPr lang="en-US" altLang="en-US" sz="3300" b="0" dirty="0">
                <a:solidFill>
                  <a:schemeClr val="tx1"/>
                </a:solidFill>
                <a:hlinkClick r:id="rId4"/>
              </a:rPr>
              <a:t>www.Oxfam.org.uk/mmh</a:t>
            </a:r>
            <a:r>
              <a:rPr lang="en-US" altLang="en-US" sz="3300" b="0" dirty="0">
                <a:solidFill>
                  <a:schemeClr val="tx1"/>
                </a:solidFill>
              </a:rPr>
              <a:t> </a:t>
            </a:r>
          </a:p>
          <a:p>
            <a:endParaRPr lang="en-US" altLang="en-US" sz="3300" b="0" kern="0" dirty="0">
              <a:solidFill>
                <a:schemeClr val="tx1"/>
              </a:solidFill>
            </a:endParaRPr>
          </a:p>
          <a:p>
            <a:r>
              <a:rPr lang="en-US" altLang="en-US" sz="3300" b="0" kern="0" dirty="0">
                <a:solidFill>
                  <a:schemeClr val="tx1"/>
                </a:solidFill>
              </a:rPr>
              <a:t>Box Link: ALL  </a:t>
            </a:r>
            <a:r>
              <a:rPr lang="en-US" altLang="en-US" sz="3300" b="0" kern="0" dirty="0">
                <a:solidFill>
                  <a:schemeClr val="tx1"/>
                </a:solidFill>
                <a:hlinkClick r:id="rId5"/>
              </a:rPr>
              <a:t>https://oxfam.box.com/s/nvbqi09fs31xxiwa9wne3di3mtr1n1tg</a:t>
            </a:r>
            <a:r>
              <a:rPr lang="en-US" altLang="en-US" sz="3300" b="0" kern="0" dirty="0">
                <a:solidFill>
                  <a:schemeClr val="tx1"/>
                </a:solidFill>
              </a:rPr>
              <a:t> </a:t>
            </a:r>
            <a:br>
              <a:rPr lang="en-US" altLang="en-US" sz="3300" b="0" kern="0" dirty="0">
                <a:solidFill>
                  <a:schemeClr val="tx1"/>
                </a:solidFill>
              </a:rPr>
            </a:br>
            <a:endParaRPr lang="en-US" altLang="en-US" sz="3300" b="0" kern="0" dirty="0">
              <a:solidFill>
                <a:schemeClr val="tx1"/>
              </a:solidFill>
            </a:endParaRPr>
          </a:p>
          <a:p>
            <a:r>
              <a:rPr lang="en-US" altLang="en-US" sz="3300" b="0" kern="0" dirty="0">
                <a:solidFill>
                  <a:schemeClr val="tx1"/>
                </a:solidFill>
              </a:rPr>
              <a:t>Box Link: Syria</a:t>
            </a:r>
            <a:br>
              <a:rPr lang="en-US" altLang="en-US" sz="3300" b="0" kern="0" dirty="0"/>
            </a:br>
            <a:r>
              <a:rPr lang="en-US" altLang="en-US" sz="3300" b="0" kern="0" dirty="0">
                <a:hlinkClick r:id="rId6"/>
              </a:rPr>
              <a:t>https://oxfam.box.com/s/75vrzkphxbie68rijflxxkph9ant839f</a:t>
            </a:r>
            <a:endParaRPr lang="en-US" altLang="en-US" sz="3300" b="0" kern="0" dirty="0"/>
          </a:p>
          <a:p>
            <a:endParaRPr lang="en-US" altLang="en-US" sz="3300" b="0" kern="0" dirty="0"/>
          </a:p>
        </p:txBody>
      </p:sp>
    </p:spTree>
    <p:extLst>
      <p:ext uri="{BB962C8B-B14F-4D97-AF65-F5344CB8AC3E}">
        <p14:creationId xmlns:p14="http://schemas.microsoft.com/office/powerpoint/2010/main" val="2502560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49873" y="531019"/>
            <a:ext cx="6698255" cy="593725"/>
          </a:xfrm>
        </p:spPr>
        <p:txBody>
          <a:bodyPr>
            <a:noAutofit/>
          </a:bodyPr>
          <a:lstStyle/>
          <a:p>
            <a:r>
              <a:rPr lang="en-US" dirty="0">
                <a:latin typeface="Candara" panose="020E0502030303020204" pitchFamily="34" charset="0"/>
              </a:rPr>
              <a:t>MMH Storyboard</a:t>
            </a:r>
            <a:endParaRPr lang="en-GB" dirty="0">
              <a:latin typeface="Candara" panose="020E0502030303020204" pitchFamily="34" charset="0"/>
            </a:endParaRPr>
          </a:p>
        </p:txBody>
      </p:sp>
      <p:sp>
        <p:nvSpPr>
          <p:cNvPr id="5" name="Rectangle 4"/>
          <p:cNvSpPr/>
          <p:nvPr/>
        </p:nvSpPr>
        <p:spPr>
          <a:xfrm>
            <a:off x="598420" y="1648152"/>
            <a:ext cx="6289668" cy="3365024"/>
          </a:xfrm>
          <a:prstGeom prst="rect">
            <a:avLst/>
          </a:prstGeom>
        </p:spPr>
        <p:txBody>
          <a:bodyPr wrap="square">
            <a:spAutoFit/>
          </a:bodyPr>
          <a:lstStyle/>
          <a:p>
            <a:pPr>
              <a:lnSpc>
                <a:spcPct val="90000"/>
              </a:lnSpc>
              <a:spcBef>
                <a:spcPts val="1000"/>
              </a:spcBef>
            </a:pPr>
            <a:r>
              <a:rPr lang="en-US" b="1" dirty="0"/>
              <a:t>Mum’s Magic Hands storyboard</a:t>
            </a:r>
            <a:r>
              <a:rPr lang="en-US" dirty="0"/>
              <a:t> is used in group sessions to raise awareness.  </a:t>
            </a:r>
          </a:p>
          <a:p>
            <a:pPr>
              <a:lnSpc>
                <a:spcPct val="90000"/>
              </a:lnSpc>
              <a:spcBef>
                <a:spcPts val="1000"/>
              </a:spcBef>
            </a:pPr>
            <a:r>
              <a:rPr lang="en-US" dirty="0"/>
              <a:t>It tells the story of a mother and her heroic efforts to nurture her daughter with her magic hands. </a:t>
            </a:r>
          </a:p>
          <a:p>
            <a:pPr>
              <a:lnSpc>
                <a:spcPct val="90000"/>
              </a:lnSpc>
              <a:spcBef>
                <a:spcPts val="1000"/>
              </a:spcBef>
            </a:pPr>
            <a:r>
              <a:rPr lang="en-US" dirty="0"/>
              <a:t>Against all odds and despite the difficult conditions of an emergency context, she is able to instill good handwashing habits in her child which leads to her daughter’s ultimate success in life. </a:t>
            </a:r>
          </a:p>
          <a:p>
            <a:pPr>
              <a:lnSpc>
                <a:spcPct val="90000"/>
              </a:lnSpc>
              <a:spcBef>
                <a:spcPts val="1000"/>
              </a:spcBef>
            </a:pPr>
            <a:r>
              <a:rPr lang="en-US" dirty="0"/>
              <a:t>The story is based on nurture and affiliation.</a:t>
            </a:r>
            <a:endParaRPr lang="en-GB" dirty="0"/>
          </a:p>
          <a:p>
            <a:pPr lvl="0">
              <a:lnSpc>
                <a:spcPct val="90000"/>
              </a:lnSpc>
              <a:spcBef>
                <a:spcPts val="1000"/>
              </a:spcBef>
            </a:pPr>
            <a:endParaRPr lang="en-US" sz="1400" b="1" dirty="0">
              <a:solidFill>
                <a:schemeClr val="tx1">
                  <a:lumMod val="85000"/>
                  <a:lumOff val="15000"/>
                </a:schemeClr>
              </a:solidFill>
              <a:latin typeface="Arial Black" panose="020B0A04020102020204" pitchFamily="34" charset="0"/>
            </a:endParaRPr>
          </a:p>
          <a:p>
            <a:pPr lvl="0">
              <a:lnSpc>
                <a:spcPct val="90000"/>
              </a:lnSpc>
              <a:spcBef>
                <a:spcPts val="1000"/>
              </a:spcBef>
            </a:pPr>
            <a:endParaRPr lang="en-US" sz="1400" b="1" dirty="0">
              <a:solidFill>
                <a:schemeClr val="tx1">
                  <a:lumMod val="85000"/>
                  <a:lumOff val="15000"/>
                </a:schemeClr>
              </a:solidFill>
              <a:latin typeface="Arial Black" panose="020B0A04020102020204" pitchFamily="34" charset="0"/>
            </a:endParaRPr>
          </a:p>
        </p:txBody>
      </p:sp>
      <p:pic>
        <p:nvPicPr>
          <p:cNvPr id="8" name="Picture 7" descr="A picture containing toy, drawing&#10;&#10;Description automatically generated">
            <a:extLst>
              <a:ext uri="{FF2B5EF4-FFF2-40B4-BE49-F238E27FC236}">
                <a16:creationId xmlns:a16="http://schemas.microsoft.com/office/drawing/2014/main" id="{DAA07622-5160-4A6B-A0FF-97AAAA8A63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543" b="-1"/>
          <a:stretch/>
        </p:blipFill>
        <p:spPr>
          <a:xfrm>
            <a:off x="7238111" y="1627373"/>
            <a:ext cx="4500566" cy="3301141"/>
          </a:xfrm>
          <a:prstGeom prst="rect">
            <a:avLst/>
          </a:prstGeom>
          <a:noFill/>
        </p:spPr>
      </p:pic>
    </p:spTree>
    <p:extLst>
      <p:ext uri="{BB962C8B-B14F-4D97-AF65-F5344CB8AC3E}">
        <p14:creationId xmlns:p14="http://schemas.microsoft.com/office/powerpoint/2010/main" val="7317105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551384" y="210248"/>
            <a:ext cx="11089231" cy="820281"/>
          </a:xfrm>
          <a:noFill/>
          <a:extLs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a:spcAft>
                <a:spcPts val="0"/>
              </a:spcAft>
            </a:pPr>
            <a:r>
              <a:rPr lang="en-GB" sz="3000" dirty="0">
                <a:latin typeface="Oxfam TSTAR PRO Headline" panose="02000806030000020004" pitchFamily="2" charset="0"/>
                <a:cs typeface="Aharoni" panose="02010803020104030203" pitchFamily="2" charset="-79"/>
              </a:rPr>
              <a:t>Session 4</a:t>
            </a:r>
            <a:r>
              <a:rPr lang="en-GB" sz="3000" dirty="0">
                <a:latin typeface="Aharoni" panose="02010803020104030203" pitchFamily="2" charset="-79"/>
                <a:cs typeface="Aharoni" panose="02010803020104030203" pitchFamily="2" charset="-79"/>
              </a:rPr>
              <a:t>:  MMHs </a:t>
            </a:r>
            <a:r>
              <a:rPr lang="en-GB" sz="3000" dirty="0">
                <a:latin typeface="Aharoni" panose="02010803020104030203" pitchFamily="2" charset="-79"/>
                <a:ea typeface="Times New Roman" panose="02020603050405020304" pitchFamily="18" charset="0"/>
                <a:cs typeface="Aharoni" panose="02010803020104030203" pitchFamily="2" charset="-79"/>
              </a:rPr>
              <a:t>Sessions Flow </a:t>
            </a:r>
            <a:br>
              <a:rPr lang="en-GB" sz="3000" dirty="0">
                <a:latin typeface="Aharoni" panose="02010803020104030203" pitchFamily="2" charset="-79"/>
                <a:ea typeface="Times New Roman" panose="02020603050405020304" pitchFamily="18" charset="0"/>
                <a:cs typeface="Aharoni" panose="02010803020104030203" pitchFamily="2" charset="-79"/>
              </a:rPr>
            </a:br>
            <a:endParaRPr lang="en-US" altLang="en-US" dirty="0">
              <a:latin typeface="Oxfam Global Headline Regular" panose="020B0604030201010201" pitchFamily="34" charset="0"/>
              <a:ea typeface="ＭＳ Ｐゴシック" panose="020B0600070205080204" pitchFamily="34" charset="-128"/>
            </a:endParaRPr>
          </a:p>
        </p:txBody>
      </p:sp>
      <p:sp>
        <p:nvSpPr>
          <p:cNvPr id="6" name="Rectangle 5"/>
          <p:cNvSpPr txBox="1">
            <a:spLocks noChangeArrowheads="1"/>
          </p:cNvSpPr>
          <p:nvPr/>
        </p:nvSpPr>
        <p:spPr bwMode="auto">
          <a:xfrm>
            <a:off x="525470" y="693854"/>
            <a:ext cx="10395066" cy="5470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bodyPr>
          <a:lstStyle>
            <a:lvl1pPr marL="0" indent="0" algn="l" rtl="0" eaLnBrk="0" fontAlgn="base" hangingPunct="0">
              <a:spcBef>
                <a:spcPts val="900"/>
              </a:spcBef>
              <a:spcAft>
                <a:spcPct val="0"/>
              </a:spcAft>
              <a:buFontTx/>
              <a:buNone/>
              <a:defRPr sz="2200" b="1">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lvl="1">
              <a:spcBef>
                <a:spcPts val="0"/>
              </a:spcBef>
              <a:spcAft>
                <a:spcPts val="0"/>
              </a:spcAft>
              <a:buFontTx/>
              <a:buChar char="-"/>
            </a:pPr>
            <a:endParaRPr lang="en-GB" sz="1600" dirty="0"/>
          </a:p>
          <a:p>
            <a:pPr marL="457200" lvl="1" indent="0">
              <a:spcBef>
                <a:spcPts val="0"/>
              </a:spcBef>
              <a:spcAft>
                <a:spcPts val="0"/>
              </a:spcAft>
              <a:buNone/>
            </a:pPr>
            <a:r>
              <a:rPr lang="en-GB" sz="2500" dirty="0">
                <a:latin typeface="+mj-lt"/>
              </a:rPr>
              <a:t>GROUP ACTIVITY -1: MMH Storyboard Pretesting (25 mins)</a:t>
            </a:r>
          </a:p>
          <a:p>
            <a:pPr marL="457200" lvl="1" indent="0">
              <a:spcBef>
                <a:spcPts val="0"/>
              </a:spcBef>
              <a:spcAft>
                <a:spcPts val="0"/>
              </a:spcAft>
              <a:buNone/>
            </a:pPr>
            <a:r>
              <a:rPr lang="en-GB" sz="2500" dirty="0">
                <a:latin typeface="+mj-lt"/>
              </a:rPr>
              <a:t> </a:t>
            </a:r>
          </a:p>
          <a:p>
            <a:pPr marL="457200" lvl="1" indent="0">
              <a:spcBef>
                <a:spcPts val="0"/>
              </a:spcBef>
              <a:spcAft>
                <a:spcPts val="0"/>
              </a:spcAft>
              <a:buNone/>
            </a:pPr>
            <a:r>
              <a:rPr lang="en-GB" sz="2500" dirty="0">
                <a:latin typeface="+mj-lt"/>
              </a:rPr>
              <a:t>Stages/Steps of MMH at a glance (20 mins) </a:t>
            </a:r>
          </a:p>
          <a:p>
            <a:pPr marL="457200" lvl="1" indent="0">
              <a:spcBef>
                <a:spcPts val="0"/>
              </a:spcBef>
              <a:spcAft>
                <a:spcPts val="0"/>
              </a:spcAft>
              <a:buNone/>
            </a:pPr>
            <a:r>
              <a:rPr lang="en-GB" sz="2500" b="1" i="1" dirty="0"/>
              <a:t>    </a:t>
            </a:r>
            <a:r>
              <a:rPr lang="en-GB" sz="2000" b="1" i="1" dirty="0"/>
              <a:t>Stage 1 -  Pre-implementation preparation (procurement, training)</a:t>
            </a:r>
          </a:p>
          <a:p>
            <a:pPr marL="457200" lvl="1" indent="0">
              <a:spcBef>
                <a:spcPts val="0"/>
              </a:spcBef>
              <a:spcAft>
                <a:spcPts val="0"/>
              </a:spcAft>
              <a:buNone/>
            </a:pPr>
            <a:r>
              <a:rPr lang="en-GB" sz="2000" b="1" i="1" dirty="0"/>
              <a:t>     Stage 2 - Implementation of MMH program</a:t>
            </a:r>
          </a:p>
          <a:p>
            <a:pPr marL="457200" lvl="1" indent="0">
              <a:spcBef>
                <a:spcPts val="0"/>
              </a:spcBef>
              <a:spcAft>
                <a:spcPts val="0"/>
              </a:spcAft>
              <a:buNone/>
            </a:pPr>
            <a:r>
              <a:rPr lang="en-GB" sz="2000" b="1" i="1" dirty="0">
                <a:latin typeface="Calibri" panose="020F0502020204030204" pitchFamily="34" charset="0"/>
              </a:rPr>
              <a:t>      </a:t>
            </a:r>
            <a:r>
              <a:rPr lang="en-GB" sz="2000" b="1" i="1" dirty="0"/>
              <a:t>Stage 3 -  Monitoring</a:t>
            </a:r>
          </a:p>
          <a:p>
            <a:pPr marL="457200" lvl="1" indent="0">
              <a:spcBef>
                <a:spcPts val="0"/>
              </a:spcBef>
              <a:spcAft>
                <a:spcPts val="0"/>
              </a:spcAft>
              <a:buNone/>
            </a:pPr>
            <a:r>
              <a:rPr lang="en-GB" sz="2000" b="1" i="1" dirty="0"/>
              <a:t>     Stage 4 – Evaluation</a:t>
            </a:r>
          </a:p>
          <a:p>
            <a:pPr marL="457200" lvl="1" indent="0">
              <a:spcBef>
                <a:spcPts val="0"/>
              </a:spcBef>
              <a:spcAft>
                <a:spcPts val="0"/>
              </a:spcAft>
              <a:buNone/>
            </a:pPr>
            <a:endParaRPr lang="en-GB" sz="2500" dirty="0">
              <a:latin typeface="+mj-lt"/>
            </a:endParaRPr>
          </a:p>
          <a:p>
            <a:pPr marL="457200" lvl="1" indent="0">
              <a:spcBef>
                <a:spcPts val="0"/>
              </a:spcBef>
              <a:spcAft>
                <a:spcPts val="0"/>
              </a:spcAft>
              <a:buNone/>
            </a:pPr>
            <a:r>
              <a:rPr lang="en-GB" sz="2500" dirty="0">
                <a:latin typeface="+mj-lt"/>
              </a:rPr>
              <a:t>Promoters key consideration, skills,  Adult learning approach (10 mins)</a:t>
            </a:r>
          </a:p>
          <a:p>
            <a:pPr marL="457200" lvl="1" indent="0">
              <a:spcBef>
                <a:spcPts val="0"/>
              </a:spcBef>
              <a:spcAft>
                <a:spcPts val="0"/>
              </a:spcAft>
              <a:buNone/>
            </a:pPr>
            <a:endParaRPr lang="en-US" sz="2500" dirty="0">
              <a:latin typeface="+mj-lt"/>
            </a:endParaRPr>
          </a:p>
          <a:p>
            <a:pPr marL="457200" lvl="1" indent="0">
              <a:spcBef>
                <a:spcPts val="0"/>
              </a:spcBef>
              <a:spcAft>
                <a:spcPts val="0"/>
              </a:spcAft>
              <a:buNone/>
            </a:pPr>
            <a:r>
              <a:rPr lang="en-GB" sz="2500" dirty="0">
                <a:latin typeface="+mj-lt"/>
              </a:rPr>
              <a:t>Group Activity 2: Storyboard (Q&amp;A) &amp; Group Presentation (30 mins)</a:t>
            </a:r>
          </a:p>
          <a:p>
            <a:pPr marL="457200" lvl="1" indent="0">
              <a:spcBef>
                <a:spcPts val="0"/>
              </a:spcBef>
              <a:spcAft>
                <a:spcPts val="0"/>
              </a:spcAft>
              <a:buNone/>
            </a:pPr>
            <a:endParaRPr lang="en-US" sz="2500" dirty="0">
              <a:latin typeface="+mj-lt"/>
            </a:endParaRPr>
          </a:p>
          <a:p>
            <a:pPr marL="457200" lvl="1" indent="0">
              <a:spcBef>
                <a:spcPts val="0"/>
              </a:spcBef>
              <a:spcAft>
                <a:spcPts val="0"/>
              </a:spcAft>
              <a:buNone/>
            </a:pPr>
            <a:r>
              <a:rPr lang="en-GB" sz="2500" dirty="0">
                <a:latin typeface="+mj-lt"/>
              </a:rPr>
              <a:t>Group Activity 3: Activities Practice &amp; Group Presentations </a:t>
            </a:r>
            <a:r>
              <a:rPr lang="en-GB" sz="2500" dirty="0"/>
              <a:t>(30 mins)</a:t>
            </a:r>
          </a:p>
          <a:p>
            <a:pPr marL="457200" lvl="1" indent="0">
              <a:spcBef>
                <a:spcPts val="0"/>
              </a:spcBef>
              <a:spcAft>
                <a:spcPts val="0"/>
              </a:spcAft>
              <a:buNone/>
            </a:pPr>
            <a:endParaRPr lang="en-US" sz="2500" dirty="0">
              <a:latin typeface="+mj-lt"/>
            </a:endParaRPr>
          </a:p>
          <a:p>
            <a:pPr marL="457200" lvl="1" indent="0">
              <a:spcBef>
                <a:spcPts val="0"/>
              </a:spcBef>
              <a:spcAft>
                <a:spcPts val="0"/>
              </a:spcAft>
              <a:buNone/>
            </a:pPr>
            <a:endParaRPr lang="en-US" sz="2500" dirty="0">
              <a:latin typeface="Calibri" panose="020F0502020204030204" pitchFamily="34" charset="0"/>
              <a:ea typeface="Calibri" panose="020F0502020204030204" pitchFamily="34" charset="0"/>
              <a:cs typeface="Calibri" panose="020F0502020204030204" pitchFamily="34" charset="0"/>
            </a:endParaRPr>
          </a:p>
          <a:p>
            <a:pPr marL="457200" lvl="1" indent="0">
              <a:spcBef>
                <a:spcPts val="0"/>
              </a:spcBef>
              <a:spcAft>
                <a:spcPts val="0"/>
              </a:spcAft>
              <a:buNone/>
            </a:pPr>
            <a:br>
              <a:rPr lang="en-GB" dirty="0"/>
            </a:br>
            <a:endParaRPr lang="en-US" kern="0" dirty="0">
              <a:cs typeface="+mn-cs"/>
            </a:endParaRPr>
          </a:p>
        </p:txBody>
      </p:sp>
      <p:pic>
        <p:nvPicPr>
          <p:cNvPr id="5" name="Picture 6" descr="unile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376" y="5661248"/>
            <a:ext cx="721738" cy="88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28149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56770" y="257175"/>
            <a:ext cx="9763765" cy="593725"/>
          </a:xfrm>
        </p:spPr>
        <p:txBody>
          <a:bodyPr>
            <a:noAutofit/>
          </a:bodyPr>
          <a:lstStyle/>
          <a:p>
            <a:pPr algn="ctr"/>
            <a:r>
              <a:rPr lang="en-GB" dirty="0">
                <a:latin typeface="Candara" panose="020E0502030303020204" pitchFamily="34" charset="0"/>
              </a:rPr>
              <a:t>GROUP ACTIVITY-1: MMH Storyboard Pretesting</a:t>
            </a:r>
          </a:p>
        </p:txBody>
      </p:sp>
      <p:sp>
        <p:nvSpPr>
          <p:cNvPr id="12" name="Rectangle 11"/>
          <p:cNvSpPr/>
          <p:nvPr/>
        </p:nvSpPr>
        <p:spPr>
          <a:xfrm>
            <a:off x="1538882" y="1412776"/>
            <a:ext cx="8761889" cy="3711785"/>
          </a:xfrm>
          <a:prstGeom prst="rect">
            <a:avLst/>
          </a:prstGeom>
        </p:spPr>
        <p:txBody>
          <a:bodyPr wrap="square">
            <a:spAutoFit/>
          </a:bodyPr>
          <a:lstStyle/>
          <a:p>
            <a:pPr lvl="0">
              <a:lnSpc>
                <a:spcPct val="90000"/>
              </a:lnSpc>
              <a:spcBef>
                <a:spcPts val="1000"/>
              </a:spcBef>
            </a:pPr>
            <a:r>
              <a:rPr lang="en-US" dirty="0">
                <a:solidFill>
                  <a:schemeClr val="accent1"/>
                </a:solidFill>
                <a:latin typeface="Arial Black" panose="020B0A04020102020204" pitchFamily="34" charset="0"/>
              </a:rPr>
              <a:t>Time for activity: 20 minutes</a:t>
            </a:r>
          </a:p>
          <a:p>
            <a:pPr lvl="0">
              <a:lnSpc>
                <a:spcPct val="90000"/>
              </a:lnSpc>
              <a:spcBef>
                <a:spcPts val="1000"/>
              </a:spcBef>
            </a:pPr>
            <a:r>
              <a:rPr lang="en-US" dirty="0">
                <a:solidFill>
                  <a:schemeClr val="accent1"/>
                </a:solidFill>
                <a:latin typeface="Arial Black" panose="020B0A04020102020204" pitchFamily="34" charset="0"/>
              </a:rPr>
              <a:t>Breakout in 2 groups (Separate for male and female)</a:t>
            </a:r>
          </a:p>
          <a:p>
            <a:pPr lvl="0">
              <a:lnSpc>
                <a:spcPct val="90000"/>
              </a:lnSpc>
              <a:spcBef>
                <a:spcPts val="1000"/>
              </a:spcBef>
            </a:pPr>
            <a:endParaRPr lang="en-US" sz="1400" dirty="0">
              <a:solidFill>
                <a:schemeClr val="accent1"/>
              </a:solidFill>
              <a:latin typeface="Arial Black" panose="020B0A04020102020204" pitchFamily="34" charset="0"/>
            </a:endParaRPr>
          </a:p>
          <a:p>
            <a:pPr lvl="0">
              <a:lnSpc>
                <a:spcPct val="90000"/>
              </a:lnSpc>
              <a:spcBef>
                <a:spcPts val="1000"/>
              </a:spcBef>
            </a:pPr>
            <a:endParaRPr lang="en-US" sz="1400" dirty="0">
              <a:solidFill>
                <a:schemeClr val="accent1"/>
              </a:solidFill>
              <a:latin typeface="Arial Black" panose="020B0A04020102020204" pitchFamily="34" charset="0"/>
            </a:endParaRPr>
          </a:p>
          <a:p>
            <a:pPr>
              <a:lnSpc>
                <a:spcPct val="90000"/>
              </a:lnSpc>
              <a:spcBef>
                <a:spcPts val="1000"/>
              </a:spcBef>
            </a:pPr>
            <a:endParaRPr lang="en-GB" sz="1400" b="1" dirty="0">
              <a:solidFill>
                <a:schemeClr val="tx1">
                  <a:lumMod val="85000"/>
                  <a:lumOff val="15000"/>
                </a:schemeClr>
              </a:solidFill>
              <a:latin typeface="Arial Black" panose="020B0A04020102020204" pitchFamily="34" charset="0"/>
            </a:endParaRPr>
          </a:p>
          <a:p>
            <a:pPr>
              <a:lnSpc>
                <a:spcPct val="90000"/>
              </a:lnSpc>
              <a:spcBef>
                <a:spcPts val="1000"/>
              </a:spcBef>
            </a:pPr>
            <a:endParaRPr lang="en-GB" sz="1400" b="1" dirty="0">
              <a:solidFill>
                <a:schemeClr val="tx1">
                  <a:lumMod val="85000"/>
                  <a:lumOff val="15000"/>
                </a:schemeClr>
              </a:solidFill>
              <a:latin typeface="Arial Black" panose="020B0A04020102020204" pitchFamily="34" charset="0"/>
            </a:endParaRPr>
          </a:p>
          <a:p>
            <a:pPr>
              <a:lnSpc>
                <a:spcPct val="90000"/>
              </a:lnSpc>
              <a:spcBef>
                <a:spcPts val="1000"/>
              </a:spcBef>
            </a:pPr>
            <a:endParaRPr lang="en-GB" sz="1400" b="1" dirty="0">
              <a:solidFill>
                <a:schemeClr val="tx1">
                  <a:lumMod val="85000"/>
                  <a:lumOff val="15000"/>
                </a:schemeClr>
              </a:solidFill>
              <a:latin typeface="Arial Black" panose="020B0A04020102020204" pitchFamily="34" charset="0"/>
            </a:endParaRPr>
          </a:p>
          <a:p>
            <a:pPr algn="just">
              <a:lnSpc>
                <a:spcPct val="90000"/>
              </a:lnSpc>
              <a:spcBef>
                <a:spcPts val="1000"/>
              </a:spcBef>
            </a:pPr>
            <a:endParaRPr lang="en-GB" b="1" dirty="0">
              <a:solidFill>
                <a:schemeClr val="tx1">
                  <a:lumMod val="85000"/>
                  <a:lumOff val="15000"/>
                </a:schemeClr>
              </a:solidFill>
              <a:latin typeface="Arial Black" panose="020B0A04020102020204" pitchFamily="34" charset="0"/>
            </a:endParaRPr>
          </a:p>
          <a:p>
            <a:pPr algn="just">
              <a:lnSpc>
                <a:spcPct val="90000"/>
              </a:lnSpc>
              <a:spcBef>
                <a:spcPts val="1000"/>
              </a:spcBef>
            </a:pPr>
            <a:r>
              <a:rPr lang="en-GB" b="1" dirty="0">
                <a:solidFill>
                  <a:schemeClr val="tx1">
                    <a:lumMod val="85000"/>
                    <a:lumOff val="15000"/>
                  </a:schemeClr>
                </a:solidFill>
                <a:latin typeface="Arial Black" panose="020B0A04020102020204" pitchFamily="34" charset="0"/>
              </a:rPr>
              <a:t>Task: </a:t>
            </a:r>
          </a:p>
          <a:p>
            <a:pPr algn="just">
              <a:lnSpc>
                <a:spcPct val="90000"/>
              </a:lnSpc>
              <a:spcBef>
                <a:spcPts val="1000"/>
              </a:spcBef>
            </a:pPr>
            <a:r>
              <a:rPr lang="en-GB" b="1" dirty="0">
                <a:solidFill>
                  <a:schemeClr val="tx1">
                    <a:lumMod val="85000"/>
                    <a:lumOff val="15000"/>
                  </a:schemeClr>
                </a:solidFill>
                <a:latin typeface="Arial Black" panose="020B0A04020102020204" pitchFamily="34" charset="0"/>
              </a:rPr>
              <a:t>Facilitators should go through MMH Storyboard in both men, women groups, ask questions and get feedback. </a:t>
            </a:r>
          </a:p>
        </p:txBody>
      </p:sp>
      <p:graphicFrame>
        <p:nvGraphicFramePr>
          <p:cNvPr id="3" name="Table 2"/>
          <p:cNvGraphicFramePr>
            <a:graphicFrameLocks noGrp="1"/>
          </p:cNvGraphicFramePr>
          <p:nvPr>
            <p:extLst>
              <p:ext uri="{D42A27DB-BD31-4B8C-83A1-F6EECF244321}">
                <p14:modId xmlns:p14="http://schemas.microsoft.com/office/powerpoint/2010/main" val="1257685775"/>
              </p:ext>
            </p:extLst>
          </p:nvPr>
        </p:nvGraphicFramePr>
        <p:xfrm>
          <a:off x="1538882" y="2420888"/>
          <a:ext cx="8649177" cy="1285240"/>
        </p:xfrm>
        <a:graphic>
          <a:graphicData uri="http://schemas.openxmlformats.org/drawingml/2006/table">
            <a:tbl>
              <a:tblPr firstRow="1" bandRow="1">
                <a:tableStyleId>{5C22544A-7EE6-4342-B048-85BDC9FD1C3A}</a:tableStyleId>
              </a:tblPr>
              <a:tblGrid>
                <a:gridCol w="1952333">
                  <a:extLst>
                    <a:ext uri="{9D8B030D-6E8A-4147-A177-3AD203B41FA5}">
                      <a16:colId xmlns:a16="http://schemas.microsoft.com/office/drawing/2014/main" val="508237141"/>
                    </a:ext>
                  </a:extLst>
                </a:gridCol>
                <a:gridCol w="3316460">
                  <a:extLst>
                    <a:ext uri="{9D8B030D-6E8A-4147-A177-3AD203B41FA5}">
                      <a16:colId xmlns:a16="http://schemas.microsoft.com/office/drawing/2014/main" val="3204389107"/>
                    </a:ext>
                  </a:extLst>
                </a:gridCol>
                <a:gridCol w="3380384">
                  <a:extLst>
                    <a:ext uri="{9D8B030D-6E8A-4147-A177-3AD203B41FA5}">
                      <a16:colId xmlns:a16="http://schemas.microsoft.com/office/drawing/2014/main" val="2078044046"/>
                    </a:ext>
                  </a:extLst>
                </a:gridCol>
              </a:tblGrid>
              <a:tr h="370840">
                <a:tc>
                  <a:txBody>
                    <a:bodyPr/>
                    <a:lstStyle/>
                    <a:p>
                      <a:r>
                        <a:rPr lang="en-GB" dirty="0"/>
                        <a:t>Group</a:t>
                      </a:r>
                    </a:p>
                  </a:txBody>
                  <a:tcPr/>
                </a:tc>
                <a:tc>
                  <a:txBody>
                    <a:bodyPr/>
                    <a:lstStyle/>
                    <a:p>
                      <a:r>
                        <a:rPr lang="en-GB" dirty="0"/>
                        <a:t>Men</a:t>
                      </a:r>
                    </a:p>
                  </a:txBody>
                  <a:tcPr/>
                </a:tc>
                <a:tc>
                  <a:txBody>
                    <a:bodyPr/>
                    <a:lstStyle/>
                    <a:p>
                      <a:r>
                        <a:rPr lang="en-GB" dirty="0"/>
                        <a:t>Women</a:t>
                      </a:r>
                    </a:p>
                  </a:txBody>
                  <a:tcPr/>
                </a:tc>
                <a:extLst>
                  <a:ext uri="{0D108BD9-81ED-4DB2-BD59-A6C34878D82A}">
                    <a16:rowId xmlns:a16="http://schemas.microsoft.com/office/drawing/2014/main" val="2302858331"/>
                  </a:ext>
                </a:extLst>
              </a:tr>
              <a:tr h="370840">
                <a:tc>
                  <a:txBody>
                    <a:bodyPr/>
                    <a:lstStyle/>
                    <a:p>
                      <a:r>
                        <a:rPr lang="en-GB" sz="1800" b="1" dirty="0"/>
                        <a:t>Activity</a:t>
                      </a:r>
                    </a:p>
                  </a:txBody>
                  <a:tcPr/>
                </a:tc>
                <a:tc>
                  <a:txBody>
                    <a:bodyPr/>
                    <a:lstStyle/>
                    <a:p>
                      <a:r>
                        <a:rPr lang="en-GB" sz="1800" b="1" dirty="0"/>
                        <a:t>MMH</a:t>
                      </a:r>
                      <a:r>
                        <a:rPr lang="en-GB" sz="1800" b="1" baseline="0" dirty="0"/>
                        <a:t> Storyboard Pre-test and motivation for Dads Magic Hands</a:t>
                      </a:r>
                      <a:endParaRPr lang="en-GB" sz="1800" b="1" dirty="0"/>
                    </a:p>
                  </a:txBody>
                  <a:tcPr/>
                </a:tc>
                <a:tc>
                  <a:txBody>
                    <a:bodyPr/>
                    <a:lstStyle/>
                    <a:p>
                      <a:r>
                        <a:rPr lang="en-GB" sz="1800" b="1" dirty="0"/>
                        <a:t>MMH Storyboard Pre-test</a:t>
                      </a:r>
                    </a:p>
                  </a:txBody>
                  <a:tcPr/>
                </a:tc>
                <a:extLst>
                  <a:ext uri="{0D108BD9-81ED-4DB2-BD59-A6C34878D82A}">
                    <a16:rowId xmlns:a16="http://schemas.microsoft.com/office/drawing/2014/main" val="3831106666"/>
                  </a:ext>
                </a:extLst>
              </a:tr>
            </a:tbl>
          </a:graphicData>
        </a:graphic>
      </p:graphicFrame>
    </p:spTree>
    <p:extLst>
      <p:ext uri="{BB962C8B-B14F-4D97-AF65-F5344CB8AC3E}">
        <p14:creationId xmlns:p14="http://schemas.microsoft.com/office/powerpoint/2010/main" val="59235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Expectation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4432" y="274639"/>
            <a:ext cx="1863650" cy="1863650"/>
          </a:xfrm>
          <a:prstGeom prst="rect">
            <a:avLst/>
          </a:prstGeom>
        </p:spPr>
      </p:pic>
    </p:spTree>
    <p:extLst>
      <p:ext uri="{BB962C8B-B14F-4D97-AF65-F5344CB8AC3E}">
        <p14:creationId xmlns:p14="http://schemas.microsoft.com/office/powerpoint/2010/main" val="511153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776" y="218883"/>
            <a:ext cx="7718648" cy="719137"/>
          </a:xfrm>
        </p:spPr>
        <p:txBody>
          <a:bodyPr/>
          <a:lstStyle/>
          <a:p>
            <a:r>
              <a:rPr lang="en-GB" dirty="0"/>
              <a:t>Stages/Steps of MMH at a glance</a:t>
            </a:r>
          </a:p>
        </p:txBody>
      </p:sp>
      <p:graphicFrame>
        <p:nvGraphicFramePr>
          <p:cNvPr id="4" name="Content Placeholder 3"/>
          <p:cNvGraphicFramePr>
            <a:graphicFrameLocks noGrp="1"/>
          </p:cNvGraphicFramePr>
          <p:nvPr>
            <p:ph idx="1"/>
          </p:nvPr>
        </p:nvGraphicFramePr>
        <p:xfrm>
          <a:off x="1199456" y="938021"/>
          <a:ext cx="9793088" cy="5371299"/>
        </p:xfrm>
        <a:graphic>
          <a:graphicData uri="http://schemas.openxmlformats.org/drawingml/2006/table">
            <a:tbl>
              <a:tblPr>
                <a:tableStyleId>{7DF18680-E054-41AD-8BC1-D1AEF772440D}</a:tableStyleId>
              </a:tblPr>
              <a:tblGrid>
                <a:gridCol w="1143718">
                  <a:extLst>
                    <a:ext uri="{9D8B030D-6E8A-4147-A177-3AD203B41FA5}">
                      <a16:colId xmlns:a16="http://schemas.microsoft.com/office/drawing/2014/main" val="2452581617"/>
                    </a:ext>
                  </a:extLst>
                </a:gridCol>
                <a:gridCol w="8649370">
                  <a:extLst>
                    <a:ext uri="{9D8B030D-6E8A-4147-A177-3AD203B41FA5}">
                      <a16:colId xmlns:a16="http://schemas.microsoft.com/office/drawing/2014/main" val="1846257911"/>
                    </a:ext>
                  </a:extLst>
                </a:gridCol>
              </a:tblGrid>
              <a:tr h="566603">
                <a:tc gridSpan="2">
                  <a:txBody>
                    <a:bodyPr/>
                    <a:lstStyle/>
                    <a:p>
                      <a:pPr algn="l" fontAlgn="ctr"/>
                      <a:r>
                        <a:rPr lang="en-GB" sz="2000" b="1" i="1" u="none" strike="noStrike" dirty="0">
                          <a:solidFill>
                            <a:schemeClr val="bg1"/>
                          </a:solidFill>
                          <a:effectLst/>
                        </a:rPr>
                        <a:t>Stage 1 -  Pre-implementation preparation (procurement, training)</a:t>
                      </a:r>
                      <a:endParaRPr lang="en-GB" sz="2000" b="1" i="1" u="none" strike="noStrike" dirty="0">
                        <a:solidFill>
                          <a:schemeClr val="bg1"/>
                        </a:solidFill>
                        <a:effectLst/>
                        <a:latin typeface="Calibri" panose="020F0502020204030204" pitchFamily="34" charset="0"/>
                      </a:endParaRPr>
                    </a:p>
                  </a:txBody>
                  <a:tcPr marL="6343" marR="6343" marT="6343" marB="45669" anchor="ctr">
                    <a:solidFill>
                      <a:schemeClr val="accent5">
                        <a:lumMod val="75000"/>
                      </a:schemeClr>
                    </a:solidFill>
                  </a:tcPr>
                </a:tc>
                <a:tc hMerge="1">
                  <a:txBody>
                    <a:bodyPr/>
                    <a:lstStyle/>
                    <a:p>
                      <a:endParaRPr lang="en-GB"/>
                    </a:p>
                  </a:txBody>
                  <a:tcPr/>
                </a:tc>
                <a:extLst>
                  <a:ext uri="{0D108BD9-81ED-4DB2-BD59-A6C34878D82A}">
                    <a16:rowId xmlns:a16="http://schemas.microsoft.com/office/drawing/2014/main" val="53309530"/>
                  </a:ext>
                </a:extLst>
              </a:tr>
              <a:tr h="484349">
                <a:tc>
                  <a:txBody>
                    <a:bodyPr/>
                    <a:lstStyle/>
                    <a:p>
                      <a:pPr algn="l" fontAlgn="b"/>
                      <a:r>
                        <a:rPr lang="en-GB" sz="1800" b="0" i="0" u="none" strike="noStrike" dirty="0">
                          <a:solidFill>
                            <a:srgbClr val="000000"/>
                          </a:solidFill>
                          <a:effectLst/>
                          <a:latin typeface="+mn-lt"/>
                        </a:rPr>
                        <a:t>Step 1.1</a:t>
                      </a:r>
                    </a:p>
                  </a:txBody>
                  <a:tcPr marL="6343" marR="6343" marT="6343" marB="45669" anchor="b"/>
                </a:tc>
                <a:tc>
                  <a:txBody>
                    <a:bodyPr/>
                    <a:lstStyle/>
                    <a:p>
                      <a:pPr algn="l" fontAlgn="b"/>
                      <a:r>
                        <a:rPr lang="en-GB" sz="1800" b="0" i="0" u="none" strike="noStrike" dirty="0">
                          <a:solidFill>
                            <a:srgbClr val="000000"/>
                          </a:solidFill>
                          <a:effectLst/>
                          <a:latin typeface="+mn-lt"/>
                        </a:rPr>
                        <a:t>Adaptation of MMH resource material for Covid-19 situation</a:t>
                      </a:r>
                    </a:p>
                  </a:txBody>
                  <a:tcPr marL="6343" marR="6343" marT="6343" marB="45669" anchor="b"/>
                </a:tc>
                <a:extLst>
                  <a:ext uri="{0D108BD9-81ED-4DB2-BD59-A6C34878D82A}">
                    <a16:rowId xmlns:a16="http://schemas.microsoft.com/office/drawing/2014/main" val="1258523193"/>
                  </a:ext>
                </a:extLst>
              </a:tr>
              <a:tr h="637428">
                <a:tc>
                  <a:txBody>
                    <a:bodyPr/>
                    <a:lstStyle/>
                    <a:p>
                      <a:pPr algn="l" fontAlgn="b"/>
                      <a:r>
                        <a:rPr lang="en-GB" sz="1800" b="0" i="0" u="none" strike="noStrike" dirty="0">
                          <a:solidFill>
                            <a:srgbClr val="000000"/>
                          </a:solidFill>
                          <a:effectLst/>
                          <a:latin typeface="+mn-lt"/>
                        </a:rPr>
                        <a:t>Step 1.2</a:t>
                      </a:r>
                    </a:p>
                  </a:txBody>
                  <a:tcPr marL="6343" marR="6343" marT="6343" marB="45669"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800" u="none" strike="noStrike" dirty="0">
                          <a:effectLst/>
                          <a:latin typeface="+mn-lt"/>
                        </a:rPr>
                        <a:t>02 Days MMH Training for Oxfam Partner</a:t>
                      </a:r>
                      <a:r>
                        <a:rPr lang="en-GB" sz="1800" u="none" strike="noStrike" baseline="0" dirty="0">
                          <a:effectLst/>
                          <a:latin typeface="+mn-lt"/>
                        </a:rPr>
                        <a:t> staff</a:t>
                      </a:r>
                      <a:endParaRPr lang="en-GB" sz="1800" b="0" i="0" u="none" strike="noStrike" dirty="0">
                        <a:solidFill>
                          <a:srgbClr val="000000"/>
                        </a:solidFill>
                        <a:effectLst/>
                        <a:latin typeface="+mn-lt"/>
                      </a:endParaRPr>
                    </a:p>
                    <a:p>
                      <a:pPr algn="l" fontAlgn="b"/>
                      <a:endParaRPr lang="en-GB" sz="1800" b="0" i="0" u="none" strike="noStrike" dirty="0">
                        <a:solidFill>
                          <a:srgbClr val="000000"/>
                        </a:solidFill>
                        <a:effectLst/>
                        <a:latin typeface="+mn-lt"/>
                      </a:endParaRPr>
                    </a:p>
                  </a:txBody>
                  <a:tcPr marL="6343" marR="6343" marT="6343" marB="45669" anchor="b"/>
                </a:tc>
                <a:extLst>
                  <a:ext uri="{0D108BD9-81ED-4DB2-BD59-A6C34878D82A}">
                    <a16:rowId xmlns:a16="http://schemas.microsoft.com/office/drawing/2014/main" val="2630478871"/>
                  </a:ext>
                </a:extLst>
              </a:tr>
              <a:tr h="637428">
                <a:tc>
                  <a:txBody>
                    <a:bodyPr/>
                    <a:lstStyle/>
                    <a:p>
                      <a:pPr algn="l" fontAlgn="b"/>
                      <a:r>
                        <a:rPr lang="en-GB" sz="1800" b="0" i="0" u="none" strike="noStrike" dirty="0">
                          <a:solidFill>
                            <a:srgbClr val="000000"/>
                          </a:solidFill>
                          <a:effectLst/>
                          <a:latin typeface="+mn-lt"/>
                        </a:rPr>
                        <a:t>Step 1.3</a:t>
                      </a:r>
                    </a:p>
                  </a:txBody>
                  <a:tcPr marL="6343" marR="6343" marT="6343" marB="45669"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800" b="0" i="0" u="none" strike="noStrike" kern="1200" dirty="0">
                          <a:solidFill>
                            <a:srgbClr val="000000"/>
                          </a:solidFill>
                          <a:effectLst/>
                          <a:latin typeface="+mn-lt"/>
                          <a:ea typeface="+mn-ea"/>
                          <a:cs typeface="+mn-cs"/>
                        </a:rPr>
                        <a:t>Recruitment of Promoters/Champions</a:t>
                      </a:r>
                    </a:p>
                    <a:p>
                      <a:pPr algn="l" fontAlgn="b"/>
                      <a:endParaRPr lang="en-GB" sz="1800" b="0" i="0" u="none" strike="noStrike" dirty="0">
                        <a:solidFill>
                          <a:srgbClr val="000000"/>
                        </a:solidFill>
                        <a:effectLst/>
                        <a:latin typeface="+mn-lt"/>
                      </a:endParaRPr>
                    </a:p>
                  </a:txBody>
                  <a:tcPr marL="6343" marR="6343" marT="6343" marB="45669" anchor="b"/>
                </a:tc>
                <a:extLst>
                  <a:ext uri="{0D108BD9-81ED-4DB2-BD59-A6C34878D82A}">
                    <a16:rowId xmlns:a16="http://schemas.microsoft.com/office/drawing/2014/main" val="3755041568"/>
                  </a:ext>
                </a:extLst>
              </a:tr>
              <a:tr h="637428">
                <a:tc>
                  <a:txBody>
                    <a:bodyPr/>
                    <a:lstStyle/>
                    <a:p>
                      <a:pPr algn="l" fontAlgn="b"/>
                      <a:r>
                        <a:rPr lang="en-GB" sz="1800" u="none" strike="noStrike" dirty="0">
                          <a:effectLst/>
                          <a:latin typeface="+mn-lt"/>
                        </a:rPr>
                        <a:t>Step 1.4</a:t>
                      </a:r>
                      <a:endParaRPr lang="en-GB" sz="1800" b="0" i="0" u="none" strike="noStrike" dirty="0">
                        <a:solidFill>
                          <a:srgbClr val="000000"/>
                        </a:solidFill>
                        <a:effectLst/>
                        <a:latin typeface="+mn-lt"/>
                      </a:endParaRPr>
                    </a:p>
                  </a:txBody>
                  <a:tcPr marL="6343" marR="6343" marT="6343" marB="45669" anchor="b"/>
                </a:tc>
                <a:tc>
                  <a:txBody>
                    <a:bodyPr/>
                    <a:lstStyle/>
                    <a:p>
                      <a:pPr algn="l" fontAlgn="b"/>
                      <a:r>
                        <a:rPr lang="en-GB" sz="1800" u="none" strike="noStrike" dirty="0">
                          <a:effectLst/>
                          <a:latin typeface="+mn-lt"/>
                        </a:rPr>
                        <a:t>Visibility materials for MMH Promoters (Backpack, </a:t>
                      </a:r>
                      <a:r>
                        <a:rPr lang="en-GB" sz="1800" u="none" strike="noStrike" dirty="0" err="1">
                          <a:effectLst/>
                          <a:latin typeface="+mn-lt"/>
                        </a:rPr>
                        <a:t>Tshirt</a:t>
                      </a:r>
                      <a:r>
                        <a:rPr lang="en-GB" sz="1800" u="none" strike="noStrike" dirty="0">
                          <a:effectLst/>
                          <a:latin typeface="+mn-lt"/>
                        </a:rPr>
                        <a:t>, soap/hand sanitizers, face mask)</a:t>
                      </a:r>
                      <a:endParaRPr lang="en-GB" sz="1800" b="0" i="0" u="none" strike="noStrike" dirty="0">
                        <a:solidFill>
                          <a:srgbClr val="000000"/>
                        </a:solidFill>
                        <a:effectLst/>
                        <a:latin typeface="+mn-lt"/>
                      </a:endParaRPr>
                    </a:p>
                  </a:txBody>
                  <a:tcPr marL="6343" marR="6343" marT="6343" marB="45669" anchor="b"/>
                </a:tc>
                <a:extLst>
                  <a:ext uri="{0D108BD9-81ED-4DB2-BD59-A6C34878D82A}">
                    <a16:rowId xmlns:a16="http://schemas.microsoft.com/office/drawing/2014/main" val="1094054352"/>
                  </a:ext>
                </a:extLst>
              </a:tr>
              <a:tr h="637428">
                <a:tc>
                  <a:txBody>
                    <a:bodyPr/>
                    <a:lstStyle/>
                    <a:p>
                      <a:pPr algn="l" fontAlgn="b"/>
                      <a:r>
                        <a:rPr lang="en-GB" sz="1800" u="none" strike="noStrike" dirty="0">
                          <a:effectLst/>
                          <a:latin typeface="+mn-lt"/>
                        </a:rPr>
                        <a:t>Step 1.5</a:t>
                      </a:r>
                      <a:endParaRPr lang="en-GB" sz="1800" b="0" i="0" u="none" strike="noStrike" dirty="0">
                        <a:solidFill>
                          <a:srgbClr val="000000"/>
                        </a:solidFill>
                        <a:effectLst/>
                        <a:latin typeface="+mn-lt"/>
                      </a:endParaRPr>
                    </a:p>
                  </a:txBody>
                  <a:tcPr marL="6343" marR="6343" marT="6343" marB="45669" anchor="b"/>
                </a:tc>
                <a:tc>
                  <a:txBody>
                    <a:bodyPr/>
                    <a:lstStyle/>
                    <a:p>
                      <a:pPr algn="l" fontAlgn="b"/>
                      <a:r>
                        <a:rPr lang="en-GB" sz="1800" u="none" strike="noStrike" dirty="0">
                          <a:effectLst/>
                          <a:latin typeface="+mn-lt"/>
                        </a:rPr>
                        <a:t>Translation of materials (Storyboard, promoter scripts, training material)</a:t>
                      </a:r>
                      <a:endParaRPr lang="en-GB" sz="1800" b="0" i="0" u="none" strike="noStrike" dirty="0">
                        <a:solidFill>
                          <a:srgbClr val="000000"/>
                        </a:solidFill>
                        <a:effectLst/>
                        <a:latin typeface="+mn-lt"/>
                      </a:endParaRPr>
                    </a:p>
                  </a:txBody>
                  <a:tcPr marL="6343" marR="6343" marT="6343" marB="45669" anchor="b"/>
                </a:tc>
                <a:extLst>
                  <a:ext uri="{0D108BD9-81ED-4DB2-BD59-A6C34878D82A}">
                    <a16:rowId xmlns:a16="http://schemas.microsoft.com/office/drawing/2014/main" val="3137025164"/>
                  </a:ext>
                </a:extLst>
              </a:tr>
              <a:tr h="981660">
                <a:tc>
                  <a:txBody>
                    <a:bodyPr/>
                    <a:lstStyle/>
                    <a:p>
                      <a:pPr algn="l" fontAlgn="b"/>
                      <a:r>
                        <a:rPr lang="en-GB" sz="1800" u="none" strike="noStrike" dirty="0">
                          <a:effectLst/>
                          <a:latin typeface="+mn-lt"/>
                        </a:rPr>
                        <a:t>Step 1.6</a:t>
                      </a:r>
                      <a:endParaRPr lang="en-GB" sz="1800" b="0" i="0" u="none" strike="noStrike" dirty="0">
                        <a:solidFill>
                          <a:srgbClr val="000000"/>
                        </a:solidFill>
                        <a:effectLst/>
                        <a:latin typeface="+mn-lt"/>
                      </a:endParaRPr>
                    </a:p>
                  </a:txBody>
                  <a:tcPr marL="6343" marR="6343" marT="6343" marB="45669" anchor="b"/>
                </a:tc>
                <a:tc>
                  <a:txBody>
                    <a:bodyPr/>
                    <a:lstStyle/>
                    <a:p>
                      <a:pPr algn="l" fontAlgn="b"/>
                      <a:r>
                        <a:rPr lang="en-GB" sz="1800" u="none" strike="noStrike" dirty="0">
                          <a:effectLst/>
                          <a:latin typeface="+mn-lt"/>
                        </a:rPr>
                        <a:t>Print MMH materials (Storyboard, Footsteps utensils, posters)+ procurement of material for activities (</a:t>
                      </a:r>
                      <a:r>
                        <a:rPr lang="en-GB" sz="1800" u="none" strike="noStrike" dirty="0" err="1">
                          <a:effectLst/>
                          <a:latin typeface="+mn-lt"/>
                        </a:rPr>
                        <a:t>Glo</a:t>
                      </a:r>
                      <a:r>
                        <a:rPr lang="en-GB" sz="1800" u="none" strike="noStrike" dirty="0">
                          <a:effectLst/>
                          <a:latin typeface="+mn-lt"/>
                        </a:rPr>
                        <a:t> gem, colour powder, mirrors) </a:t>
                      </a:r>
                      <a:endParaRPr lang="en-GB" sz="1800" b="0" i="0" u="none" strike="noStrike" dirty="0">
                        <a:solidFill>
                          <a:srgbClr val="000000"/>
                        </a:solidFill>
                        <a:effectLst/>
                        <a:latin typeface="+mn-lt"/>
                      </a:endParaRPr>
                    </a:p>
                  </a:txBody>
                  <a:tcPr marL="6343" marR="6343" marT="6343" marB="45669" anchor="b"/>
                </a:tc>
                <a:extLst>
                  <a:ext uri="{0D108BD9-81ED-4DB2-BD59-A6C34878D82A}">
                    <a16:rowId xmlns:a16="http://schemas.microsoft.com/office/drawing/2014/main" val="1550002752"/>
                  </a:ext>
                </a:extLst>
              </a:tr>
              <a:tr h="788975">
                <a:tc>
                  <a:txBody>
                    <a:bodyPr/>
                    <a:lstStyle/>
                    <a:p>
                      <a:pPr algn="l" fontAlgn="b"/>
                      <a:r>
                        <a:rPr lang="en-GB" sz="1800" u="none" strike="noStrike" dirty="0">
                          <a:effectLst/>
                          <a:latin typeface="+mn-lt"/>
                        </a:rPr>
                        <a:t>Step 1.7</a:t>
                      </a:r>
                      <a:endParaRPr lang="en-GB" sz="1800" b="0" i="0" u="none" strike="noStrike" dirty="0">
                        <a:solidFill>
                          <a:srgbClr val="000000"/>
                        </a:solidFill>
                        <a:effectLst/>
                        <a:latin typeface="+mn-lt"/>
                      </a:endParaRPr>
                    </a:p>
                  </a:txBody>
                  <a:tcPr marL="6343" marR="6343" marT="6343" marB="45669" anchor="b"/>
                </a:tc>
                <a:tc>
                  <a:txBody>
                    <a:bodyPr/>
                    <a:lstStyle/>
                    <a:p>
                      <a:pPr algn="l" fontAlgn="b"/>
                      <a:r>
                        <a:rPr lang="en-GB" sz="1800" b="0" i="0" u="none" strike="noStrike" dirty="0">
                          <a:solidFill>
                            <a:srgbClr val="000000"/>
                          </a:solidFill>
                          <a:effectLst/>
                          <a:latin typeface="+mn-lt"/>
                        </a:rPr>
                        <a:t>01 Day </a:t>
                      </a:r>
                      <a:r>
                        <a:rPr lang="en-GB" sz="1800" b="0" i="0" u="none" strike="noStrike" dirty="0" err="1">
                          <a:solidFill>
                            <a:srgbClr val="000000"/>
                          </a:solidFill>
                          <a:effectLst/>
                          <a:latin typeface="+mn-lt"/>
                        </a:rPr>
                        <a:t>ToT</a:t>
                      </a:r>
                      <a:r>
                        <a:rPr lang="en-GB" sz="1800" b="0" i="0" u="none" strike="noStrike" dirty="0">
                          <a:solidFill>
                            <a:srgbClr val="000000"/>
                          </a:solidFill>
                          <a:effectLst/>
                          <a:latin typeface="+mn-lt"/>
                        </a:rPr>
                        <a:t> for</a:t>
                      </a:r>
                      <a:r>
                        <a:rPr lang="en-GB" sz="1800" b="0" i="0" u="none" strike="noStrike" baseline="0" dirty="0">
                          <a:solidFill>
                            <a:srgbClr val="000000"/>
                          </a:solidFill>
                          <a:effectLst/>
                          <a:latin typeface="+mn-lt"/>
                        </a:rPr>
                        <a:t> Oxfam/partner PHP staff who will further train MMH Promoters/Volunteers/Champions</a:t>
                      </a:r>
                      <a:endParaRPr lang="en-GB" sz="1800" b="0" i="0" u="none" strike="noStrike" dirty="0">
                        <a:solidFill>
                          <a:srgbClr val="000000"/>
                        </a:solidFill>
                        <a:effectLst/>
                        <a:latin typeface="+mn-lt"/>
                      </a:endParaRPr>
                    </a:p>
                  </a:txBody>
                  <a:tcPr marL="6343" marR="6343" marT="6343" marB="45669" anchor="b"/>
                </a:tc>
                <a:extLst>
                  <a:ext uri="{0D108BD9-81ED-4DB2-BD59-A6C34878D82A}">
                    <a16:rowId xmlns:a16="http://schemas.microsoft.com/office/drawing/2014/main" val="1764970339"/>
                  </a:ext>
                </a:extLst>
              </a:tr>
            </a:tbl>
          </a:graphicData>
        </a:graphic>
      </p:graphicFrame>
    </p:spTree>
    <p:extLst>
      <p:ext uri="{BB962C8B-B14F-4D97-AF65-F5344CB8AC3E}">
        <p14:creationId xmlns:p14="http://schemas.microsoft.com/office/powerpoint/2010/main" val="3277287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776" y="218883"/>
            <a:ext cx="7718648" cy="719137"/>
          </a:xfrm>
        </p:spPr>
        <p:txBody>
          <a:bodyPr/>
          <a:lstStyle/>
          <a:p>
            <a:r>
              <a:rPr lang="en-GB" dirty="0"/>
              <a:t>Stages/Steps of MMH at a glance</a:t>
            </a:r>
          </a:p>
        </p:txBody>
      </p:sp>
      <p:graphicFrame>
        <p:nvGraphicFramePr>
          <p:cNvPr id="5" name="Table 4"/>
          <p:cNvGraphicFramePr>
            <a:graphicFrameLocks noGrp="1"/>
          </p:cNvGraphicFramePr>
          <p:nvPr/>
        </p:nvGraphicFramePr>
        <p:xfrm>
          <a:off x="1559496" y="1196752"/>
          <a:ext cx="9289032" cy="4824535"/>
        </p:xfrm>
        <a:graphic>
          <a:graphicData uri="http://schemas.openxmlformats.org/drawingml/2006/table">
            <a:tbl>
              <a:tblPr>
                <a:tableStyleId>{7DF18680-E054-41AD-8BC1-D1AEF772440D}</a:tableStyleId>
              </a:tblPr>
              <a:tblGrid>
                <a:gridCol w="1084850">
                  <a:extLst>
                    <a:ext uri="{9D8B030D-6E8A-4147-A177-3AD203B41FA5}">
                      <a16:colId xmlns:a16="http://schemas.microsoft.com/office/drawing/2014/main" val="4105088807"/>
                    </a:ext>
                  </a:extLst>
                </a:gridCol>
                <a:gridCol w="8204182">
                  <a:extLst>
                    <a:ext uri="{9D8B030D-6E8A-4147-A177-3AD203B41FA5}">
                      <a16:colId xmlns:a16="http://schemas.microsoft.com/office/drawing/2014/main" val="4225664017"/>
                    </a:ext>
                  </a:extLst>
                </a:gridCol>
              </a:tblGrid>
              <a:tr h="736545">
                <a:tc gridSpan="2">
                  <a:txBody>
                    <a:bodyPr/>
                    <a:lstStyle/>
                    <a:p>
                      <a:pPr algn="l" fontAlgn="b"/>
                      <a:r>
                        <a:rPr lang="en-GB" sz="1800" b="1" i="1" u="none" strike="noStrike" dirty="0">
                          <a:solidFill>
                            <a:schemeClr val="bg1"/>
                          </a:solidFill>
                          <a:effectLst/>
                        </a:rPr>
                        <a:t>Stage 2 - Implementation of MMH program</a:t>
                      </a:r>
                      <a:endParaRPr lang="en-GB" sz="1800" b="1" i="1" u="none" strike="noStrike" dirty="0">
                        <a:solidFill>
                          <a:schemeClr val="bg1"/>
                        </a:solidFill>
                        <a:effectLst/>
                        <a:latin typeface="Calibri" panose="020F0502020204030204" pitchFamily="34" charset="0"/>
                      </a:endParaRPr>
                    </a:p>
                  </a:txBody>
                  <a:tcPr marL="6343" marR="6343" marT="6343" marB="45669" anchor="b">
                    <a:solidFill>
                      <a:schemeClr val="accent5">
                        <a:lumMod val="75000"/>
                      </a:schemeClr>
                    </a:solidFill>
                  </a:tcPr>
                </a:tc>
                <a:tc hMerge="1">
                  <a:txBody>
                    <a:bodyPr/>
                    <a:lstStyle/>
                    <a:p>
                      <a:endParaRPr lang="en-GB"/>
                    </a:p>
                  </a:txBody>
                  <a:tcPr/>
                </a:tc>
                <a:extLst>
                  <a:ext uri="{0D108BD9-81ED-4DB2-BD59-A6C34878D82A}">
                    <a16:rowId xmlns:a16="http://schemas.microsoft.com/office/drawing/2014/main" val="2689496080"/>
                  </a:ext>
                </a:extLst>
              </a:tr>
              <a:tr h="817598">
                <a:tc>
                  <a:txBody>
                    <a:bodyPr/>
                    <a:lstStyle/>
                    <a:p>
                      <a:pPr algn="l" fontAlgn="b"/>
                      <a:r>
                        <a:rPr lang="en-GB" sz="1800" u="none" strike="noStrike" dirty="0">
                          <a:effectLst/>
                        </a:rPr>
                        <a:t>Step 2.1</a:t>
                      </a:r>
                      <a:endParaRPr lang="en-GB" sz="1800" b="0" i="0" u="none" strike="noStrike" dirty="0">
                        <a:solidFill>
                          <a:srgbClr val="000000"/>
                        </a:solidFill>
                        <a:effectLst/>
                        <a:latin typeface="Calibri" panose="020F0502020204030204" pitchFamily="34" charset="0"/>
                      </a:endParaRPr>
                    </a:p>
                  </a:txBody>
                  <a:tcPr marL="6343" marR="6343" marT="6343" marB="45669" anchor="b"/>
                </a:tc>
                <a:tc>
                  <a:txBody>
                    <a:bodyPr/>
                    <a:lstStyle/>
                    <a:p>
                      <a:pPr algn="l" fontAlgn="b"/>
                      <a:r>
                        <a:rPr lang="en-GB" sz="1800" u="none" strike="noStrike" dirty="0">
                          <a:effectLst/>
                        </a:rPr>
                        <a:t>Reminders, reinforcements (install footsteps, mirrors, stickers/posters)</a:t>
                      </a:r>
                      <a:endParaRPr lang="en-GB" sz="1800" b="0" i="0" u="none" strike="noStrike" dirty="0">
                        <a:solidFill>
                          <a:srgbClr val="000000"/>
                        </a:solidFill>
                        <a:effectLst/>
                        <a:latin typeface="Calibri" panose="020F0502020204030204" pitchFamily="34" charset="0"/>
                      </a:endParaRPr>
                    </a:p>
                  </a:txBody>
                  <a:tcPr marL="6343" marR="6343" marT="6343" marB="45669" anchor="b"/>
                </a:tc>
                <a:extLst>
                  <a:ext uri="{0D108BD9-81ED-4DB2-BD59-A6C34878D82A}">
                    <a16:rowId xmlns:a16="http://schemas.microsoft.com/office/drawing/2014/main" val="4221693031"/>
                  </a:ext>
                </a:extLst>
              </a:tr>
              <a:tr h="817598">
                <a:tc>
                  <a:txBody>
                    <a:bodyPr/>
                    <a:lstStyle/>
                    <a:p>
                      <a:pPr algn="l" fontAlgn="b"/>
                      <a:r>
                        <a:rPr lang="en-GB" sz="1800" u="none" strike="noStrike">
                          <a:effectLst/>
                        </a:rPr>
                        <a:t>Step 2.2</a:t>
                      </a:r>
                      <a:endParaRPr lang="en-GB" sz="1800" b="0" i="0" u="none" strike="noStrike">
                        <a:solidFill>
                          <a:srgbClr val="000000"/>
                        </a:solidFill>
                        <a:effectLst/>
                        <a:latin typeface="Calibri" panose="020F0502020204030204" pitchFamily="34" charset="0"/>
                      </a:endParaRPr>
                    </a:p>
                  </a:txBody>
                  <a:tcPr marL="6343" marR="6343" marT="6343" marB="45669" anchor="b"/>
                </a:tc>
                <a:tc>
                  <a:txBody>
                    <a:bodyPr/>
                    <a:lstStyle/>
                    <a:p>
                      <a:pPr algn="l" fontAlgn="b"/>
                      <a:r>
                        <a:rPr lang="en-GB" sz="1800" u="none" strike="noStrike" dirty="0">
                          <a:effectLst/>
                        </a:rPr>
                        <a:t>Session 1 (10-20 Mother groups)</a:t>
                      </a:r>
                      <a:endParaRPr lang="en-GB" sz="1800" b="0" i="0" u="none" strike="noStrike" dirty="0">
                        <a:solidFill>
                          <a:srgbClr val="000000"/>
                        </a:solidFill>
                        <a:effectLst/>
                        <a:latin typeface="Calibri" panose="020F0502020204030204" pitchFamily="34" charset="0"/>
                      </a:endParaRPr>
                    </a:p>
                  </a:txBody>
                  <a:tcPr marL="6343" marR="6343" marT="6343" marB="45669" anchor="b"/>
                </a:tc>
                <a:extLst>
                  <a:ext uri="{0D108BD9-81ED-4DB2-BD59-A6C34878D82A}">
                    <a16:rowId xmlns:a16="http://schemas.microsoft.com/office/drawing/2014/main" val="1915530775"/>
                  </a:ext>
                </a:extLst>
              </a:tr>
              <a:tr h="817598">
                <a:tc>
                  <a:txBody>
                    <a:bodyPr/>
                    <a:lstStyle/>
                    <a:p>
                      <a:pPr algn="l" fontAlgn="b"/>
                      <a:r>
                        <a:rPr lang="en-GB" sz="1800" u="none" strike="noStrike">
                          <a:effectLst/>
                        </a:rPr>
                        <a:t>Step 2.3</a:t>
                      </a:r>
                      <a:endParaRPr lang="en-GB" sz="1800" b="0" i="0" u="none" strike="noStrike">
                        <a:solidFill>
                          <a:srgbClr val="000000"/>
                        </a:solidFill>
                        <a:effectLst/>
                        <a:latin typeface="Calibri" panose="020F0502020204030204" pitchFamily="34" charset="0"/>
                      </a:endParaRPr>
                    </a:p>
                  </a:txBody>
                  <a:tcPr marL="6343" marR="6343" marT="6343" marB="45669" anchor="b"/>
                </a:tc>
                <a:tc>
                  <a:txBody>
                    <a:bodyPr/>
                    <a:lstStyle/>
                    <a:p>
                      <a:pPr algn="l" fontAlgn="b"/>
                      <a:r>
                        <a:rPr lang="en-GB" sz="1800" u="none" strike="noStrike" dirty="0">
                          <a:effectLst/>
                        </a:rPr>
                        <a:t>Session 2 (10-20 Mother groups)</a:t>
                      </a:r>
                      <a:endParaRPr lang="en-GB" sz="1800" b="0" i="0" u="none" strike="noStrike" dirty="0">
                        <a:solidFill>
                          <a:srgbClr val="000000"/>
                        </a:solidFill>
                        <a:effectLst/>
                        <a:latin typeface="Calibri" panose="020F0502020204030204" pitchFamily="34" charset="0"/>
                      </a:endParaRPr>
                    </a:p>
                  </a:txBody>
                  <a:tcPr marL="6343" marR="6343" marT="6343" marB="45669" anchor="b"/>
                </a:tc>
                <a:extLst>
                  <a:ext uri="{0D108BD9-81ED-4DB2-BD59-A6C34878D82A}">
                    <a16:rowId xmlns:a16="http://schemas.microsoft.com/office/drawing/2014/main" val="3901685651"/>
                  </a:ext>
                </a:extLst>
              </a:tr>
              <a:tr h="817598">
                <a:tc>
                  <a:txBody>
                    <a:bodyPr/>
                    <a:lstStyle/>
                    <a:p>
                      <a:pPr algn="l" fontAlgn="b"/>
                      <a:r>
                        <a:rPr lang="en-GB" sz="1800" u="none" strike="noStrike">
                          <a:effectLst/>
                        </a:rPr>
                        <a:t>Step 2.4</a:t>
                      </a:r>
                      <a:endParaRPr lang="en-GB" sz="1800" b="0" i="0" u="none" strike="noStrike">
                        <a:solidFill>
                          <a:srgbClr val="000000"/>
                        </a:solidFill>
                        <a:effectLst/>
                        <a:latin typeface="Calibri" panose="020F0502020204030204" pitchFamily="34" charset="0"/>
                      </a:endParaRPr>
                    </a:p>
                  </a:txBody>
                  <a:tcPr marL="6343" marR="6343" marT="6343" marB="45669" anchor="b"/>
                </a:tc>
                <a:tc>
                  <a:txBody>
                    <a:bodyPr/>
                    <a:lstStyle/>
                    <a:p>
                      <a:pPr algn="l" fontAlgn="b"/>
                      <a:r>
                        <a:rPr lang="en-GB" sz="1800" u="none" strike="noStrike" dirty="0">
                          <a:effectLst/>
                        </a:rPr>
                        <a:t>Session 3 (10-20 Mother groups)</a:t>
                      </a:r>
                      <a:endParaRPr lang="en-GB" sz="1800" b="0" i="0" u="none" strike="noStrike" dirty="0">
                        <a:solidFill>
                          <a:srgbClr val="000000"/>
                        </a:solidFill>
                        <a:effectLst/>
                        <a:latin typeface="Calibri" panose="020F0502020204030204" pitchFamily="34" charset="0"/>
                      </a:endParaRPr>
                    </a:p>
                  </a:txBody>
                  <a:tcPr marL="6343" marR="6343" marT="6343" marB="45669" anchor="b"/>
                </a:tc>
                <a:extLst>
                  <a:ext uri="{0D108BD9-81ED-4DB2-BD59-A6C34878D82A}">
                    <a16:rowId xmlns:a16="http://schemas.microsoft.com/office/drawing/2014/main" val="3070213353"/>
                  </a:ext>
                </a:extLst>
              </a:tr>
              <a:tr h="817598">
                <a:tc>
                  <a:txBody>
                    <a:bodyPr/>
                    <a:lstStyle/>
                    <a:p>
                      <a:pPr algn="l" fontAlgn="b"/>
                      <a:r>
                        <a:rPr lang="en-GB" sz="1800" u="none" strike="noStrike">
                          <a:effectLst/>
                        </a:rPr>
                        <a:t>Step 2.5</a:t>
                      </a:r>
                      <a:endParaRPr lang="en-GB" sz="1800" b="0" i="0" u="none" strike="noStrike">
                        <a:solidFill>
                          <a:srgbClr val="000000"/>
                        </a:solidFill>
                        <a:effectLst/>
                        <a:latin typeface="Calibri" panose="020F0502020204030204" pitchFamily="34" charset="0"/>
                      </a:endParaRPr>
                    </a:p>
                  </a:txBody>
                  <a:tcPr marL="6343" marR="6343" marT="6343" marB="45669" anchor="b"/>
                </a:tc>
                <a:tc>
                  <a:txBody>
                    <a:bodyPr/>
                    <a:lstStyle/>
                    <a:p>
                      <a:pPr algn="l" fontAlgn="b"/>
                      <a:r>
                        <a:rPr lang="en-GB" sz="1800" u="none" strike="noStrike" dirty="0">
                          <a:effectLst/>
                        </a:rPr>
                        <a:t>Session 4 (10-20 Mother groups)</a:t>
                      </a:r>
                      <a:endParaRPr lang="en-GB" sz="1800" b="0" i="0" u="none" strike="noStrike" dirty="0">
                        <a:solidFill>
                          <a:srgbClr val="000000"/>
                        </a:solidFill>
                        <a:effectLst/>
                        <a:latin typeface="Calibri" panose="020F0502020204030204" pitchFamily="34" charset="0"/>
                      </a:endParaRPr>
                    </a:p>
                  </a:txBody>
                  <a:tcPr marL="6343" marR="6343" marT="6343" marB="45669" anchor="b"/>
                </a:tc>
                <a:extLst>
                  <a:ext uri="{0D108BD9-81ED-4DB2-BD59-A6C34878D82A}">
                    <a16:rowId xmlns:a16="http://schemas.microsoft.com/office/drawing/2014/main" val="3306984020"/>
                  </a:ext>
                </a:extLst>
              </a:tr>
            </a:tbl>
          </a:graphicData>
        </a:graphic>
      </p:graphicFrame>
    </p:spTree>
    <p:extLst>
      <p:ext uri="{BB962C8B-B14F-4D97-AF65-F5344CB8AC3E}">
        <p14:creationId xmlns:p14="http://schemas.microsoft.com/office/powerpoint/2010/main" val="2272851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776" y="218883"/>
            <a:ext cx="7718648" cy="719137"/>
          </a:xfrm>
        </p:spPr>
        <p:txBody>
          <a:bodyPr/>
          <a:lstStyle/>
          <a:p>
            <a:r>
              <a:rPr lang="en-GB" dirty="0"/>
              <a:t>Stages/Steps of MMH at a glance</a:t>
            </a:r>
          </a:p>
        </p:txBody>
      </p:sp>
      <p:graphicFrame>
        <p:nvGraphicFramePr>
          <p:cNvPr id="6" name="Table 5"/>
          <p:cNvGraphicFramePr>
            <a:graphicFrameLocks noGrp="1"/>
          </p:cNvGraphicFramePr>
          <p:nvPr>
            <p:extLst>
              <p:ext uri="{D42A27DB-BD31-4B8C-83A1-F6EECF244321}">
                <p14:modId xmlns:p14="http://schemas.microsoft.com/office/powerpoint/2010/main" val="1608431011"/>
              </p:ext>
            </p:extLst>
          </p:nvPr>
        </p:nvGraphicFramePr>
        <p:xfrm>
          <a:off x="1775520" y="1340768"/>
          <a:ext cx="9001000" cy="4482335"/>
        </p:xfrm>
        <a:graphic>
          <a:graphicData uri="http://schemas.openxmlformats.org/drawingml/2006/table">
            <a:tbl>
              <a:tblPr>
                <a:tableStyleId>{93296810-A885-4BE3-A3E7-6D5BEEA58F35}</a:tableStyleId>
              </a:tblPr>
              <a:tblGrid>
                <a:gridCol w="1500168">
                  <a:extLst>
                    <a:ext uri="{9D8B030D-6E8A-4147-A177-3AD203B41FA5}">
                      <a16:colId xmlns:a16="http://schemas.microsoft.com/office/drawing/2014/main" val="3957850358"/>
                    </a:ext>
                  </a:extLst>
                </a:gridCol>
                <a:gridCol w="7500832">
                  <a:extLst>
                    <a:ext uri="{9D8B030D-6E8A-4147-A177-3AD203B41FA5}">
                      <a16:colId xmlns:a16="http://schemas.microsoft.com/office/drawing/2014/main" val="2445990528"/>
                    </a:ext>
                  </a:extLst>
                </a:gridCol>
              </a:tblGrid>
              <a:tr h="576064">
                <a:tc gridSpan="2">
                  <a:txBody>
                    <a:bodyPr/>
                    <a:lstStyle/>
                    <a:p>
                      <a:pPr algn="l" fontAlgn="b"/>
                      <a:r>
                        <a:rPr lang="en-GB" sz="1800" b="1" i="1" u="none" strike="noStrike" dirty="0">
                          <a:solidFill>
                            <a:schemeClr val="bg1"/>
                          </a:solidFill>
                          <a:effectLst/>
                        </a:rPr>
                        <a:t>Stage 3 - Monitoring</a:t>
                      </a:r>
                      <a:endParaRPr lang="en-GB" sz="1800" b="1" i="1" u="none" strike="noStrike" dirty="0">
                        <a:solidFill>
                          <a:schemeClr val="bg1"/>
                        </a:solidFill>
                        <a:effectLst/>
                        <a:latin typeface="Calibri" panose="020F0502020204030204" pitchFamily="34" charset="0"/>
                      </a:endParaRPr>
                    </a:p>
                  </a:txBody>
                  <a:tcPr marL="6350" marR="6350" marT="6350" anchor="b">
                    <a:solidFill>
                      <a:schemeClr val="accent1">
                        <a:lumMod val="60000"/>
                        <a:lumOff val="40000"/>
                      </a:schemeClr>
                    </a:solidFill>
                  </a:tcPr>
                </a:tc>
                <a:tc hMerge="1">
                  <a:txBody>
                    <a:bodyPr/>
                    <a:lstStyle/>
                    <a:p>
                      <a:endParaRPr lang="en-GB"/>
                    </a:p>
                  </a:txBody>
                  <a:tcPr/>
                </a:tc>
                <a:extLst>
                  <a:ext uri="{0D108BD9-81ED-4DB2-BD59-A6C34878D82A}">
                    <a16:rowId xmlns:a16="http://schemas.microsoft.com/office/drawing/2014/main" val="873644544"/>
                  </a:ext>
                </a:extLst>
              </a:tr>
              <a:tr h="1097959">
                <a:tc>
                  <a:txBody>
                    <a:bodyPr/>
                    <a:lstStyle/>
                    <a:p>
                      <a:pPr algn="l" fontAlgn="b"/>
                      <a:r>
                        <a:rPr lang="en-GB" sz="1800" u="none" strike="noStrike" dirty="0">
                          <a:effectLst/>
                        </a:rPr>
                        <a:t>Step 3.1</a:t>
                      </a:r>
                      <a:endParaRPr lang="en-GB" sz="1800" b="0" i="0" u="none" strike="noStrike" dirty="0">
                        <a:solidFill>
                          <a:srgbClr val="000000"/>
                        </a:solidFill>
                        <a:effectLst/>
                        <a:latin typeface="Calibri" panose="020F0502020204030204" pitchFamily="34" charset="0"/>
                      </a:endParaRPr>
                    </a:p>
                  </a:txBody>
                  <a:tcPr marL="6350" marR="6350" marT="6350" anchor="b"/>
                </a:tc>
                <a:tc>
                  <a:txBody>
                    <a:bodyPr/>
                    <a:lstStyle/>
                    <a:p>
                      <a:pPr algn="l" fontAlgn="b"/>
                      <a:r>
                        <a:rPr lang="fr-FR" sz="1800" u="none" strike="noStrike" dirty="0">
                          <a:effectLst/>
                        </a:rPr>
                        <a:t>Quantitative (</a:t>
                      </a:r>
                      <a:r>
                        <a:rPr lang="fr-FR" sz="1800" u="none" strike="noStrike" dirty="0" err="1">
                          <a:effectLst/>
                        </a:rPr>
                        <a:t>Structured</a:t>
                      </a:r>
                      <a:r>
                        <a:rPr lang="fr-FR" sz="1800" u="none" strike="noStrike" dirty="0">
                          <a:effectLst/>
                        </a:rPr>
                        <a:t> observation, mini </a:t>
                      </a:r>
                      <a:r>
                        <a:rPr lang="fr-FR" sz="1800" u="none" strike="noStrike" dirty="0" err="1">
                          <a:effectLst/>
                        </a:rPr>
                        <a:t>survey</a:t>
                      </a:r>
                      <a:r>
                        <a:rPr lang="fr-FR" sz="1800" u="none" strike="noStrike" dirty="0">
                          <a:effectLst/>
                        </a:rPr>
                        <a:t>)</a:t>
                      </a:r>
                      <a:endParaRPr lang="fr-FR" sz="1800" b="0" i="0" u="none" strike="noStrike" dirty="0">
                        <a:solidFill>
                          <a:srgbClr val="000000"/>
                        </a:solidFill>
                        <a:effectLst/>
                        <a:latin typeface="Calibri" panose="020F0502020204030204" pitchFamily="34" charset="0"/>
                      </a:endParaRPr>
                    </a:p>
                  </a:txBody>
                  <a:tcPr marL="6350" marR="6350" marT="6350" anchor="b"/>
                </a:tc>
                <a:extLst>
                  <a:ext uri="{0D108BD9-81ED-4DB2-BD59-A6C34878D82A}">
                    <a16:rowId xmlns:a16="http://schemas.microsoft.com/office/drawing/2014/main" val="1076544398"/>
                  </a:ext>
                </a:extLst>
              </a:tr>
              <a:tr h="1097959">
                <a:tc>
                  <a:txBody>
                    <a:bodyPr/>
                    <a:lstStyle/>
                    <a:p>
                      <a:pPr algn="l" fontAlgn="b"/>
                      <a:r>
                        <a:rPr lang="en-GB" sz="1800" u="none" strike="noStrike" dirty="0">
                          <a:effectLst/>
                        </a:rPr>
                        <a:t>Step 3.2</a:t>
                      </a:r>
                      <a:endParaRPr lang="en-GB" sz="1800" b="0" i="0" u="none" strike="noStrike" dirty="0">
                        <a:solidFill>
                          <a:srgbClr val="000000"/>
                        </a:solidFill>
                        <a:effectLst/>
                        <a:latin typeface="Calibri" panose="020F0502020204030204" pitchFamily="34" charset="0"/>
                      </a:endParaRPr>
                    </a:p>
                  </a:txBody>
                  <a:tcPr marL="6350" marR="6350" marT="6350" anchor="b"/>
                </a:tc>
                <a:tc>
                  <a:txBody>
                    <a:bodyPr/>
                    <a:lstStyle/>
                    <a:p>
                      <a:pPr algn="l" fontAlgn="b"/>
                      <a:r>
                        <a:rPr lang="en-GB" sz="1800" u="none" strike="noStrike" dirty="0">
                          <a:effectLst/>
                        </a:rPr>
                        <a:t>Qualitative (FGDs)</a:t>
                      </a:r>
                      <a:endParaRPr lang="en-GB" sz="1800" b="0" i="0" u="none" strike="noStrike" dirty="0">
                        <a:solidFill>
                          <a:srgbClr val="000000"/>
                        </a:solidFill>
                        <a:effectLst/>
                        <a:latin typeface="Calibri" panose="020F0502020204030204" pitchFamily="34" charset="0"/>
                      </a:endParaRPr>
                    </a:p>
                  </a:txBody>
                  <a:tcPr marL="6350" marR="6350" marT="6350" anchor="b"/>
                </a:tc>
                <a:extLst>
                  <a:ext uri="{0D108BD9-81ED-4DB2-BD59-A6C34878D82A}">
                    <a16:rowId xmlns:a16="http://schemas.microsoft.com/office/drawing/2014/main" val="1988513832"/>
                  </a:ext>
                </a:extLst>
              </a:tr>
              <a:tr h="612394">
                <a:tc gridSpan="2">
                  <a:txBody>
                    <a:bodyPr/>
                    <a:lstStyle/>
                    <a:p>
                      <a:pPr algn="l" fontAlgn="b"/>
                      <a:r>
                        <a:rPr lang="en-GB" sz="1800" b="1" i="1" u="none" strike="noStrike" dirty="0">
                          <a:solidFill>
                            <a:schemeClr val="bg1"/>
                          </a:solidFill>
                          <a:effectLst/>
                        </a:rPr>
                        <a:t>Stage 4 - Evaluation</a:t>
                      </a:r>
                      <a:endParaRPr lang="en-GB" sz="1800" b="1" i="1" u="none" strike="noStrike" dirty="0">
                        <a:solidFill>
                          <a:schemeClr val="bg1"/>
                        </a:solidFill>
                        <a:effectLst/>
                        <a:latin typeface="Calibri" panose="020F0502020204030204" pitchFamily="34" charset="0"/>
                      </a:endParaRPr>
                    </a:p>
                  </a:txBody>
                  <a:tcPr marL="6350" marR="6350" marT="6350" anchor="b">
                    <a:solidFill>
                      <a:schemeClr val="accent1">
                        <a:lumMod val="60000"/>
                        <a:lumOff val="40000"/>
                      </a:schemeClr>
                    </a:solidFill>
                  </a:tcPr>
                </a:tc>
                <a:tc hMerge="1">
                  <a:txBody>
                    <a:bodyPr/>
                    <a:lstStyle/>
                    <a:p>
                      <a:endParaRPr lang="en-GB"/>
                    </a:p>
                  </a:txBody>
                  <a:tcPr/>
                </a:tc>
                <a:extLst>
                  <a:ext uri="{0D108BD9-81ED-4DB2-BD59-A6C34878D82A}">
                    <a16:rowId xmlns:a16="http://schemas.microsoft.com/office/drawing/2014/main" val="931732574"/>
                  </a:ext>
                </a:extLst>
              </a:tr>
              <a:tr h="1097959">
                <a:tc>
                  <a:txBody>
                    <a:bodyPr/>
                    <a:lstStyle/>
                    <a:p>
                      <a:pPr algn="l" fontAlgn="b"/>
                      <a:r>
                        <a:rPr lang="en-GB" sz="1800" u="none" strike="noStrike" dirty="0">
                          <a:effectLst/>
                        </a:rPr>
                        <a:t>Step 4.1</a:t>
                      </a:r>
                      <a:endParaRPr lang="en-GB" sz="1800" b="0" i="0" u="none" strike="noStrike" dirty="0">
                        <a:solidFill>
                          <a:srgbClr val="000000"/>
                        </a:solidFill>
                        <a:effectLst/>
                        <a:latin typeface="Calibri" panose="020F0502020204030204" pitchFamily="34" charset="0"/>
                      </a:endParaRPr>
                    </a:p>
                  </a:txBody>
                  <a:tcPr marL="6350" marR="6350" marT="6350" anchor="b"/>
                </a:tc>
                <a:tc>
                  <a:txBody>
                    <a:bodyPr/>
                    <a:lstStyle/>
                    <a:p>
                      <a:pPr algn="l" fontAlgn="b"/>
                      <a:r>
                        <a:rPr lang="en-GB" sz="1800" u="none" strike="noStrike" dirty="0" err="1">
                          <a:effectLst/>
                        </a:rPr>
                        <a:t>Endline</a:t>
                      </a:r>
                      <a:r>
                        <a:rPr lang="en-GB" sz="1800" u="none" strike="noStrike" dirty="0">
                          <a:effectLst/>
                        </a:rPr>
                        <a:t> evaluation (Structured observation, KAP, FGDs)</a:t>
                      </a:r>
                      <a:endParaRPr lang="en-GB" sz="1800" b="0" i="0" u="none" strike="noStrike" dirty="0">
                        <a:solidFill>
                          <a:srgbClr val="000000"/>
                        </a:solidFill>
                        <a:effectLst/>
                        <a:latin typeface="Calibri" panose="020F0502020204030204" pitchFamily="34" charset="0"/>
                      </a:endParaRPr>
                    </a:p>
                  </a:txBody>
                  <a:tcPr marL="6350" marR="6350" marT="6350" anchor="b"/>
                </a:tc>
                <a:extLst>
                  <a:ext uri="{0D108BD9-81ED-4DB2-BD59-A6C34878D82A}">
                    <a16:rowId xmlns:a16="http://schemas.microsoft.com/office/drawing/2014/main" val="3434863472"/>
                  </a:ext>
                </a:extLst>
              </a:tr>
            </a:tbl>
          </a:graphicData>
        </a:graphic>
      </p:graphicFrame>
    </p:spTree>
    <p:extLst>
      <p:ext uri="{BB962C8B-B14F-4D97-AF65-F5344CB8AC3E}">
        <p14:creationId xmlns:p14="http://schemas.microsoft.com/office/powerpoint/2010/main" val="3471731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8640"/>
            <a:ext cx="10972800" cy="805136"/>
          </a:xfrm>
        </p:spPr>
        <p:txBody>
          <a:bodyPr/>
          <a:lstStyle/>
          <a:p>
            <a:r>
              <a:rPr lang="en-GB" sz="3600" i="1" dirty="0"/>
              <a:t>Stage 1 -  Pre-implementation preparation</a:t>
            </a:r>
            <a:endParaRPr lang="en-GB" dirty="0"/>
          </a:p>
        </p:txBody>
      </p:sp>
      <p:sp>
        <p:nvSpPr>
          <p:cNvPr id="3" name="Content Placeholder 2"/>
          <p:cNvSpPr>
            <a:spLocks noGrp="1"/>
          </p:cNvSpPr>
          <p:nvPr>
            <p:ph idx="1"/>
          </p:nvPr>
        </p:nvSpPr>
        <p:spPr>
          <a:xfrm>
            <a:off x="609600" y="1600201"/>
            <a:ext cx="10972800" cy="3773015"/>
          </a:xfrm>
        </p:spPr>
        <p:txBody>
          <a:bodyPr/>
          <a:lstStyle/>
          <a:p>
            <a:pPr marL="0" indent="0">
              <a:buNone/>
            </a:pPr>
            <a:r>
              <a:rPr lang="en-GB" b="1" i="1" dirty="0"/>
              <a:t>Step 1.1: Adaptation of MMH Resource Material:</a:t>
            </a:r>
          </a:p>
          <a:p>
            <a:r>
              <a:rPr lang="en-GB" sz="2000" dirty="0"/>
              <a:t>Adaptation for Covid-19 situation is ongoing and will upload on Box and Oxfam website once it will be finalized. </a:t>
            </a:r>
          </a:p>
          <a:p>
            <a:pPr marL="0" indent="0">
              <a:buNone/>
            </a:pPr>
            <a:endParaRPr lang="en-GB" b="1" i="1" dirty="0"/>
          </a:p>
          <a:p>
            <a:pPr marL="0" indent="0">
              <a:buNone/>
            </a:pPr>
            <a:endParaRPr lang="en-GB" b="1" i="1" dirty="0"/>
          </a:p>
          <a:p>
            <a:pPr marL="0" indent="0">
              <a:buNone/>
            </a:pPr>
            <a:r>
              <a:rPr lang="en-GB" b="1" i="1" dirty="0"/>
              <a:t>Step 1.2: 2 Days MMH Training with Oxfam/partner staff:</a:t>
            </a:r>
          </a:p>
          <a:p>
            <a:r>
              <a:rPr lang="en-GB" sz="2000" dirty="0"/>
              <a:t>2 days training for Oxfam/Partner staff. If it is online/remote training then add 1 more day particularly for </a:t>
            </a:r>
            <a:r>
              <a:rPr lang="en-GB" sz="2000" dirty="0" err="1"/>
              <a:t>ToT</a:t>
            </a:r>
            <a:r>
              <a:rPr lang="en-GB" sz="2000" dirty="0"/>
              <a:t> on step by step guide and practicing all activities. </a:t>
            </a:r>
          </a:p>
        </p:txBody>
      </p:sp>
    </p:spTree>
    <p:extLst>
      <p:ext uri="{BB962C8B-B14F-4D97-AF65-F5344CB8AC3E}">
        <p14:creationId xmlns:p14="http://schemas.microsoft.com/office/powerpoint/2010/main" val="21197331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8640"/>
            <a:ext cx="10972800" cy="805136"/>
          </a:xfrm>
        </p:spPr>
        <p:txBody>
          <a:bodyPr/>
          <a:lstStyle/>
          <a:p>
            <a:r>
              <a:rPr lang="en-GB" sz="3600" i="1" dirty="0"/>
              <a:t>Stage 1 -  Pre-implementation preparation</a:t>
            </a:r>
            <a:endParaRPr lang="en-GB" dirty="0"/>
          </a:p>
        </p:txBody>
      </p:sp>
      <p:sp>
        <p:nvSpPr>
          <p:cNvPr id="3" name="Content Placeholder 2"/>
          <p:cNvSpPr>
            <a:spLocks noGrp="1"/>
          </p:cNvSpPr>
          <p:nvPr>
            <p:ph idx="1"/>
          </p:nvPr>
        </p:nvSpPr>
        <p:spPr>
          <a:xfrm>
            <a:off x="609600" y="993776"/>
            <a:ext cx="10972800" cy="5229200"/>
          </a:xfrm>
        </p:spPr>
        <p:txBody>
          <a:bodyPr/>
          <a:lstStyle/>
          <a:p>
            <a:pPr marL="0" indent="0">
              <a:buNone/>
            </a:pPr>
            <a:r>
              <a:rPr lang="en-GB" b="1" i="1" dirty="0"/>
              <a:t>Step 1.3: Recruitment of MMH Promoters:</a:t>
            </a:r>
            <a:endParaRPr lang="en-GB" i="1" dirty="0"/>
          </a:p>
          <a:p>
            <a:pPr algn="just"/>
            <a:r>
              <a:rPr lang="en-GB" sz="2000" dirty="0"/>
              <a:t>It is important to remember that the Mum’s Magic Hands (MMH) program will be integrated into the PHP program. </a:t>
            </a:r>
          </a:p>
          <a:p>
            <a:pPr algn="just"/>
            <a:r>
              <a:rPr lang="en-GB" sz="2000" dirty="0"/>
              <a:t>MMH promoters should not be separate from the community health volunteers or public health promotion volunteers that promote hygiene at the community level.</a:t>
            </a:r>
            <a:endParaRPr lang="en-GB" sz="1600" dirty="0"/>
          </a:p>
          <a:p>
            <a:pPr marL="0" indent="0">
              <a:buNone/>
            </a:pPr>
            <a:endParaRPr lang="en-GB" dirty="0"/>
          </a:p>
          <a:p>
            <a:pPr marL="0" indent="0">
              <a:buNone/>
            </a:pPr>
            <a:r>
              <a:rPr lang="en-GB" b="1" i="1" dirty="0"/>
              <a:t>Step 1.4: Visibility materials for MMH Promoters: </a:t>
            </a:r>
            <a:endParaRPr lang="en-GB" b="1" i="1" dirty="0">
              <a:highlight>
                <a:srgbClr val="00FFFF"/>
              </a:highlight>
            </a:endParaRPr>
          </a:p>
          <a:p>
            <a:pPr algn="just"/>
            <a:r>
              <a:rPr lang="en-GB" sz="2000" dirty="0"/>
              <a:t>Select items that are appropriate to the context and within your budget. Ensure the MMH logo appears on all items (you can also include Oxfam, Lifebuoy &amp; Unilever and partner logos if appropriate).</a:t>
            </a:r>
          </a:p>
          <a:p>
            <a:pPr algn="just"/>
            <a:r>
              <a:rPr lang="en-GB" sz="2000" dirty="0"/>
              <a:t>It could be Backpack, </a:t>
            </a:r>
            <a:r>
              <a:rPr lang="en-GB" sz="2000" dirty="0" err="1"/>
              <a:t>Tshirts</a:t>
            </a:r>
            <a:r>
              <a:rPr lang="en-GB" sz="2000" dirty="0"/>
              <a:t> and If targeted location is where there are  COVID-19 active cases then also include face mask (preferably reusable masks) and soap/hand sanitizer for promoters. </a:t>
            </a:r>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822004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8640"/>
            <a:ext cx="10972800" cy="805136"/>
          </a:xfrm>
        </p:spPr>
        <p:txBody>
          <a:bodyPr/>
          <a:lstStyle/>
          <a:p>
            <a:r>
              <a:rPr lang="en-GB" sz="3600" i="1" dirty="0"/>
              <a:t>Stage 1 -  Pre-implementation preparation</a:t>
            </a:r>
            <a:endParaRPr lang="en-GB" dirty="0"/>
          </a:p>
        </p:txBody>
      </p:sp>
      <p:sp>
        <p:nvSpPr>
          <p:cNvPr id="3" name="Content Placeholder 2"/>
          <p:cNvSpPr>
            <a:spLocks noGrp="1"/>
          </p:cNvSpPr>
          <p:nvPr>
            <p:ph idx="1"/>
          </p:nvPr>
        </p:nvSpPr>
        <p:spPr>
          <a:xfrm>
            <a:off x="609600" y="1268760"/>
            <a:ext cx="10972800" cy="4968552"/>
          </a:xfrm>
        </p:spPr>
        <p:txBody>
          <a:bodyPr/>
          <a:lstStyle/>
          <a:p>
            <a:pPr marL="0" indent="0">
              <a:buNone/>
            </a:pPr>
            <a:r>
              <a:rPr lang="en-GB" b="1" i="1" dirty="0"/>
              <a:t>Step 1.5: Translation of Materials:</a:t>
            </a:r>
            <a:endParaRPr lang="en-GB" sz="1600" i="1" dirty="0"/>
          </a:p>
          <a:p>
            <a:pPr algn="just"/>
            <a:r>
              <a:rPr lang="en-GB" sz="2000" dirty="0"/>
              <a:t>At this stage MMH Storyboard, Promoter scripts and Training material should be translated into local language. </a:t>
            </a:r>
          </a:p>
          <a:p>
            <a:pPr algn="just"/>
            <a:r>
              <a:rPr lang="en-GB" sz="2000" dirty="0"/>
              <a:t>Don’t forget to </a:t>
            </a:r>
            <a:r>
              <a:rPr lang="en-GB" sz="2000" b="1" dirty="0"/>
              <a:t>pre-test</a:t>
            </a:r>
            <a:r>
              <a:rPr lang="en-GB" sz="2000" dirty="0"/>
              <a:t> the translation before printing!</a:t>
            </a:r>
          </a:p>
          <a:p>
            <a:pPr algn="just"/>
            <a:endParaRPr lang="en-GB" sz="1800" dirty="0"/>
          </a:p>
          <a:p>
            <a:pPr marL="0" lvl="0" indent="0">
              <a:buNone/>
            </a:pPr>
            <a:r>
              <a:rPr lang="en-GB" b="1" i="1" dirty="0"/>
              <a:t>Step 1.6: Printing  and Procurement of Mum’s Magic Hands Material:</a:t>
            </a:r>
            <a:endParaRPr lang="en-GB" i="1" dirty="0"/>
          </a:p>
          <a:p>
            <a:pPr algn="just"/>
            <a:r>
              <a:rPr lang="en-GB" sz="2000" dirty="0"/>
              <a:t>Print material like storyboard, posters, stickers, scratch cards and footsteps. Size of the printing material should be of your choice depending on context/availability ensuring printing material should be clear, readable and of good quality. </a:t>
            </a:r>
          </a:p>
          <a:p>
            <a:pPr algn="just"/>
            <a:r>
              <a:rPr lang="en-GB" sz="2000" dirty="0"/>
              <a:t>Procure material for activities like Glo germ or coloured powder, coloured chalk or perfumed powder as an alternative, mirrors etc. </a:t>
            </a:r>
          </a:p>
          <a:p>
            <a:pPr algn="just"/>
            <a:r>
              <a:rPr lang="en-GB" sz="2000" dirty="0"/>
              <a:t>Work with your logistics team to identify a supplier that can produce high quality materials in a short timeframe. </a:t>
            </a:r>
          </a:p>
          <a:p>
            <a:endParaRPr lang="en-GB" dirty="0"/>
          </a:p>
          <a:p>
            <a:pPr marL="0" indent="0" algn="just">
              <a:buNone/>
            </a:pPr>
            <a:endParaRPr lang="en-GB" dirty="0"/>
          </a:p>
          <a:p>
            <a:pPr marL="0" lvl="0" indent="0" algn="just">
              <a:buNone/>
            </a:pPr>
            <a:endParaRPr lang="en-GB" dirty="0"/>
          </a:p>
          <a:p>
            <a:pPr marL="0" lvl="0" indent="0" algn="just">
              <a:buNone/>
            </a:pPr>
            <a:endParaRPr lang="en-GB" dirty="0"/>
          </a:p>
          <a:p>
            <a:pPr marL="0" indent="0">
              <a:buNone/>
            </a:pPr>
            <a:endParaRPr lang="en-GB" sz="1600"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24786523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8640"/>
            <a:ext cx="10972800" cy="805136"/>
          </a:xfrm>
        </p:spPr>
        <p:txBody>
          <a:bodyPr/>
          <a:lstStyle/>
          <a:p>
            <a:r>
              <a:rPr lang="en-GB" sz="3600" i="1" dirty="0"/>
              <a:t>Stage 1 -  Pre-implementation preparation</a:t>
            </a:r>
            <a:endParaRPr lang="en-GB" dirty="0"/>
          </a:p>
        </p:txBody>
      </p:sp>
      <p:sp>
        <p:nvSpPr>
          <p:cNvPr id="3" name="Content Placeholder 2"/>
          <p:cNvSpPr>
            <a:spLocks noGrp="1"/>
          </p:cNvSpPr>
          <p:nvPr>
            <p:ph idx="1"/>
          </p:nvPr>
        </p:nvSpPr>
        <p:spPr>
          <a:xfrm>
            <a:off x="609600" y="1268760"/>
            <a:ext cx="10972800" cy="4824536"/>
          </a:xfrm>
        </p:spPr>
        <p:txBody>
          <a:bodyPr/>
          <a:lstStyle/>
          <a:p>
            <a:pPr marL="0" indent="0">
              <a:buNone/>
            </a:pPr>
            <a:r>
              <a:rPr lang="en-GB" b="1" i="1" dirty="0"/>
              <a:t>Step 1.7: Training of Trainers (</a:t>
            </a:r>
            <a:r>
              <a:rPr lang="en-GB" b="1" i="1" dirty="0" err="1"/>
              <a:t>ToT</a:t>
            </a:r>
            <a:r>
              <a:rPr lang="en-GB" b="1" i="1" dirty="0"/>
              <a:t>):</a:t>
            </a:r>
            <a:endParaRPr lang="en-GB" sz="1600" i="1" dirty="0"/>
          </a:p>
          <a:p>
            <a:pPr algn="just"/>
            <a:r>
              <a:rPr lang="en-US" sz="2000" dirty="0"/>
              <a:t>Once materials have been printed, you are ready for training. Organize 1 day </a:t>
            </a:r>
            <a:r>
              <a:rPr lang="en-US" sz="2000" dirty="0" err="1"/>
              <a:t>ToT</a:t>
            </a:r>
            <a:r>
              <a:rPr lang="en-US" sz="2000" dirty="0"/>
              <a:t> for Oxfam/partner PHP staff who will further train MMH Champions. </a:t>
            </a:r>
          </a:p>
          <a:p>
            <a:pPr algn="just"/>
            <a:endParaRPr lang="en-US" sz="2000" dirty="0"/>
          </a:p>
          <a:p>
            <a:pPr algn="just"/>
            <a:r>
              <a:rPr lang="en-US" sz="2000" dirty="0"/>
              <a:t>Essentially you will take them through the same training they will be implementing with the promoters. </a:t>
            </a:r>
          </a:p>
          <a:p>
            <a:pPr marL="0" indent="0" algn="just">
              <a:buNone/>
            </a:pPr>
            <a:endParaRPr lang="en-US" sz="2000" dirty="0"/>
          </a:p>
          <a:p>
            <a:pPr algn="just"/>
            <a:r>
              <a:rPr lang="en-US" sz="2000" dirty="0"/>
              <a:t>Smaller groups are better (15-20) as it will give promoters an opportunity to practice and role-play the activities</a:t>
            </a:r>
          </a:p>
          <a:p>
            <a:pPr algn="just"/>
            <a:endParaRPr lang="en-GB" sz="2000" dirty="0"/>
          </a:p>
          <a:p>
            <a:pPr algn="just"/>
            <a:r>
              <a:rPr lang="en-US" sz="2000" dirty="0"/>
              <a:t>If you are conducting online/remote training because of Covid-19 situation, try to make it as interactive and participative as you can. Spend 10-15 minutes explaining Zoom/Team features with participants to make training interactive and participatory</a:t>
            </a:r>
            <a:endParaRPr lang="en-GB" sz="2000" dirty="0"/>
          </a:p>
          <a:p>
            <a:pPr marL="0" indent="0">
              <a:buNone/>
            </a:pPr>
            <a:endParaRPr lang="en-GB" dirty="0"/>
          </a:p>
          <a:p>
            <a:pPr marL="0" indent="0" algn="just">
              <a:buNone/>
            </a:pPr>
            <a:endParaRPr lang="en-GB" dirty="0"/>
          </a:p>
          <a:p>
            <a:pPr marL="0" lvl="0" indent="0" algn="just">
              <a:buNone/>
            </a:pPr>
            <a:endParaRPr lang="en-GB" dirty="0"/>
          </a:p>
          <a:p>
            <a:pPr marL="0" lvl="0" indent="0" algn="just">
              <a:buNone/>
            </a:pPr>
            <a:endParaRPr lang="en-GB" dirty="0"/>
          </a:p>
          <a:p>
            <a:pPr marL="0" indent="0">
              <a:buNone/>
            </a:pPr>
            <a:endParaRPr lang="en-GB" sz="1600" dirty="0"/>
          </a:p>
          <a:p>
            <a:pPr marL="0" indent="0">
              <a:buNone/>
            </a:pPr>
            <a:endParaRPr lang="en-GB" dirty="0"/>
          </a:p>
          <a:p>
            <a:pPr marL="0" indent="0">
              <a:buNone/>
            </a:pPr>
            <a:endParaRPr lang="en-GB" dirty="0"/>
          </a:p>
          <a:p>
            <a:endParaRPr lang="en-GB" dirty="0"/>
          </a:p>
        </p:txBody>
      </p:sp>
    </p:spTree>
    <p:extLst>
      <p:ext uri="{BB962C8B-B14F-4D97-AF65-F5344CB8AC3E}">
        <p14:creationId xmlns:p14="http://schemas.microsoft.com/office/powerpoint/2010/main" val="1352819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3776" y="218883"/>
            <a:ext cx="7718648" cy="719137"/>
          </a:xfrm>
        </p:spPr>
        <p:txBody>
          <a:bodyPr/>
          <a:lstStyle/>
          <a:p>
            <a:r>
              <a:rPr lang="en-GB" dirty="0"/>
              <a:t>Stages/Steps of MMH at a glance</a:t>
            </a:r>
          </a:p>
        </p:txBody>
      </p:sp>
      <p:graphicFrame>
        <p:nvGraphicFramePr>
          <p:cNvPr id="5" name="Table 4"/>
          <p:cNvGraphicFramePr>
            <a:graphicFrameLocks noGrp="1"/>
          </p:cNvGraphicFramePr>
          <p:nvPr/>
        </p:nvGraphicFramePr>
        <p:xfrm>
          <a:off x="1408584" y="1119403"/>
          <a:ext cx="9289032" cy="4619193"/>
        </p:xfrm>
        <a:graphic>
          <a:graphicData uri="http://schemas.openxmlformats.org/drawingml/2006/table">
            <a:tbl>
              <a:tblPr>
                <a:tableStyleId>{7DF18680-E054-41AD-8BC1-D1AEF772440D}</a:tableStyleId>
              </a:tblPr>
              <a:tblGrid>
                <a:gridCol w="1084850">
                  <a:extLst>
                    <a:ext uri="{9D8B030D-6E8A-4147-A177-3AD203B41FA5}">
                      <a16:colId xmlns:a16="http://schemas.microsoft.com/office/drawing/2014/main" val="4105088807"/>
                    </a:ext>
                  </a:extLst>
                </a:gridCol>
                <a:gridCol w="8204182">
                  <a:extLst>
                    <a:ext uri="{9D8B030D-6E8A-4147-A177-3AD203B41FA5}">
                      <a16:colId xmlns:a16="http://schemas.microsoft.com/office/drawing/2014/main" val="4225664017"/>
                    </a:ext>
                  </a:extLst>
                </a:gridCol>
              </a:tblGrid>
              <a:tr h="736545">
                <a:tc gridSpan="2">
                  <a:txBody>
                    <a:bodyPr/>
                    <a:lstStyle/>
                    <a:p>
                      <a:pPr algn="l" fontAlgn="b"/>
                      <a:r>
                        <a:rPr lang="en-GB" sz="1800" b="1" i="1" u="none" strike="noStrike" dirty="0">
                          <a:solidFill>
                            <a:schemeClr val="bg1"/>
                          </a:solidFill>
                          <a:effectLst/>
                        </a:rPr>
                        <a:t>Stage 2 - Implementation of MMH program</a:t>
                      </a:r>
                      <a:endParaRPr lang="en-GB" sz="1800" b="1" i="1" u="none" strike="noStrike" dirty="0">
                        <a:solidFill>
                          <a:schemeClr val="bg1"/>
                        </a:solidFill>
                        <a:effectLst/>
                        <a:latin typeface="Calibri" panose="020F0502020204030204" pitchFamily="34" charset="0"/>
                      </a:endParaRPr>
                    </a:p>
                  </a:txBody>
                  <a:tcPr marL="6343" marR="6343" marT="6343" marB="45669" anchor="b">
                    <a:solidFill>
                      <a:schemeClr val="accent5">
                        <a:lumMod val="75000"/>
                      </a:schemeClr>
                    </a:solidFill>
                  </a:tcPr>
                </a:tc>
                <a:tc hMerge="1">
                  <a:txBody>
                    <a:bodyPr/>
                    <a:lstStyle/>
                    <a:p>
                      <a:endParaRPr lang="en-GB"/>
                    </a:p>
                  </a:txBody>
                  <a:tcPr/>
                </a:tc>
                <a:extLst>
                  <a:ext uri="{0D108BD9-81ED-4DB2-BD59-A6C34878D82A}">
                    <a16:rowId xmlns:a16="http://schemas.microsoft.com/office/drawing/2014/main" val="2689496080"/>
                  </a:ext>
                </a:extLst>
              </a:tr>
              <a:tr h="817598">
                <a:tc>
                  <a:txBody>
                    <a:bodyPr/>
                    <a:lstStyle/>
                    <a:p>
                      <a:pPr algn="l" fontAlgn="b"/>
                      <a:r>
                        <a:rPr lang="en-GB" sz="1800" u="none" strike="noStrike" dirty="0">
                          <a:effectLst/>
                        </a:rPr>
                        <a:t> 2.1</a:t>
                      </a:r>
                      <a:endParaRPr lang="en-GB" sz="1800" b="0" i="0" u="none" strike="noStrike" dirty="0">
                        <a:solidFill>
                          <a:srgbClr val="000000"/>
                        </a:solidFill>
                        <a:effectLst/>
                        <a:latin typeface="Calibri" panose="020F0502020204030204" pitchFamily="34" charset="0"/>
                      </a:endParaRPr>
                    </a:p>
                  </a:txBody>
                  <a:tcPr marL="6343" marR="6343" marT="6343" marB="45669" anchor="b"/>
                </a:tc>
                <a:tc>
                  <a:txBody>
                    <a:bodyPr/>
                    <a:lstStyle/>
                    <a:p>
                      <a:pPr algn="l" fontAlgn="b"/>
                      <a:r>
                        <a:rPr lang="en-GB" sz="1800" u="none" strike="noStrike" dirty="0">
                          <a:effectLst/>
                        </a:rPr>
                        <a:t>Reminders, reinforcements (install footsteps, mirrors, stickers/posters)</a:t>
                      </a:r>
                      <a:endParaRPr lang="en-GB" sz="1800" b="0" i="0" u="none" strike="noStrike" dirty="0">
                        <a:solidFill>
                          <a:srgbClr val="000000"/>
                        </a:solidFill>
                        <a:effectLst/>
                        <a:latin typeface="Calibri" panose="020F0502020204030204" pitchFamily="34" charset="0"/>
                      </a:endParaRPr>
                    </a:p>
                  </a:txBody>
                  <a:tcPr marL="6343" marR="6343" marT="6343" marB="45669" anchor="b"/>
                </a:tc>
                <a:extLst>
                  <a:ext uri="{0D108BD9-81ED-4DB2-BD59-A6C34878D82A}">
                    <a16:rowId xmlns:a16="http://schemas.microsoft.com/office/drawing/2014/main" val="4221693031"/>
                  </a:ext>
                </a:extLst>
              </a:tr>
              <a:tr h="591268">
                <a:tc>
                  <a:txBody>
                    <a:bodyPr/>
                    <a:lstStyle/>
                    <a:p>
                      <a:pPr algn="l" fontAlgn="b"/>
                      <a:r>
                        <a:rPr lang="en-GB" sz="1800" u="none" strike="noStrike" dirty="0">
                          <a:effectLst/>
                        </a:rPr>
                        <a:t> 2.2</a:t>
                      </a:r>
                      <a:endParaRPr lang="en-GB" sz="1800" b="0" i="0" u="none" strike="noStrike" dirty="0">
                        <a:solidFill>
                          <a:srgbClr val="000000"/>
                        </a:solidFill>
                        <a:effectLst/>
                        <a:latin typeface="Calibri" panose="020F0502020204030204" pitchFamily="34" charset="0"/>
                      </a:endParaRPr>
                    </a:p>
                  </a:txBody>
                  <a:tcPr marL="6343" marR="6343" marT="6343" marB="45669" anchor="b"/>
                </a:tc>
                <a:tc>
                  <a:txBody>
                    <a:bodyPr/>
                    <a:lstStyle/>
                    <a:p>
                      <a:pPr algn="l" fontAlgn="b"/>
                      <a:r>
                        <a:rPr lang="en-GB" sz="1800" u="none" strike="noStrike" dirty="0">
                          <a:effectLst/>
                        </a:rPr>
                        <a:t>Session 1 (10-20 Mother groups)</a:t>
                      </a:r>
                      <a:endParaRPr lang="en-GB" sz="1800" b="0" i="0" u="none" strike="noStrike" dirty="0">
                        <a:solidFill>
                          <a:srgbClr val="000000"/>
                        </a:solidFill>
                        <a:effectLst/>
                        <a:latin typeface="Calibri" panose="020F0502020204030204" pitchFamily="34" charset="0"/>
                      </a:endParaRPr>
                    </a:p>
                  </a:txBody>
                  <a:tcPr marL="6343" marR="6343" marT="6343" marB="45669" anchor="b"/>
                </a:tc>
                <a:extLst>
                  <a:ext uri="{0D108BD9-81ED-4DB2-BD59-A6C34878D82A}">
                    <a16:rowId xmlns:a16="http://schemas.microsoft.com/office/drawing/2014/main" val="1915530775"/>
                  </a:ext>
                </a:extLst>
              </a:tr>
              <a:tr h="576064">
                <a:tc>
                  <a:txBody>
                    <a:bodyPr/>
                    <a:lstStyle/>
                    <a:p>
                      <a:pPr algn="l" fontAlgn="b"/>
                      <a:r>
                        <a:rPr lang="en-GB" sz="1800" u="none" strike="noStrike" dirty="0">
                          <a:effectLst/>
                        </a:rPr>
                        <a:t> 2.3</a:t>
                      </a:r>
                      <a:endParaRPr lang="en-GB" sz="1800" b="0" i="0" u="none" strike="noStrike" dirty="0">
                        <a:solidFill>
                          <a:srgbClr val="000000"/>
                        </a:solidFill>
                        <a:effectLst/>
                        <a:latin typeface="Calibri" panose="020F0502020204030204" pitchFamily="34" charset="0"/>
                      </a:endParaRPr>
                    </a:p>
                  </a:txBody>
                  <a:tcPr marL="6343" marR="6343" marT="6343" marB="45669" anchor="b"/>
                </a:tc>
                <a:tc>
                  <a:txBody>
                    <a:bodyPr/>
                    <a:lstStyle/>
                    <a:p>
                      <a:pPr algn="l" fontAlgn="b"/>
                      <a:r>
                        <a:rPr lang="en-GB" sz="1800" u="none" strike="noStrike" dirty="0">
                          <a:effectLst/>
                        </a:rPr>
                        <a:t>Session 2 (10-20 Mother groups)</a:t>
                      </a:r>
                      <a:endParaRPr lang="en-GB" sz="1800" b="0" i="0" u="none" strike="noStrike" dirty="0">
                        <a:solidFill>
                          <a:srgbClr val="000000"/>
                        </a:solidFill>
                        <a:effectLst/>
                        <a:latin typeface="Calibri" panose="020F0502020204030204" pitchFamily="34" charset="0"/>
                      </a:endParaRPr>
                    </a:p>
                  </a:txBody>
                  <a:tcPr marL="6343" marR="6343" marT="6343" marB="45669" anchor="b"/>
                </a:tc>
                <a:extLst>
                  <a:ext uri="{0D108BD9-81ED-4DB2-BD59-A6C34878D82A}">
                    <a16:rowId xmlns:a16="http://schemas.microsoft.com/office/drawing/2014/main" val="3901685651"/>
                  </a:ext>
                </a:extLst>
              </a:tr>
              <a:tr h="504056">
                <a:tc>
                  <a:txBody>
                    <a:bodyPr/>
                    <a:lstStyle/>
                    <a:p>
                      <a:pPr algn="l" fontAlgn="b"/>
                      <a:r>
                        <a:rPr lang="en-GB" sz="1800" u="none" strike="noStrike" dirty="0">
                          <a:effectLst/>
                        </a:rPr>
                        <a:t> 2.4</a:t>
                      </a:r>
                      <a:endParaRPr lang="en-GB" sz="1800" b="0" i="0" u="none" strike="noStrike" dirty="0">
                        <a:solidFill>
                          <a:srgbClr val="000000"/>
                        </a:solidFill>
                        <a:effectLst/>
                        <a:latin typeface="Calibri" panose="020F0502020204030204" pitchFamily="34" charset="0"/>
                      </a:endParaRPr>
                    </a:p>
                  </a:txBody>
                  <a:tcPr marL="6343" marR="6343" marT="6343" marB="45669" anchor="b"/>
                </a:tc>
                <a:tc>
                  <a:txBody>
                    <a:bodyPr/>
                    <a:lstStyle/>
                    <a:p>
                      <a:pPr algn="l" fontAlgn="b"/>
                      <a:r>
                        <a:rPr lang="en-GB" sz="1800" u="none" strike="noStrike" dirty="0">
                          <a:effectLst/>
                        </a:rPr>
                        <a:t>Session 3 (10-20 Mother groups)</a:t>
                      </a:r>
                      <a:endParaRPr lang="en-GB" sz="1800" b="0" i="0" u="none" strike="noStrike" dirty="0">
                        <a:solidFill>
                          <a:srgbClr val="000000"/>
                        </a:solidFill>
                        <a:effectLst/>
                        <a:latin typeface="Calibri" panose="020F0502020204030204" pitchFamily="34" charset="0"/>
                      </a:endParaRPr>
                    </a:p>
                  </a:txBody>
                  <a:tcPr marL="6343" marR="6343" marT="6343" marB="45669" anchor="b"/>
                </a:tc>
                <a:extLst>
                  <a:ext uri="{0D108BD9-81ED-4DB2-BD59-A6C34878D82A}">
                    <a16:rowId xmlns:a16="http://schemas.microsoft.com/office/drawing/2014/main" val="3070213353"/>
                  </a:ext>
                </a:extLst>
              </a:tr>
              <a:tr h="576064">
                <a:tc>
                  <a:txBody>
                    <a:bodyPr/>
                    <a:lstStyle/>
                    <a:p>
                      <a:pPr algn="l" fontAlgn="b"/>
                      <a:r>
                        <a:rPr lang="en-GB" sz="1800" u="none" strike="noStrike" dirty="0">
                          <a:effectLst/>
                        </a:rPr>
                        <a:t> 2.5</a:t>
                      </a:r>
                      <a:endParaRPr lang="en-GB" sz="1800" b="0" i="0" u="none" strike="noStrike" dirty="0">
                        <a:solidFill>
                          <a:srgbClr val="000000"/>
                        </a:solidFill>
                        <a:effectLst/>
                        <a:latin typeface="Calibri" panose="020F0502020204030204" pitchFamily="34" charset="0"/>
                      </a:endParaRPr>
                    </a:p>
                  </a:txBody>
                  <a:tcPr marL="6343" marR="6343" marT="6343" marB="45669" anchor="b"/>
                </a:tc>
                <a:tc>
                  <a:txBody>
                    <a:bodyPr/>
                    <a:lstStyle/>
                    <a:p>
                      <a:pPr algn="l" fontAlgn="b"/>
                      <a:r>
                        <a:rPr lang="en-GB" sz="1800" u="none" strike="noStrike" dirty="0">
                          <a:effectLst/>
                        </a:rPr>
                        <a:t>Session 4 (10-20 Mother groups)</a:t>
                      </a:r>
                      <a:endParaRPr lang="en-GB" sz="1800" b="0" i="0" u="none" strike="noStrike" dirty="0">
                        <a:solidFill>
                          <a:srgbClr val="000000"/>
                        </a:solidFill>
                        <a:effectLst/>
                        <a:latin typeface="Calibri" panose="020F0502020204030204" pitchFamily="34" charset="0"/>
                      </a:endParaRPr>
                    </a:p>
                  </a:txBody>
                  <a:tcPr marL="6343" marR="6343" marT="6343" marB="45669" anchor="b"/>
                </a:tc>
                <a:extLst>
                  <a:ext uri="{0D108BD9-81ED-4DB2-BD59-A6C34878D82A}">
                    <a16:rowId xmlns:a16="http://schemas.microsoft.com/office/drawing/2014/main" val="882560115"/>
                  </a:ext>
                </a:extLst>
              </a:tr>
              <a:tr h="817598">
                <a:tc>
                  <a:txBody>
                    <a:bodyPr/>
                    <a:lstStyle/>
                    <a:p>
                      <a:pPr algn="l" fontAlgn="b"/>
                      <a:r>
                        <a:rPr lang="en-GB" sz="1800" u="none" strike="noStrike" dirty="0">
                          <a:effectLst/>
                        </a:rPr>
                        <a:t> 2.6</a:t>
                      </a:r>
                      <a:endParaRPr lang="en-GB" sz="1800" b="0" i="0" u="none" strike="noStrike" dirty="0">
                        <a:solidFill>
                          <a:srgbClr val="000000"/>
                        </a:solidFill>
                        <a:effectLst/>
                        <a:latin typeface="Calibri" panose="020F0502020204030204" pitchFamily="34" charset="0"/>
                      </a:endParaRPr>
                    </a:p>
                  </a:txBody>
                  <a:tcPr marL="6343" marR="6343" marT="6343" marB="45669" anchor="b"/>
                </a:tc>
                <a:tc>
                  <a:txBody>
                    <a:bodyPr/>
                    <a:lstStyle/>
                    <a:p>
                      <a:pPr algn="l" fontAlgn="b"/>
                      <a:r>
                        <a:rPr lang="en-GB" sz="1800" u="none" strike="noStrike" dirty="0">
                          <a:effectLst/>
                        </a:rPr>
                        <a:t>Session 5 - 12 (10-20 Mother groups)</a:t>
                      </a:r>
                      <a:endParaRPr lang="en-GB" sz="1800" b="0" i="0" u="none" strike="noStrike" dirty="0">
                        <a:solidFill>
                          <a:srgbClr val="000000"/>
                        </a:solidFill>
                        <a:effectLst/>
                        <a:latin typeface="Calibri" panose="020F0502020204030204" pitchFamily="34" charset="0"/>
                      </a:endParaRPr>
                    </a:p>
                  </a:txBody>
                  <a:tcPr marL="6343" marR="6343" marT="6343" marB="45669" anchor="b"/>
                </a:tc>
                <a:extLst>
                  <a:ext uri="{0D108BD9-81ED-4DB2-BD59-A6C34878D82A}">
                    <a16:rowId xmlns:a16="http://schemas.microsoft.com/office/drawing/2014/main" val="3306984020"/>
                  </a:ext>
                </a:extLst>
              </a:tr>
            </a:tbl>
          </a:graphicData>
        </a:graphic>
      </p:graphicFrame>
    </p:spTree>
    <p:extLst>
      <p:ext uri="{BB962C8B-B14F-4D97-AF65-F5344CB8AC3E}">
        <p14:creationId xmlns:p14="http://schemas.microsoft.com/office/powerpoint/2010/main" val="26700190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88640"/>
            <a:ext cx="10972800" cy="805136"/>
          </a:xfrm>
        </p:spPr>
        <p:txBody>
          <a:bodyPr/>
          <a:lstStyle/>
          <a:p>
            <a:r>
              <a:rPr lang="en-GB" sz="3600" i="1" dirty="0"/>
              <a:t>Stage 2 -  Implementation of MMH Program </a:t>
            </a:r>
            <a:endParaRPr lang="en-GB" dirty="0"/>
          </a:p>
        </p:txBody>
      </p:sp>
      <p:sp>
        <p:nvSpPr>
          <p:cNvPr id="3" name="Content Placeholder 2"/>
          <p:cNvSpPr>
            <a:spLocks noGrp="1"/>
          </p:cNvSpPr>
          <p:nvPr>
            <p:ph idx="1"/>
          </p:nvPr>
        </p:nvSpPr>
        <p:spPr>
          <a:xfrm>
            <a:off x="609600" y="1124978"/>
            <a:ext cx="10972800" cy="2808078"/>
          </a:xfrm>
        </p:spPr>
        <p:txBody>
          <a:bodyPr/>
          <a:lstStyle/>
          <a:p>
            <a:pPr marL="0" indent="0">
              <a:buNone/>
            </a:pPr>
            <a:r>
              <a:rPr lang="en-GB" b="1" i="1" dirty="0"/>
              <a:t>Step 2.1: Reminders/Reinforcement (Silent Nudges):</a:t>
            </a:r>
            <a:endParaRPr lang="en-GB" sz="1600" i="1" dirty="0"/>
          </a:p>
          <a:p>
            <a:r>
              <a:rPr lang="en-US" sz="1800" dirty="0"/>
              <a:t>Initially posters will generate interest and curiosity among the community and later they will serve as reminders. </a:t>
            </a:r>
          </a:p>
          <a:p>
            <a:r>
              <a:rPr lang="en-US" sz="1800" dirty="0"/>
              <a:t>Silent nudges at communal latrine/HW facilities (footsteps, mirrors + sticker) can be put in place as soon as infrastructure (latrines/handwashing facilities) is complete. </a:t>
            </a:r>
          </a:p>
          <a:p>
            <a:r>
              <a:rPr lang="en-US" sz="1800" dirty="0"/>
              <a:t>Silent nudges are exactly that – silent! There is no need to explain their purpose to the community.</a:t>
            </a:r>
            <a:endParaRPr lang="en-GB" sz="1800" dirty="0"/>
          </a:p>
          <a:p>
            <a:r>
              <a:rPr lang="en-US" sz="1800" dirty="0"/>
              <a:t>Don’t forget to adopt posters for Covid-19 and set up  few days before beginning the MMH program</a:t>
            </a:r>
          </a:p>
          <a:p>
            <a:pPr marL="0" indent="0">
              <a:buNone/>
            </a:pPr>
            <a:endParaRPr lang="en-GB" dirty="0"/>
          </a:p>
          <a:p>
            <a:pPr marL="0" indent="0" algn="just">
              <a:buNone/>
            </a:pPr>
            <a:endParaRPr lang="en-GB" dirty="0"/>
          </a:p>
          <a:p>
            <a:pPr marL="0" lvl="0" indent="0" algn="just">
              <a:buNone/>
            </a:pPr>
            <a:endParaRPr lang="en-GB" dirty="0"/>
          </a:p>
          <a:p>
            <a:pPr marL="0" lvl="0" indent="0" algn="just">
              <a:buNone/>
            </a:pPr>
            <a:endParaRPr lang="en-GB" dirty="0"/>
          </a:p>
          <a:p>
            <a:pPr marL="0" indent="0">
              <a:buNone/>
            </a:pPr>
            <a:r>
              <a:rPr lang="en-GB" sz="1600" dirty="0">
                <a:solidFill>
                  <a:srgbClr val="0070C0"/>
                </a:solidFill>
              </a:rPr>
              <a:t>Foot Nudges</a:t>
            </a:r>
          </a:p>
          <a:p>
            <a:pPr marL="0" indent="0">
              <a:buNone/>
            </a:pPr>
            <a:endParaRPr lang="en-GB" dirty="0"/>
          </a:p>
          <a:p>
            <a:pPr marL="0" indent="0">
              <a:buNone/>
            </a:pPr>
            <a:endParaRPr lang="en-GB" dirty="0"/>
          </a:p>
          <a:p>
            <a:endParaRPr lang="en-GB" dirty="0"/>
          </a:p>
        </p:txBody>
      </p:sp>
      <p:pic>
        <p:nvPicPr>
          <p:cNvPr id="4" name="Picture 9" descr="\\NPKTMSRV001.ogb.internal.oxfam.net\configs\ssagan\Desktop\Unilever\NEPAL\Implementation\Implementation photos\Week 1\Footsteps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640" y="4076838"/>
            <a:ext cx="1956423" cy="256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NPKTMSRV001.ogb.internal.oxfam.net\configs\ssagan\Desktop\Unilever\NEPAL\Implementation\Implementation photos\Week 1\gamcha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072" y="4076838"/>
            <a:ext cx="1880216" cy="2560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rrow: Right 5"/>
          <p:cNvSpPr/>
          <p:nvPr/>
        </p:nvSpPr>
        <p:spPr>
          <a:xfrm rot="10800000">
            <a:off x="7543056" y="4365104"/>
            <a:ext cx="172819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Right 6"/>
          <p:cNvSpPr/>
          <p:nvPr/>
        </p:nvSpPr>
        <p:spPr>
          <a:xfrm>
            <a:off x="1775520" y="142921"/>
            <a:ext cx="45719"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Right 7"/>
          <p:cNvSpPr/>
          <p:nvPr/>
        </p:nvSpPr>
        <p:spPr>
          <a:xfrm>
            <a:off x="1991544" y="5445224"/>
            <a:ext cx="1152128"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9480376" y="4365104"/>
            <a:ext cx="1296144" cy="369332"/>
          </a:xfrm>
          <a:prstGeom prst="rect">
            <a:avLst/>
          </a:prstGeom>
          <a:noFill/>
        </p:spPr>
        <p:txBody>
          <a:bodyPr wrap="square" rtlCol="0">
            <a:spAutoFit/>
          </a:bodyPr>
          <a:lstStyle/>
          <a:p>
            <a:r>
              <a:rPr lang="en-GB" dirty="0">
                <a:solidFill>
                  <a:srgbClr val="0070C0"/>
                </a:solidFill>
              </a:rPr>
              <a:t>Mirror</a:t>
            </a:r>
          </a:p>
        </p:txBody>
      </p:sp>
    </p:spTree>
    <p:extLst>
      <p:ext uri="{BB962C8B-B14F-4D97-AF65-F5344CB8AC3E}">
        <p14:creationId xmlns:p14="http://schemas.microsoft.com/office/powerpoint/2010/main" val="33382587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3696" y="260648"/>
            <a:ext cx="9086800" cy="387105"/>
          </a:xfrm>
        </p:spPr>
        <p:txBody>
          <a:bodyPr/>
          <a:lstStyle/>
          <a:p>
            <a:r>
              <a:rPr lang="en-GB" sz="3200" i="1" dirty="0"/>
              <a:t>Stage 2 -  Implementation of MMH Program </a:t>
            </a:r>
            <a:endParaRPr lang="en-GB" sz="3200" dirty="0"/>
          </a:p>
        </p:txBody>
      </p:sp>
      <p:sp>
        <p:nvSpPr>
          <p:cNvPr id="3" name="Content Placeholder 2"/>
          <p:cNvSpPr>
            <a:spLocks noGrp="1"/>
          </p:cNvSpPr>
          <p:nvPr>
            <p:ph idx="1"/>
          </p:nvPr>
        </p:nvSpPr>
        <p:spPr>
          <a:xfrm>
            <a:off x="609600" y="1268760"/>
            <a:ext cx="10972800" cy="4824536"/>
          </a:xfrm>
        </p:spPr>
        <p:txBody>
          <a:bodyPr/>
          <a:lstStyle/>
          <a:p>
            <a:pPr marL="0" indent="0">
              <a:buNone/>
            </a:pPr>
            <a:endParaRPr lang="en-GB" dirty="0"/>
          </a:p>
          <a:p>
            <a:pPr marL="0" indent="0" algn="just">
              <a:buNone/>
            </a:pPr>
            <a:endParaRPr lang="en-GB" dirty="0"/>
          </a:p>
          <a:p>
            <a:pPr marL="0" lvl="0" indent="0" algn="just">
              <a:buNone/>
            </a:pPr>
            <a:endParaRPr lang="en-GB" dirty="0"/>
          </a:p>
          <a:p>
            <a:pPr marL="0" lvl="0" indent="0" algn="just">
              <a:buNone/>
            </a:pPr>
            <a:endParaRPr lang="en-GB" dirty="0"/>
          </a:p>
          <a:p>
            <a:pPr marL="0" indent="0">
              <a:buNone/>
            </a:pPr>
            <a:endParaRPr lang="en-GB" sz="1600" dirty="0"/>
          </a:p>
          <a:p>
            <a:pPr marL="0" indent="0">
              <a:buNone/>
            </a:pPr>
            <a:endParaRPr lang="en-GB" dirty="0"/>
          </a:p>
          <a:p>
            <a:pPr marL="0" indent="0">
              <a:buNone/>
            </a:pPr>
            <a:endParaRPr lang="en-GB" dirty="0"/>
          </a:p>
          <a:p>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3060514873"/>
              </p:ext>
            </p:extLst>
          </p:nvPr>
        </p:nvGraphicFramePr>
        <p:xfrm>
          <a:off x="528810" y="764704"/>
          <a:ext cx="11471846" cy="6278375"/>
        </p:xfrm>
        <a:graphic>
          <a:graphicData uri="http://schemas.openxmlformats.org/drawingml/2006/table">
            <a:tbl>
              <a:tblPr firstRow="1" firstCol="1" bandRow="1">
                <a:tableStyleId>{22838BEF-8BB2-4498-84A7-C5851F593DF1}</a:tableStyleId>
              </a:tblPr>
              <a:tblGrid>
                <a:gridCol w="2544042">
                  <a:extLst>
                    <a:ext uri="{9D8B030D-6E8A-4147-A177-3AD203B41FA5}">
                      <a16:colId xmlns:a16="http://schemas.microsoft.com/office/drawing/2014/main" val="490825197"/>
                    </a:ext>
                  </a:extLst>
                </a:gridCol>
                <a:gridCol w="2649489">
                  <a:extLst>
                    <a:ext uri="{9D8B030D-6E8A-4147-A177-3AD203B41FA5}">
                      <a16:colId xmlns:a16="http://schemas.microsoft.com/office/drawing/2014/main" val="826988292"/>
                    </a:ext>
                  </a:extLst>
                </a:gridCol>
                <a:gridCol w="2677915">
                  <a:extLst>
                    <a:ext uri="{9D8B030D-6E8A-4147-A177-3AD203B41FA5}">
                      <a16:colId xmlns:a16="http://schemas.microsoft.com/office/drawing/2014/main" val="1941617147"/>
                    </a:ext>
                  </a:extLst>
                </a:gridCol>
                <a:gridCol w="1800200">
                  <a:extLst>
                    <a:ext uri="{9D8B030D-6E8A-4147-A177-3AD203B41FA5}">
                      <a16:colId xmlns:a16="http://schemas.microsoft.com/office/drawing/2014/main" val="3210772541"/>
                    </a:ext>
                  </a:extLst>
                </a:gridCol>
                <a:gridCol w="1800200">
                  <a:extLst>
                    <a:ext uri="{9D8B030D-6E8A-4147-A177-3AD203B41FA5}">
                      <a16:colId xmlns:a16="http://schemas.microsoft.com/office/drawing/2014/main" val="753205416"/>
                    </a:ext>
                  </a:extLst>
                </a:gridCol>
              </a:tblGrid>
              <a:tr h="416618">
                <a:tc>
                  <a:txBody>
                    <a:bodyPr/>
                    <a:lstStyle/>
                    <a:p>
                      <a:pPr>
                        <a:lnSpc>
                          <a:spcPct val="107000"/>
                        </a:lnSpc>
                        <a:spcAft>
                          <a:spcPts val="0"/>
                        </a:spcAft>
                        <a:tabLst>
                          <a:tab pos="723265" algn="l"/>
                        </a:tabLst>
                      </a:pPr>
                      <a:r>
                        <a:rPr lang="pt-PT" sz="1400" dirty="0">
                          <a:effectLst/>
                        </a:rPr>
                        <a:t>Session 1</a:t>
                      </a:r>
                      <a:endParaRPr lang="en-GB" sz="1400" dirty="0">
                        <a:effectLst/>
                      </a:endParaRPr>
                    </a:p>
                    <a:p>
                      <a:pPr>
                        <a:lnSpc>
                          <a:spcPct val="107000"/>
                        </a:lnSpc>
                        <a:spcAft>
                          <a:spcPts val="0"/>
                        </a:spcAft>
                        <a:tabLst>
                          <a:tab pos="723265" algn="l"/>
                        </a:tabLst>
                      </a:pPr>
                      <a:r>
                        <a:rPr lang="pt-PT" sz="1400" dirty="0">
                          <a:effectLst/>
                        </a:rPr>
                        <a:t> </a:t>
                      </a:r>
                      <a:endParaRPr lang="en-GB" sz="1400" b="1" dirty="0">
                        <a:effectLst/>
                        <a:latin typeface="Calibri" panose="020F0502020204030204" pitchFamily="34" charset="0"/>
                        <a:cs typeface="Times New Roman" panose="02020603050405020304" pitchFamily="18" charset="0"/>
                      </a:endParaRPr>
                    </a:p>
                  </a:txBody>
                  <a:tcPr marL="34466" marR="34466" marT="0" marB="0"/>
                </a:tc>
                <a:tc>
                  <a:txBody>
                    <a:bodyPr/>
                    <a:lstStyle/>
                    <a:p>
                      <a:pPr>
                        <a:lnSpc>
                          <a:spcPct val="107000"/>
                        </a:lnSpc>
                        <a:spcAft>
                          <a:spcPts val="0"/>
                        </a:spcAft>
                        <a:tabLst>
                          <a:tab pos="723265" algn="l"/>
                        </a:tabLst>
                      </a:pPr>
                      <a:r>
                        <a:rPr lang="pt-PT" sz="1400" dirty="0">
                          <a:effectLst/>
                        </a:rPr>
                        <a:t>Session 2</a:t>
                      </a:r>
                      <a:endParaRPr lang="en-GB" sz="1400" b="1" dirty="0">
                        <a:effectLst/>
                        <a:latin typeface="Calibri" panose="020F0502020204030204" pitchFamily="34" charset="0"/>
                        <a:cs typeface="Times New Roman" panose="02020603050405020304" pitchFamily="18" charset="0"/>
                      </a:endParaRPr>
                    </a:p>
                  </a:txBody>
                  <a:tcPr marL="34466" marR="34466" marT="0" marB="0"/>
                </a:tc>
                <a:tc>
                  <a:txBody>
                    <a:bodyPr/>
                    <a:lstStyle/>
                    <a:p>
                      <a:pPr>
                        <a:lnSpc>
                          <a:spcPct val="107000"/>
                        </a:lnSpc>
                        <a:spcAft>
                          <a:spcPts val="0"/>
                        </a:spcAft>
                        <a:tabLst>
                          <a:tab pos="723265" algn="l"/>
                        </a:tabLst>
                      </a:pPr>
                      <a:r>
                        <a:rPr lang="pt-PT" sz="1400" dirty="0">
                          <a:effectLst/>
                        </a:rPr>
                        <a:t>Session 3</a:t>
                      </a:r>
                      <a:endParaRPr lang="en-GB" sz="1400" b="1" dirty="0">
                        <a:effectLst/>
                        <a:latin typeface="Calibri" panose="020F0502020204030204" pitchFamily="34" charset="0"/>
                        <a:cs typeface="Times New Roman" panose="02020603050405020304" pitchFamily="18" charset="0"/>
                      </a:endParaRPr>
                    </a:p>
                  </a:txBody>
                  <a:tcPr marL="34466" marR="34466" marT="0" marB="0"/>
                </a:tc>
                <a:tc>
                  <a:txBody>
                    <a:bodyPr/>
                    <a:lstStyle/>
                    <a:p>
                      <a:pPr>
                        <a:lnSpc>
                          <a:spcPct val="107000"/>
                        </a:lnSpc>
                        <a:spcAft>
                          <a:spcPts val="0"/>
                        </a:spcAft>
                        <a:tabLst>
                          <a:tab pos="723265" algn="l"/>
                        </a:tabLst>
                      </a:pPr>
                      <a:r>
                        <a:rPr lang="en-GB" sz="1400" b="1" dirty="0">
                          <a:effectLst/>
                          <a:latin typeface="Calibri" panose="020F0502020204030204" pitchFamily="34" charset="0"/>
                          <a:cs typeface="Times New Roman" panose="02020603050405020304" pitchFamily="18" charset="0"/>
                        </a:rPr>
                        <a:t>Sessions 4-11</a:t>
                      </a:r>
                    </a:p>
                  </a:txBody>
                  <a:tcPr marL="34466" marR="34466" marT="0" marB="0"/>
                </a:tc>
                <a:tc>
                  <a:txBody>
                    <a:bodyPr/>
                    <a:lstStyle/>
                    <a:p>
                      <a:pPr>
                        <a:lnSpc>
                          <a:spcPct val="107000"/>
                        </a:lnSpc>
                        <a:spcAft>
                          <a:spcPts val="0"/>
                        </a:spcAft>
                        <a:tabLst>
                          <a:tab pos="723265" algn="l"/>
                        </a:tabLst>
                      </a:pPr>
                      <a:r>
                        <a:rPr lang="pt-PT" sz="1400" dirty="0">
                          <a:effectLst/>
                        </a:rPr>
                        <a:t>Session 12/Ongoing interventions</a:t>
                      </a:r>
                      <a:endParaRPr lang="en-GB" sz="1400" b="1" dirty="0">
                        <a:effectLst/>
                        <a:latin typeface="Calibri" panose="020F0502020204030204" pitchFamily="34" charset="0"/>
                        <a:cs typeface="Times New Roman" panose="02020603050405020304" pitchFamily="18" charset="0"/>
                      </a:endParaRPr>
                    </a:p>
                  </a:txBody>
                  <a:tcPr marL="34466" marR="34466" marT="0" marB="0"/>
                </a:tc>
                <a:extLst>
                  <a:ext uri="{0D108BD9-81ED-4DB2-BD59-A6C34878D82A}">
                    <a16:rowId xmlns:a16="http://schemas.microsoft.com/office/drawing/2014/main" val="1232676466"/>
                  </a:ext>
                </a:extLst>
              </a:tr>
              <a:tr h="624927">
                <a:tc>
                  <a:txBody>
                    <a:bodyPr/>
                    <a:lstStyle/>
                    <a:p>
                      <a:pPr>
                        <a:lnSpc>
                          <a:spcPct val="107000"/>
                        </a:lnSpc>
                        <a:spcAft>
                          <a:spcPts val="0"/>
                        </a:spcAft>
                      </a:pPr>
                      <a:r>
                        <a:rPr lang="en-GB" sz="1400" b="0" dirty="0">
                          <a:effectLst/>
                        </a:rPr>
                        <a:t>Introduction &amp; HW Assessment</a:t>
                      </a:r>
                    </a:p>
                    <a:p>
                      <a:pPr>
                        <a:lnSpc>
                          <a:spcPct val="107000"/>
                        </a:lnSpc>
                        <a:spcAft>
                          <a:spcPts val="0"/>
                        </a:spcAft>
                      </a:pPr>
                      <a:r>
                        <a:rPr lang="en-GB" sz="1400" b="0" dirty="0">
                          <a:effectLst/>
                        </a:rPr>
                        <a:t>(Mini FGD, Voting exercise)</a:t>
                      </a:r>
                      <a:endParaRPr lang="en-GB" sz="1400" b="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r>
                        <a:rPr lang="en-GB" sz="1400" dirty="0">
                          <a:effectLst/>
                        </a:rPr>
                        <a:t>Ice</a:t>
                      </a:r>
                      <a:r>
                        <a:rPr lang="en-GB" sz="1400" baseline="0" dirty="0">
                          <a:effectLst/>
                        </a:rPr>
                        <a:t> Breaker/Circle of cleanliness</a:t>
                      </a:r>
                      <a:endParaRPr lang="en-GB" sz="1400" dirty="0">
                        <a:effectLst/>
                      </a:endParaRPr>
                    </a:p>
                  </a:txBody>
                  <a:tcPr marL="34466" marR="34466" marT="0" marB="0" anchor="ctr"/>
                </a:tc>
                <a:tc>
                  <a:txBody>
                    <a:bodyPr/>
                    <a:lstStyle/>
                    <a:p>
                      <a:pPr>
                        <a:lnSpc>
                          <a:spcPct val="107000"/>
                        </a:lnSpc>
                        <a:spcAft>
                          <a:spcPts val="0"/>
                        </a:spcAft>
                        <a:tabLst>
                          <a:tab pos="723265" algn="l"/>
                        </a:tabLst>
                      </a:pPr>
                      <a:r>
                        <a:rPr lang="en-GB" sz="1400" dirty="0">
                          <a:effectLst/>
                        </a:rPr>
                        <a:t>Ice</a:t>
                      </a:r>
                      <a:r>
                        <a:rPr lang="en-GB" sz="1400" baseline="0" dirty="0">
                          <a:effectLst/>
                        </a:rPr>
                        <a:t> Breaker/Circle of cleanliness</a:t>
                      </a:r>
                      <a:endParaRPr lang="en-GB" sz="1400" dirty="0">
                        <a:effectLst/>
                      </a:endParaRPr>
                    </a:p>
                  </a:txBody>
                  <a:tcPr marL="34466" marR="34466" marT="0" marB="0" anchor="ctr"/>
                </a:tc>
                <a:tc>
                  <a:txBody>
                    <a:bodyPr/>
                    <a:lstStyle/>
                    <a:p>
                      <a:pPr>
                        <a:lnSpc>
                          <a:spcPct val="107000"/>
                        </a:lnSpc>
                        <a:spcAft>
                          <a:spcPts val="0"/>
                        </a:spcAft>
                        <a:tabLst>
                          <a:tab pos="723265" algn="l"/>
                        </a:tabLst>
                      </a:pPr>
                      <a:r>
                        <a:rPr lang="en-GB" sz="1400" dirty="0">
                          <a:effectLst/>
                          <a:latin typeface="+mn-lt"/>
                          <a:cs typeface="Times New Roman" panose="02020603050405020304" pitchFamily="18" charset="0"/>
                        </a:rPr>
                        <a:t>Plan to meet regularly, revise action plans</a:t>
                      </a:r>
                    </a:p>
                  </a:txBody>
                  <a:tcPr marL="34466" marR="34466" marT="0" marB="0" anchor="ctr"/>
                </a:tc>
                <a:tc>
                  <a:txBody>
                    <a:bodyPr/>
                    <a:lstStyle/>
                    <a:p>
                      <a:pPr>
                        <a:lnSpc>
                          <a:spcPct val="107000"/>
                        </a:lnSpc>
                        <a:spcAft>
                          <a:spcPts val="0"/>
                        </a:spcAft>
                        <a:tabLst>
                          <a:tab pos="723265" algn="l"/>
                        </a:tabLst>
                      </a:pPr>
                      <a:r>
                        <a:rPr lang="en-GB" sz="1400" dirty="0">
                          <a:effectLst/>
                        </a:rPr>
                        <a:t>Recap different sessions  and action plans</a:t>
                      </a:r>
                      <a:endParaRPr lang="en-GB" sz="1400" dirty="0">
                        <a:effectLst/>
                        <a:latin typeface="Calibri" panose="020F0502020204030204" pitchFamily="34" charset="0"/>
                        <a:cs typeface="Times New Roman" panose="02020603050405020304" pitchFamily="18" charset="0"/>
                      </a:endParaRPr>
                    </a:p>
                  </a:txBody>
                  <a:tcPr marL="34466" marR="34466" marT="0" marB="0" anchor="ctr"/>
                </a:tc>
                <a:extLst>
                  <a:ext uri="{0D108BD9-81ED-4DB2-BD59-A6C34878D82A}">
                    <a16:rowId xmlns:a16="http://schemas.microsoft.com/office/drawing/2014/main" val="995792914"/>
                  </a:ext>
                </a:extLst>
              </a:tr>
              <a:tr h="416618">
                <a:tc>
                  <a:txBody>
                    <a:bodyPr/>
                    <a:lstStyle/>
                    <a:p>
                      <a:pPr>
                        <a:lnSpc>
                          <a:spcPct val="107000"/>
                        </a:lnSpc>
                        <a:spcAft>
                          <a:spcPts val="0"/>
                        </a:spcAft>
                      </a:pPr>
                      <a:r>
                        <a:rPr lang="pt-PT" sz="1400" b="0" dirty="0">
                          <a:effectLst/>
                        </a:rPr>
                        <a:t>MMH Storyboard </a:t>
                      </a:r>
                      <a:endParaRPr lang="en-GB" sz="1400" b="0" dirty="0">
                        <a:effectLst/>
                      </a:endParaRPr>
                    </a:p>
                    <a:p>
                      <a:pPr>
                        <a:lnSpc>
                          <a:spcPct val="107000"/>
                        </a:lnSpc>
                        <a:spcAft>
                          <a:spcPts val="0"/>
                        </a:spcAft>
                        <a:tabLst>
                          <a:tab pos="723265" algn="l"/>
                        </a:tabLst>
                      </a:pPr>
                      <a:r>
                        <a:rPr lang="pt-PT" sz="1400" b="0" dirty="0">
                          <a:effectLst/>
                        </a:rPr>
                        <a:t>Raise awareness</a:t>
                      </a:r>
                      <a:endParaRPr lang="en-GB" sz="1400" b="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r>
                        <a:rPr lang="pt-PT" sz="1400" dirty="0">
                          <a:effectLst/>
                        </a:rPr>
                        <a:t>Recap Session 1</a:t>
                      </a:r>
                      <a:endParaRPr lang="en-GB" sz="140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r>
                        <a:rPr lang="pt-PT" sz="1400" dirty="0">
                          <a:effectLst/>
                        </a:rPr>
                        <a:t>Recap Session 2</a:t>
                      </a:r>
                      <a:endParaRPr lang="en-GB" sz="140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r>
                        <a:rPr lang="en-GB" sz="1400" dirty="0">
                          <a:effectLst/>
                          <a:latin typeface="+mn-lt"/>
                          <a:cs typeface="Times New Roman" panose="02020603050405020304" pitchFamily="18" charset="0"/>
                        </a:rPr>
                        <a:t>Take a new topic if required</a:t>
                      </a:r>
                    </a:p>
                  </a:txBody>
                  <a:tcPr marL="34466" marR="34466" marT="0" marB="0" anchor="ctr"/>
                </a:tc>
                <a:tc>
                  <a:txBody>
                    <a:bodyPr/>
                    <a:lstStyle/>
                    <a:p>
                      <a:pPr>
                        <a:lnSpc>
                          <a:spcPct val="107000"/>
                        </a:lnSpc>
                        <a:spcAft>
                          <a:spcPts val="0"/>
                        </a:spcAft>
                        <a:tabLst>
                          <a:tab pos="723265" algn="l"/>
                        </a:tabLst>
                      </a:pPr>
                      <a:r>
                        <a:rPr lang="pt-PT" sz="1400">
                          <a:effectLst/>
                        </a:rPr>
                        <a:t>Certificate award</a:t>
                      </a:r>
                      <a:endParaRPr lang="en-GB" sz="1400" dirty="0">
                        <a:effectLst/>
                        <a:latin typeface="Calibri" panose="020F0502020204030204" pitchFamily="34" charset="0"/>
                        <a:cs typeface="Times New Roman" panose="02020603050405020304" pitchFamily="18" charset="0"/>
                      </a:endParaRPr>
                    </a:p>
                  </a:txBody>
                  <a:tcPr marL="34466" marR="34466" marT="0" marB="0" anchor="ctr"/>
                </a:tc>
                <a:extLst>
                  <a:ext uri="{0D108BD9-81ED-4DB2-BD59-A6C34878D82A}">
                    <a16:rowId xmlns:a16="http://schemas.microsoft.com/office/drawing/2014/main" val="3521975847"/>
                  </a:ext>
                </a:extLst>
              </a:tr>
              <a:tr h="624927">
                <a:tc>
                  <a:txBody>
                    <a:bodyPr/>
                    <a:lstStyle/>
                    <a:p>
                      <a:pPr>
                        <a:lnSpc>
                          <a:spcPct val="107000"/>
                        </a:lnSpc>
                        <a:spcAft>
                          <a:spcPts val="0"/>
                        </a:spcAft>
                        <a:tabLst>
                          <a:tab pos="723265" algn="l"/>
                        </a:tabLst>
                      </a:pPr>
                      <a:r>
                        <a:rPr lang="pt-PT" sz="1400" b="0" dirty="0">
                          <a:effectLst/>
                        </a:rPr>
                        <a:t>Glo germ or alternative</a:t>
                      </a:r>
                      <a:endParaRPr lang="en-GB" sz="1400" b="0" dirty="0">
                        <a:effectLst/>
                      </a:endParaRPr>
                    </a:p>
                    <a:p>
                      <a:pPr>
                        <a:lnSpc>
                          <a:spcPct val="107000"/>
                        </a:lnSpc>
                        <a:spcAft>
                          <a:spcPts val="0"/>
                        </a:spcAft>
                        <a:tabLst>
                          <a:tab pos="723265" algn="l"/>
                        </a:tabLst>
                      </a:pPr>
                      <a:r>
                        <a:rPr lang="pt-PT" sz="1400" b="0" dirty="0">
                          <a:effectLst/>
                        </a:rPr>
                        <a:t>Reinforce</a:t>
                      </a:r>
                      <a:endParaRPr lang="en-GB" sz="1400" b="0" dirty="0">
                        <a:effectLst/>
                      </a:endParaRPr>
                    </a:p>
                    <a:p>
                      <a:pPr>
                        <a:lnSpc>
                          <a:spcPct val="107000"/>
                        </a:lnSpc>
                        <a:spcAft>
                          <a:spcPts val="0"/>
                        </a:spcAft>
                        <a:tabLst>
                          <a:tab pos="723265" algn="l"/>
                        </a:tabLst>
                      </a:pPr>
                      <a:r>
                        <a:rPr lang="pt-PT" sz="1400" b="0" dirty="0">
                          <a:effectLst/>
                        </a:rPr>
                        <a:t> </a:t>
                      </a:r>
                      <a:endParaRPr lang="en-GB" sz="1400" b="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r>
                        <a:rPr lang="pt-PT" sz="1400" dirty="0">
                          <a:effectLst/>
                        </a:rPr>
                        <a:t>Voting exercise/</a:t>
                      </a:r>
                      <a:endParaRPr lang="en-GB" sz="1400" dirty="0">
                        <a:effectLst/>
                      </a:endParaRPr>
                    </a:p>
                    <a:p>
                      <a:pPr>
                        <a:lnSpc>
                          <a:spcPct val="107000"/>
                        </a:lnSpc>
                        <a:spcAft>
                          <a:spcPts val="0"/>
                        </a:spcAft>
                        <a:tabLst>
                          <a:tab pos="723265" algn="l"/>
                        </a:tabLst>
                      </a:pPr>
                      <a:r>
                        <a:rPr lang="pt-PT" sz="1400" dirty="0">
                          <a:effectLst/>
                        </a:rPr>
                        <a:t>Monitor</a:t>
                      </a:r>
                      <a:endParaRPr lang="en-GB" sz="140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r>
                        <a:rPr lang="pt-PT" sz="1400" dirty="0">
                          <a:effectLst/>
                        </a:rPr>
                        <a:t>Voting exercise/Monitor</a:t>
                      </a:r>
                      <a:endParaRPr lang="en-GB" sz="140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r>
                        <a:rPr lang="en-GB" sz="1400" dirty="0">
                          <a:effectLst/>
                          <a:latin typeface="+mn-lt"/>
                          <a:cs typeface="Times New Roman" panose="02020603050405020304" pitchFamily="18" charset="0"/>
                        </a:rPr>
                        <a:t>Formulate action plans on new topic</a:t>
                      </a:r>
                    </a:p>
                  </a:txBody>
                  <a:tcPr marL="34466" marR="34466" marT="0" marB="0" anchor="ctr"/>
                </a:tc>
                <a:tc>
                  <a:txBody>
                    <a:bodyPr/>
                    <a:lstStyle/>
                    <a:p>
                      <a:pPr>
                        <a:lnSpc>
                          <a:spcPct val="107000"/>
                        </a:lnSpc>
                        <a:spcAft>
                          <a:spcPts val="0"/>
                        </a:spcAft>
                        <a:tabLst>
                          <a:tab pos="723265" algn="l"/>
                        </a:tabLst>
                      </a:pPr>
                      <a:r>
                        <a:rPr lang="pt-PT" sz="1400" dirty="0">
                          <a:effectLst/>
                        </a:rPr>
                        <a:t>Endline evaluation</a:t>
                      </a:r>
                      <a:endParaRPr lang="en-GB" sz="1400" dirty="0">
                        <a:effectLst/>
                        <a:latin typeface="Calibri" panose="020F0502020204030204" pitchFamily="34" charset="0"/>
                        <a:cs typeface="Times New Roman" panose="02020603050405020304" pitchFamily="18" charset="0"/>
                      </a:endParaRPr>
                    </a:p>
                  </a:txBody>
                  <a:tcPr marL="34466" marR="34466" marT="0" marB="0" anchor="ctr"/>
                </a:tc>
                <a:extLst>
                  <a:ext uri="{0D108BD9-81ED-4DB2-BD59-A6C34878D82A}">
                    <a16:rowId xmlns:a16="http://schemas.microsoft.com/office/drawing/2014/main" val="1278342236"/>
                  </a:ext>
                </a:extLst>
              </a:tr>
              <a:tr h="416618">
                <a:tc>
                  <a:txBody>
                    <a:bodyPr/>
                    <a:lstStyle/>
                    <a:p>
                      <a:pPr>
                        <a:lnSpc>
                          <a:spcPct val="107000"/>
                        </a:lnSpc>
                        <a:spcAft>
                          <a:spcPts val="0"/>
                        </a:spcAft>
                      </a:pPr>
                      <a:r>
                        <a:rPr lang="pt-PT" sz="1400" b="0" dirty="0">
                          <a:effectLst/>
                        </a:rPr>
                        <a:t>Stickers </a:t>
                      </a:r>
                      <a:endParaRPr lang="en-GB" sz="1400" b="0" dirty="0">
                        <a:effectLst/>
                      </a:endParaRPr>
                    </a:p>
                    <a:p>
                      <a:pPr>
                        <a:lnSpc>
                          <a:spcPct val="107000"/>
                        </a:lnSpc>
                        <a:spcAft>
                          <a:spcPts val="0"/>
                        </a:spcAft>
                      </a:pPr>
                      <a:r>
                        <a:rPr lang="pt-PT" sz="1400" b="0" dirty="0">
                          <a:effectLst/>
                        </a:rPr>
                        <a:t>Reminders</a:t>
                      </a:r>
                      <a:endParaRPr lang="en-GB" sz="1400" b="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r>
                        <a:rPr lang="en-GB" sz="1400" dirty="0">
                          <a:effectLst/>
                        </a:rPr>
                        <a:t>MMH Storyboard refresher </a:t>
                      </a:r>
                    </a:p>
                    <a:p>
                      <a:pPr>
                        <a:lnSpc>
                          <a:spcPct val="107000"/>
                        </a:lnSpc>
                        <a:spcAft>
                          <a:spcPts val="0"/>
                        </a:spcAft>
                        <a:tabLst>
                          <a:tab pos="723265" algn="l"/>
                        </a:tabLst>
                      </a:pPr>
                      <a:r>
                        <a:rPr lang="en-GB" sz="1400" dirty="0">
                          <a:effectLst/>
                        </a:rPr>
                        <a:t>Raise awareness</a:t>
                      </a:r>
                      <a:endParaRPr lang="en-GB" sz="140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r>
                        <a:rPr lang="pt-PT" sz="1400" dirty="0">
                          <a:effectLst/>
                        </a:rPr>
                        <a:t>MMH Storyboard refresher and COVID-19 transmission route</a:t>
                      </a:r>
                      <a:endParaRPr lang="en-GB" sz="140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r>
                        <a:rPr lang="en-GB" sz="1400" dirty="0">
                          <a:effectLst/>
                          <a:latin typeface="+mn-lt"/>
                          <a:cs typeface="Times New Roman" panose="02020603050405020304" pitchFamily="18" charset="0"/>
                        </a:rPr>
                        <a:t>Organise meetings men, children etc</a:t>
                      </a:r>
                    </a:p>
                  </a:txBody>
                  <a:tcPr marL="34466" marR="34466" marT="0" marB="0" anchor="ctr"/>
                </a:tc>
                <a:tc>
                  <a:txBody>
                    <a:bodyPr/>
                    <a:lstStyle/>
                    <a:p>
                      <a:pPr>
                        <a:lnSpc>
                          <a:spcPct val="107000"/>
                        </a:lnSpc>
                        <a:spcAft>
                          <a:spcPts val="0"/>
                        </a:spcAft>
                        <a:tabLst>
                          <a:tab pos="723265" algn="l"/>
                        </a:tabLst>
                      </a:pPr>
                      <a:r>
                        <a:rPr lang="pt-PT" sz="1400" dirty="0">
                          <a:effectLst/>
                        </a:rPr>
                        <a:t> </a:t>
                      </a:r>
                      <a:endParaRPr lang="en-GB" sz="1400" dirty="0">
                        <a:effectLst/>
                        <a:latin typeface="Calibri" panose="020F0502020204030204" pitchFamily="34" charset="0"/>
                        <a:cs typeface="Times New Roman" panose="02020603050405020304" pitchFamily="18" charset="0"/>
                      </a:endParaRPr>
                    </a:p>
                  </a:txBody>
                  <a:tcPr marL="34466" marR="34466" marT="0" marB="0" anchor="ctr"/>
                </a:tc>
                <a:extLst>
                  <a:ext uri="{0D108BD9-81ED-4DB2-BD59-A6C34878D82A}">
                    <a16:rowId xmlns:a16="http://schemas.microsoft.com/office/drawing/2014/main" val="3665088302"/>
                  </a:ext>
                </a:extLst>
              </a:tr>
              <a:tr h="416618">
                <a:tc>
                  <a:txBody>
                    <a:bodyPr/>
                    <a:lstStyle/>
                    <a:p>
                      <a:pPr>
                        <a:lnSpc>
                          <a:spcPct val="107000"/>
                        </a:lnSpc>
                        <a:spcAft>
                          <a:spcPts val="0"/>
                        </a:spcAft>
                        <a:tabLst>
                          <a:tab pos="723265" algn="l"/>
                        </a:tabLst>
                      </a:pPr>
                      <a:r>
                        <a:rPr lang="pt-PT" sz="1400" b="0" dirty="0">
                          <a:effectLst/>
                        </a:rPr>
                        <a:t>Posters</a:t>
                      </a:r>
                      <a:endParaRPr lang="en-GB" sz="1400" b="0" dirty="0">
                        <a:effectLst/>
                      </a:endParaRPr>
                    </a:p>
                    <a:p>
                      <a:pPr>
                        <a:lnSpc>
                          <a:spcPct val="107000"/>
                        </a:lnSpc>
                        <a:spcAft>
                          <a:spcPts val="0"/>
                        </a:spcAft>
                        <a:tabLst>
                          <a:tab pos="723265" algn="l"/>
                        </a:tabLst>
                      </a:pPr>
                      <a:r>
                        <a:rPr lang="pt-PT" sz="1400" b="0" dirty="0">
                          <a:effectLst/>
                        </a:rPr>
                        <a:t>Reminders</a:t>
                      </a:r>
                      <a:endParaRPr lang="en-GB" sz="1400" b="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r>
                        <a:rPr lang="pt-PT" sz="1400" dirty="0">
                          <a:effectLst/>
                        </a:rPr>
                        <a:t>MMH Participatory exercise </a:t>
                      </a:r>
                      <a:endParaRPr lang="en-GB" sz="1400" dirty="0">
                        <a:effectLst/>
                      </a:endParaRPr>
                    </a:p>
                    <a:p>
                      <a:pPr>
                        <a:lnSpc>
                          <a:spcPct val="107000"/>
                        </a:lnSpc>
                        <a:spcAft>
                          <a:spcPts val="0"/>
                        </a:spcAft>
                        <a:tabLst>
                          <a:tab pos="723265" algn="l"/>
                        </a:tabLst>
                      </a:pPr>
                      <a:r>
                        <a:rPr lang="pt-PT" sz="1400" dirty="0">
                          <a:effectLst/>
                        </a:rPr>
                        <a:t>Reinforce</a:t>
                      </a:r>
                      <a:endParaRPr lang="en-GB" sz="140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r>
                        <a:rPr lang="pt-PT" sz="1400" dirty="0">
                          <a:effectLst/>
                        </a:rPr>
                        <a:t>5 key times</a:t>
                      </a:r>
                      <a:endParaRPr lang="en-GB" sz="1400" dirty="0">
                        <a:effectLst/>
                      </a:endParaRPr>
                    </a:p>
                    <a:p>
                      <a:pPr>
                        <a:lnSpc>
                          <a:spcPct val="107000"/>
                        </a:lnSpc>
                        <a:spcAft>
                          <a:spcPts val="0"/>
                        </a:spcAft>
                        <a:tabLst>
                          <a:tab pos="723265" algn="l"/>
                        </a:tabLst>
                      </a:pPr>
                      <a:r>
                        <a:rPr lang="pt-PT" sz="1400" dirty="0">
                          <a:effectLst/>
                        </a:rPr>
                        <a:t>Reinforce</a:t>
                      </a:r>
                      <a:endParaRPr lang="en-GB" sz="140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r>
                        <a:rPr lang="en-GB" sz="1400" dirty="0">
                          <a:effectLst/>
                          <a:latin typeface="+mn-lt"/>
                          <a:cs typeface="Times New Roman" panose="02020603050405020304" pitchFamily="18" charset="0"/>
                        </a:rPr>
                        <a:t>Use different activities</a:t>
                      </a:r>
                    </a:p>
                  </a:txBody>
                  <a:tcPr marL="34466" marR="34466" marT="0" marB="0" anchor="ctr"/>
                </a:tc>
                <a:tc>
                  <a:txBody>
                    <a:bodyPr/>
                    <a:lstStyle/>
                    <a:p>
                      <a:pPr>
                        <a:lnSpc>
                          <a:spcPct val="107000"/>
                        </a:lnSpc>
                        <a:spcAft>
                          <a:spcPts val="0"/>
                        </a:spcAft>
                        <a:tabLst>
                          <a:tab pos="723265" algn="l"/>
                        </a:tabLst>
                      </a:pPr>
                      <a:r>
                        <a:rPr lang="pt-PT" sz="1400" dirty="0">
                          <a:effectLst/>
                        </a:rPr>
                        <a:t> </a:t>
                      </a:r>
                      <a:endParaRPr lang="en-GB" sz="1400" dirty="0">
                        <a:effectLst/>
                        <a:latin typeface="Calibri" panose="020F0502020204030204" pitchFamily="34" charset="0"/>
                        <a:cs typeface="Times New Roman" panose="02020603050405020304" pitchFamily="18" charset="0"/>
                      </a:endParaRPr>
                    </a:p>
                  </a:txBody>
                  <a:tcPr marL="34466" marR="34466" marT="0" marB="0" anchor="ctr"/>
                </a:tc>
                <a:extLst>
                  <a:ext uri="{0D108BD9-81ED-4DB2-BD59-A6C34878D82A}">
                    <a16:rowId xmlns:a16="http://schemas.microsoft.com/office/drawing/2014/main" val="2112564104"/>
                  </a:ext>
                </a:extLst>
              </a:tr>
              <a:tr h="624927">
                <a:tc>
                  <a:txBody>
                    <a:bodyPr/>
                    <a:lstStyle/>
                    <a:p>
                      <a:pPr>
                        <a:lnSpc>
                          <a:spcPct val="107000"/>
                        </a:lnSpc>
                        <a:spcAft>
                          <a:spcPts val="0"/>
                        </a:spcAft>
                        <a:tabLst>
                          <a:tab pos="723265" algn="l"/>
                        </a:tabLst>
                      </a:pPr>
                      <a:r>
                        <a:rPr lang="pt-PT" sz="1400" b="0" dirty="0">
                          <a:effectLst/>
                        </a:rPr>
                        <a:t>Scratch card*</a:t>
                      </a:r>
                      <a:endParaRPr lang="en-GB" sz="1400" b="0" dirty="0">
                        <a:effectLst/>
                      </a:endParaRPr>
                    </a:p>
                    <a:p>
                      <a:pPr>
                        <a:lnSpc>
                          <a:spcPct val="107000"/>
                        </a:lnSpc>
                        <a:spcAft>
                          <a:spcPts val="0"/>
                        </a:spcAft>
                        <a:tabLst>
                          <a:tab pos="723265" algn="l"/>
                        </a:tabLst>
                      </a:pPr>
                      <a:r>
                        <a:rPr lang="pt-PT" sz="1400" b="0" dirty="0">
                          <a:effectLst/>
                        </a:rPr>
                        <a:t>Monitor</a:t>
                      </a:r>
                      <a:endParaRPr lang="en-GB" sz="1400" b="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r>
                        <a:rPr lang="pt-PT" sz="1400" dirty="0">
                          <a:effectLst/>
                        </a:rPr>
                        <a:t>Bedtime tale Follow up</a:t>
                      </a:r>
                      <a:endParaRPr lang="en-GB" sz="140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r>
                        <a:rPr lang="en-GB" sz="1400" dirty="0">
                          <a:effectLst/>
                        </a:rPr>
                        <a:t>Routine dial</a:t>
                      </a:r>
                    </a:p>
                    <a:p>
                      <a:pPr>
                        <a:lnSpc>
                          <a:spcPct val="107000"/>
                        </a:lnSpc>
                        <a:spcAft>
                          <a:spcPts val="0"/>
                        </a:spcAft>
                        <a:tabLst>
                          <a:tab pos="723265" algn="l"/>
                        </a:tabLst>
                      </a:pPr>
                      <a:r>
                        <a:rPr lang="en-GB" sz="1400" dirty="0">
                          <a:effectLst/>
                        </a:rPr>
                        <a:t>Reinforce </a:t>
                      </a:r>
                    </a:p>
                    <a:p>
                      <a:pPr>
                        <a:lnSpc>
                          <a:spcPct val="107000"/>
                        </a:lnSpc>
                        <a:spcAft>
                          <a:spcPts val="0"/>
                        </a:spcAft>
                        <a:tabLst>
                          <a:tab pos="723265" algn="l"/>
                        </a:tabLst>
                      </a:pPr>
                      <a:r>
                        <a:rPr lang="en-GB" sz="1400" dirty="0">
                          <a:effectLst/>
                        </a:rPr>
                        <a:t>(mothers and children)</a:t>
                      </a:r>
                      <a:endParaRPr lang="en-GB" sz="140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endParaRPr lang="en-GB" sz="140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r>
                        <a:rPr lang="en-GB" sz="1400" dirty="0">
                          <a:effectLst/>
                        </a:rPr>
                        <a:t> </a:t>
                      </a:r>
                      <a:endParaRPr lang="en-GB" sz="1400" dirty="0">
                        <a:effectLst/>
                        <a:latin typeface="Calibri" panose="020F0502020204030204" pitchFamily="34" charset="0"/>
                        <a:cs typeface="Times New Roman" panose="02020603050405020304" pitchFamily="18" charset="0"/>
                      </a:endParaRPr>
                    </a:p>
                  </a:txBody>
                  <a:tcPr marL="34466" marR="34466" marT="0" marB="0" anchor="ctr"/>
                </a:tc>
                <a:extLst>
                  <a:ext uri="{0D108BD9-81ED-4DB2-BD59-A6C34878D82A}">
                    <a16:rowId xmlns:a16="http://schemas.microsoft.com/office/drawing/2014/main" val="1140632305"/>
                  </a:ext>
                </a:extLst>
              </a:tr>
              <a:tr h="787457">
                <a:tc>
                  <a:txBody>
                    <a:bodyPr/>
                    <a:lstStyle/>
                    <a:p>
                      <a:pPr>
                        <a:lnSpc>
                          <a:spcPct val="107000"/>
                        </a:lnSpc>
                        <a:spcAft>
                          <a:spcPts val="0"/>
                        </a:spcAft>
                        <a:tabLst>
                          <a:tab pos="723265" algn="l"/>
                        </a:tabLst>
                      </a:pPr>
                      <a:r>
                        <a:rPr lang="pt-PT" sz="1400" b="0" dirty="0">
                          <a:effectLst/>
                        </a:rPr>
                        <a:t>Bedtime tale contest</a:t>
                      </a:r>
                      <a:endParaRPr lang="en-GB" sz="1400" b="0" dirty="0">
                        <a:effectLst/>
                      </a:endParaRPr>
                    </a:p>
                    <a:p>
                      <a:pPr>
                        <a:lnSpc>
                          <a:spcPct val="107000"/>
                        </a:lnSpc>
                        <a:spcAft>
                          <a:spcPts val="0"/>
                        </a:spcAft>
                        <a:tabLst>
                          <a:tab pos="723265" algn="l"/>
                        </a:tabLst>
                      </a:pPr>
                      <a:r>
                        <a:rPr lang="pt-PT" sz="1400" b="0" dirty="0">
                          <a:effectLst/>
                        </a:rPr>
                        <a:t>Reinforce</a:t>
                      </a:r>
                      <a:endParaRPr lang="en-GB" sz="1400" b="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tab pos="723265" algn="l"/>
                        </a:tabLst>
                        <a:defRPr/>
                      </a:pPr>
                      <a:r>
                        <a:rPr lang="en-GB" sz="1400" dirty="0">
                          <a:effectLst/>
                        </a:rPr>
                        <a:t>Introduce another key PH message (i.e. COVID 19 prevention)</a:t>
                      </a:r>
                      <a:endParaRPr lang="en-GB" sz="1400" dirty="0">
                        <a:effectLst/>
                        <a:latin typeface="Calibri" panose="020F0502020204030204" pitchFamily="34" charset="0"/>
                        <a:cs typeface="Times New Roman" panose="02020603050405020304" pitchFamily="18" charset="0"/>
                      </a:endParaRPr>
                    </a:p>
                    <a:p>
                      <a:pPr>
                        <a:lnSpc>
                          <a:spcPct val="107000"/>
                        </a:lnSpc>
                        <a:spcAft>
                          <a:spcPts val="0"/>
                        </a:spcAft>
                        <a:tabLst>
                          <a:tab pos="723265" algn="l"/>
                        </a:tabLst>
                      </a:pPr>
                      <a:endParaRPr lang="en-GB" sz="140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r>
                        <a:rPr lang="en-GB" sz="1400" dirty="0">
                          <a:effectLst/>
                        </a:rPr>
                        <a:t>Introduce another PH risk key message (i.e. safe faecal disposal)</a:t>
                      </a:r>
                      <a:endParaRPr lang="en-GB" sz="140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endParaRPr lang="en-GB" sz="140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r>
                        <a:rPr lang="en-GB" sz="1400" dirty="0">
                          <a:effectLst/>
                        </a:rPr>
                        <a:t> </a:t>
                      </a:r>
                      <a:endParaRPr lang="en-GB" sz="1400" dirty="0">
                        <a:effectLst/>
                        <a:latin typeface="Calibri" panose="020F0502020204030204" pitchFamily="34" charset="0"/>
                        <a:cs typeface="Times New Roman" panose="02020603050405020304" pitchFamily="18" charset="0"/>
                      </a:endParaRPr>
                    </a:p>
                  </a:txBody>
                  <a:tcPr marL="34466" marR="34466" marT="0" marB="0" anchor="ctr"/>
                </a:tc>
                <a:extLst>
                  <a:ext uri="{0D108BD9-81ED-4DB2-BD59-A6C34878D82A}">
                    <a16:rowId xmlns:a16="http://schemas.microsoft.com/office/drawing/2014/main" val="2105447660"/>
                  </a:ext>
                </a:extLst>
              </a:tr>
              <a:tr h="833235">
                <a:tc>
                  <a:txBody>
                    <a:bodyPr/>
                    <a:lstStyle/>
                    <a:p>
                      <a:pPr>
                        <a:lnSpc>
                          <a:spcPct val="107000"/>
                        </a:lnSpc>
                        <a:spcAft>
                          <a:spcPts val="0"/>
                        </a:spcAft>
                        <a:tabLst>
                          <a:tab pos="723265" algn="l"/>
                        </a:tabLst>
                      </a:pPr>
                      <a:r>
                        <a:rPr lang="pt-PT" sz="1400" b="0" dirty="0">
                          <a:effectLst/>
                        </a:rPr>
                        <a:t>HW Action plans (on handwashing)</a:t>
                      </a:r>
                      <a:endParaRPr lang="en-GB" sz="1400" b="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tab pos="723265" algn="l"/>
                        </a:tabLst>
                        <a:defRPr/>
                      </a:pPr>
                      <a:r>
                        <a:rPr lang="pt-PT" sz="1400" baseline="0" dirty="0">
                          <a:effectLst/>
                        </a:rPr>
                        <a:t>Covid-19 Transmission routes/Blockages</a:t>
                      </a:r>
                      <a:endParaRPr lang="en-GB" sz="1400" dirty="0">
                        <a:effectLst/>
                      </a:endParaRPr>
                    </a:p>
                    <a:p>
                      <a:pPr>
                        <a:lnSpc>
                          <a:spcPct val="107000"/>
                        </a:lnSpc>
                        <a:spcAft>
                          <a:spcPts val="0"/>
                        </a:spcAft>
                        <a:tabLst>
                          <a:tab pos="723265" algn="l"/>
                        </a:tabLst>
                      </a:pPr>
                      <a:endParaRPr lang="en-GB" sz="140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r>
                        <a:rPr lang="en-GB" sz="1400" dirty="0">
                          <a:effectLst/>
                        </a:rPr>
                        <a:t>Action plan formulation on safe faecal disposal and or introducing role play activity for men</a:t>
                      </a:r>
                      <a:endParaRPr lang="en-GB" sz="140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endParaRPr lang="en-GB" sz="140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tab pos="723265" algn="l"/>
                        </a:tabLst>
                        <a:defRPr/>
                      </a:pPr>
                      <a:r>
                        <a:rPr lang="en-GB" sz="1400" dirty="0">
                          <a:effectLst/>
                        </a:rPr>
                        <a:t> </a:t>
                      </a:r>
                      <a:endParaRPr lang="en-GB" sz="1400" dirty="0">
                        <a:effectLst/>
                        <a:latin typeface="Calibri" panose="020F0502020204030204" pitchFamily="34" charset="0"/>
                        <a:cs typeface="Times New Roman" panose="02020603050405020304" pitchFamily="18" charset="0"/>
                      </a:endParaRPr>
                    </a:p>
                  </a:txBody>
                  <a:tcPr marL="34466" marR="34466" marT="0" marB="0" anchor="ctr"/>
                </a:tc>
                <a:extLst>
                  <a:ext uri="{0D108BD9-81ED-4DB2-BD59-A6C34878D82A}">
                    <a16:rowId xmlns:a16="http://schemas.microsoft.com/office/drawing/2014/main" val="4282342537"/>
                  </a:ext>
                </a:extLst>
              </a:tr>
              <a:tr h="624927">
                <a:tc>
                  <a:txBody>
                    <a:bodyPr/>
                    <a:lstStyle/>
                    <a:p>
                      <a:pPr>
                        <a:lnSpc>
                          <a:spcPct val="107000"/>
                        </a:lnSpc>
                        <a:spcAft>
                          <a:spcPts val="0"/>
                        </a:spcAft>
                        <a:tabLst>
                          <a:tab pos="723265" algn="l"/>
                        </a:tabLst>
                      </a:pPr>
                      <a:r>
                        <a:rPr lang="en-GB" sz="1400" dirty="0">
                          <a:effectLst/>
                        </a:rPr>
                        <a:t> </a:t>
                      </a:r>
                      <a:endParaRPr lang="en-GB" sz="140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r>
                        <a:rPr lang="en-GB" sz="1400" dirty="0">
                          <a:effectLst/>
                        </a:rPr>
                        <a:t>Action plan formulation for COVID 19 prevention and assignment for HW</a:t>
                      </a:r>
                      <a:endParaRPr lang="en-GB" sz="140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r>
                        <a:rPr lang="en-GB" sz="1400" dirty="0">
                          <a:effectLst/>
                        </a:rPr>
                        <a:t> </a:t>
                      </a:r>
                      <a:endParaRPr lang="en-GB" sz="140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endParaRPr lang="en-GB" sz="1400" dirty="0">
                        <a:effectLst/>
                        <a:latin typeface="Calibri" panose="020F0502020204030204" pitchFamily="34" charset="0"/>
                        <a:cs typeface="Times New Roman" panose="02020603050405020304" pitchFamily="18" charset="0"/>
                      </a:endParaRPr>
                    </a:p>
                  </a:txBody>
                  <a:tcPr marL="34466" marR="34466" marT="0" marB="0" anchor="ctr"/>
                </a:tc>
                <a:tc>
                  <a:txBody>
                    <a:bodyPr/>
                    <a:lstStyle/>
                    <a:p>
                      <a:pPr>
                        <a:lnSpc>
                          <a:spcPct val="107000"/>
                        </a:lnSpc>
                        <a:spcAft>
                          <a:spcPts val="0"/>
                        </a:spcAft>
                        <a:tabLst>
                          <a:tab pos="723265" algn="l"/>
                        </a:tabLst>
                      </a:pPr>
                      <a:r>
                        <a:rPr lang="en-GB" sz="1400" dirty="0">
                          <a:effectLst/>
                        </a:rPr>
                        <a:t> </a:t>
                      </a:r>
                      <a:endParaRPr lang="en-GB" sz="1400" dirty="0">
                        <a:effectLst/>
                        <a:latin typeface="Calibri" panose="020F0502020204030204" pitchFamily="34" charset="0"/>
                        <a:cs typeface="Times New Roman" panose="02020603050405020304" pitchFamily="18" charset="0"/>
                      </a:endParaRPr>
                    </a:p>
                  </a:txBody>
                  <a:tcPr marL="34466" marR="34466" marT="0" marB="0" anchor="ctr"/>
                </a:tc>
                <a:extLst>
                  <a:ext uri="{0D108BD9-81ED-4DB2-BD59-A6C34878D82A}">
                    <a16:rowId xmlns:a16="http://schemas.microsoft.com/office/drawing/2014/main" val="2145911194"/>
                  </a:ext>
                </a:extLst>
              </a:tr>
            </a:tbl>
          </a:graphicData>
        </a:graphic>
      </p:graphicFrame>
    </p:spTree>
    <p:extLst>
      <p:ext uri="{BB962C8B-B14F-4D97-AF65-F5344CB8AC3E}">
        <p14:creationId xmlns:p14="http://schemas.microsoft.com/office/powerpoint/2010/main" val="982711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9E9F397-02C6-464A-86F9-E047C0304ACD}"/>
              </a:ext>
            </a:extLst>
          </p:cNvPr>
          <p:cNvSpPr>
            <a:spLocks noGrp="1"/>
          </p:cNvSpPr>
          <p:nvPr>
            <p:ph type="title"/>
          </p:nvPr>
        </p:nvSpPr>
        <p:spPr>
          <a:xfrm>
            <a:off x="439960" y="238576"/>
            <a:ext cx="4118248" cy="431105"/>
          </a:xfrm>
        </p:spPr>
        <p:txBody>
          <a:bodyPr/>
          <a:lstStyle/>
          <a:p>
            <a:r>
              <a:rPr lang="en-GB" sz="2400" dirty="0">
                <a:solidFill>
                  <a:schemeClr val="accent5">
                    <a:lumMod val="50000"/>
                  </a:schemeClr>
                </a:solidFill>
              </a:rPr>
              <a:t>TRAINING AGENDA</a:t>
            </a:r>
            <a:r>
              <a:rPr lang="en-GB" dirty="0">
                <a:solidFill>
                  <a:schemeClr val="accent5">
                    <a:lumMod val="50000"/>
                  </a:schemeClr>
                </a:solidFill>
              </a:rPr>
              <a:t> </a:t>
            </a:r>
            <a:endParaRPr lang="en-US" dirty="0">
              <a:solidFill>
                <a:schemeClr val="accent5">
                  <a:lumMod val="50000"/>
                </a:schemeClr>
              </a:solidFill>
            </a:endParaRPr>
          </a:p>
        </p:txBody>
      </p:sp>
      <p:graphicFrame>
        <p:nvGraphicFramePr>
          <p:cNvPr id="4" name="Table 3">
            <a:extLst>
              <a:ext uri="{FF2B5EF4-FFF2-40B4-BE49-F238E27FC236}">
                <a16:creationId xmlns:a16="http://schemas.microsoft.com/office/drawing/2014/main" id="{0E3C152D-B602-434B-A1E3-B2177642D585}"/>
              </a:ext>
            </a:extLst>
          </p:cNvPr>
          <p:cNvGraphicFramePr>
            <a:graphicFrameLocks noGrp="1"/>
          </p:cNvGraphicFramePr>
          <p:nvPr>
            <p:extLst>
              <p:ext uri="{D42A27DB-BD31-4B8C-83A1-F6EECF244321}">
                <p14:modId xmlns:p14="http://schemas.microsoft.com/office/powerpoint/2010/main" val="847430273"/>
              </p:ext>
            </p:extLst>
          </p:nvPr>
        </p:nvGraphicFramePr>
        <p:xfrm>
          <a:off x="439960" y="711586"/>
          <a:ext cx="10552584" cy="5677006"/>
        </p:xfrm>
        <a:graphic>
          <a:graphicData uri="http://schemas.openxmlformats.org/drawingml/2006/table">
            <a:tbl>
              <a:tblPr firstRow="1" firstCol="1" bandRow="1">
                <a:tableStyleId>{7DF18680-E054-41AD-8BC1-D1AEF772440D}</a:tableStyleId>
              </a:tblPr>
              <a:tblGrid>
                <a:gridCol w="435772">
                  <a:extLst>
                    <a:ext uri="{9D8B030D-6E8A-4147-A177-3AD203B41FA5}">
                      <a16:colId xmlns:a16="http://schemas.microsoft.com/office/drawing/2014/main" val="2141856647"/>
                    </a:ext>
                  </a:extLst>
                </a:gridCol>
                <a:gridCol w="6228380">
                  <a:extLst>
                    <a:ext uri="{9D8B030D-6E8A-4147-A177-3AD203B41FA5}">
                      <a16:colId xmlns:a16="http://schemas.microsoft.com/office/drawing/2014/main" val="463183778"/>
                    </a:ext>
                  </a:extLst>
                </a:gridCol>
                <a:gridCol w="2448272">
                  <a:extLst>
                    <a:ext uri="{9D8B030D-6E8A-4147-A177-3AD203B41FA5}">
                      <a16:colId xmlns:a16="http://schemas.microsoft.com/office/drawing/2014/main" val="1960010690"/>
                    </a:ext>
                  </a:extLst>
                </a:gridCol>
                <a:gridCol w="1440160">
                  <a:extLst>
                    <a:ext uri="{9D8B030D-6E8A-4147-A177-3AD203B41FA5}">
                      <a16:colId xmlns:a16="http://schemas.microsoft.com/office/drawing/2014/main" val="4221792774"/>
                    </a:ext>
                  </a:extLst>
                </a:gridCol>
              </a:tblGrid>
              <a:tr h="251795">
                <a:tc gridSpan="4">
                  <a:txBody>
                    <a:bodyPr/>
                    <a:lstStyle/>
                    <a:p>
                      <a:pPr marL="0" marR="0" algn="ctr">
                        <a:lnSpc>
                          <a:spcPct val="107000"/>
                        </a:lnSpc>
                        <a:spcBef>
                          <a:spcPts val="0"/>
                        </a:spcBef>
                        <a:spcAft>
                          <a:spcPts val="0"/>
                        </a:spcAft>
                      </a:pPr>
                      <a:r>
                        <a:rPr lang="pt-PT" sz="1800" dirty="0">
                          <a:solidFill>
                            <a:srgbClr val="002060"/>
                          </a:solidFill>
                          <a:effectLst/>
                          <a:latin typeface="Oxfam TSTAR PRO Headline" panose="02000806030000020004" pitchFamily="2" charset="0"/>
                        </a:rPr>
                        <a:t>Mum’s Magic Hands Introduction Training for HBCC Partners (3 Hours)</a:t>
                      </a:r>
                      <a:endParaRPr lang="en-US" sz="1800" dirty="0">
                        <a:solidFill>
                          <a:srgbClr val="002060"/>
                        </a:solidFill>
                        <a:effectLst/>
                        <a:latin typeface="Oxfam TSTAR PRO Headline" panose="02000806030000020004" pitchFamily="2" charset="0"/>
                        <a:ea typeface="Calibri" panose="020F0502020204030204" pitchFamily="34" charset="0"/>
                        <a:cs typeface="Times New Roman" panose="02020603050405020304" pitchFamily="18" charset="0"/>
                      </a:endParaRPr>
                    </a:p>
                  </a:txBody>
                  <a:tcPr marL="0" marR="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26095819"/>
                  </a:ext>
                </a:extLst>
              </a:tr>
              <a:tr h="314365">
                <a:tc>
                  <a:txBody>
                    <a:bodyPr/>
                    <a:lstStyle/>
                    <a:p>
                      <a:pPr marL="0" marR="0" algn="ctr">
                        <a:lnSpc>
                          <a:spcPct val="107000"/>
                        </a:lnSpc>
                        <a:spcBef>
                          <a:spcPts val="0"/>
                        </a:spcBef>
                        <a:spcAft>
                          <a:spcPts val="0"/>
                        </a:spcAft>
                      </a:pPr>
                      <a:r>
                        <a:rPr lang="pt-PT" sz="1600">
                          <a:effectLst/>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gn="ctr">
                        <a:lnSpc>
                          <a:spcPct val="107000"/>
                        </a:lnSpc>
                        <a:spcBef>
                          <a:spcPts val="0"/>
                        </a:spcBef>
                        <a:spcAft>
                          <a:spcPts val="0"/>
                        </a:spcAft>
                      </a:pPr>
                      <a:r>
                        <a:rPr lang="pt-PT" sz="1600" dirty="0">
                          <a:effectLst/>
                        </a:rPr>
                        <a:t>Agenda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tc>
                  <a:txBody>
                    <a:bodyPr/>
                    <a:lstStyle/>
                    <a:p>
                      <a:pPr marL="0" marR="0" algn="ctr">
                        <a:lnSpc>
                          <a:spcPct val="107000"/>
                        </a:lnSpc>
                        <a:spcBef>
                          <a:spcPts val="0"/>
                        </a:spcBef>
                        <a:spcAft>
                          <a:spcPts val="0"/>
                        </a:spcAft>
                      </a:pPr>
                      <a:r>
                        <a:rPr lang="pt-PT" sz="1600" dirty="0">
                          <a:effectLst/>
                        </a:rPr>
                        <a:t>Facilitators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tc>
                  <a:txBody>
                    <a:bodyPr/>
                    <a:lstStyle/>
                    <a:p>
                      <a:pPr marL="0" marR="0" algn="ctr">
                        <a:lnSpc>
                          <a:spcPct val="107000"/>
                        </a:lnSpc>
                        <a:spcBef>
                          <a:spcPts val="0"/>
                        </a:spcBef>
                        <a:spcAft>
                          <a:spcPts val="0"/>
                        </a:spcAft>
                      </a:pPr>
                      <a:r>
                        <a:rPr lang="pt-PT" sz="1600">
                          <a:effectLst/>
                        </a:rPr>
                        <a:t>Time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extLst>
                  <a:ext uri="{0D108BD9-81ED-4DB2-BD59-A6C34878D82A}">
                    <a16:rowId xmlns:a16="http://schemas.microsoft.com/office/drawing/2014/main" val="393888694"/>
                  </a:ext>
                </a:extLst>
              </a:tr>
              <a:tr h="439357">
                <a:tc>
                  <a:txBody>
                    <a:bodyPr/>
                    <a:lstStyle/>
                    <a:p>
                      <a:pPr marL="0" marR="0" algn="ctr">
                        <a:lnSpc>
                          <a:spcPct val="107000"/>
                        </a:lnSpc>
                        <a:spcBef>
                          <a:spcPts val="0"/>
                        </a:spcBef>
                        <a:spcAft>
                          <a:spcPts val="0"/>
                        </a:spcAft>
                      </a:pPr>
                      <a:r>
                        <a:rPr lang="en-GB" sz="1600">
                          <a:effectLst/>
                        </a:rPr>
                        <a:t>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GB" sz="1600" dirty="0">
                          <a:effectLst/>
                        </a:rPr>
                        <a:t>Introduction, Expectations, Objectives, Training norm/rules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tc>
                  <a:txBody>
                    <a:bodyPr/>
                    <a:lstStyle/>
                    <a:p>
                      <a:pPr>
                        <a:lnSpc>
                          <a:spcPct val="107000"/>
                        </a:lnSpc>
                      </a:pPr>
                      <a:endParaRPr lang="en-US" sz="1600" dirty="0">
                        <a:effectLst/>
                        <a:latin typeface="Calibri" panose="020F0502020204030204" pitchFamily="34" charset="0"/>
                      </a:endParaRPr>
                    </a:p>
                  </a:txBody>
                  <a:tcPr marL="75602" marR="75602" marT="10500" marB="0"/>
                </a:tc>
                <a:tc>
                  <a:txBody>
                    <a:bodyPr/>
                    <a:lstStyle/>
                    <a:p>
                      <a:pPr marL="0" marR="0">
                        <a:lnSpc>
                          <a:spcPct val="107000"/>
                        </a:lnSpc>
                        <a:spcBef>
                          <a:spcPts val="0"/>
                        </a:spcBef>
                        <a:spcAft>
                          <a:spcPts val="0"/>
                        </a:spcAft>
                      </a:pPr>
                      <a:r>
                        <a:rPr lang="en-GB" sz="1600">
                          <a:effectLst/>
                        </a:rPr>
                        <a:t>10 Min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extLst>
                  <a:ext uri="{0D108BD9-81ED-4DB2-BD59-A6C34878D82A}">
                    <a16:rowId xmlns:a16="http://schemas.microsoft.com/office/drawing/2014/main" val="3710477680"/>
                  </a:ext>
                </a:extLst>
              </a:tr>
              <a:tr h="755681">
                <a:tc>
                  <a:txBody>
                    <a:bodyPr/>
                    <a:lstStyle/>
                    <a:p>
                      <a:pPr marL="0" marR="0" algn="ctr">
                        <a:lnSpc>
                          <a:spcPct val="107000"/>
                        </a:lnSpc>
                        <a:spcBef>
                          <a:spcPts val="0"/>
                        </a:spcBef>
                        <a:spcAft>
                          <a:spcPts val="0"/>
                        </a:spcAft>
                      </a:pPr>
                      <a:r>
                        <a:rPr lang="en-GB" sz="1600">
                          <a:effectLst/>
                        </a:rPr>
                        <a:t>2</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GB" sz="1600" dirty="0">
                          <a:effectLst/>
                        </a:rPr>
                        <a:t>What is MMH, how/why it was developed </a:t>
                      </a:r>
                      <a:endParaRPr lang="en-US" sz="1600" dirty="0">
                        <a:effectLst/>
                      </a:endParaRPr>
                    </a:p>
                    <a:p>
                      <a:pPr marL="512763" marR="0" lvl="0" indent="-288925">
                        <a:lnSpc>
                          <a:spcPct val="107000"/>
                        </a:lnSpc>
                        <a:spcBef>
                          <a:spcPts val="0"/>
                        </a:spcBef>
                        <a:spcAft>
                          <a:spcPts val="0"/>
                        </a:spcAft>
                        <a:buFont typeface="Symbol" panose="05050102010706020507" pitchFamily="18" charset="2"/>
                        <a:buChar char=""/>
                      </a:pPr>
                      <a:r>
                        <a:rPr lang="en-GB" sz="1600" dirty="0">
                          <a:effectLst/>
                        </a:rPr>
                        <a:t>Background (HW &amp; Disease analysis), MMH Aims, Concepts &amp;  Development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tc>
                  <a:txBody>
                    <a:bodyPr/>
                    <a:lstStyle/>
                    <a:p>
                      <a:pPr>
                        <a:lnSpc>
                          <a:spcPct val="107000"/>
                        </a:lnSpc>
                      </a:pPr>
                      <a:endParaRPr lang="en-US" sz="1600" dirty="0">
                        <a:effectLst/>
                        <a:latin typeface="Calibri" panose="020F0502020204030204" pitchFamily="34" charset="0"/>
                      </a:endParaRPr>
                    </a:p>
                  </a:txBody>
                  <a:tcPr marL="75602" marR="75602" marT="10500" marB="0"/>
                </a:tc>
                <a:tc>
                  <a:txBody>
                    <a:bodyPr/>
                    <a:lstStyle/>
                    <a:p>
                      <a:pPr marL="0" marR="0">
                        <a:lnSpc>
                          <a:spcPct val="107000"/>
                        </a:lnSpc>
                        <a:spcBef>
                          <a:spcPts val="0"/>
                        </a:spcBef>
                        <a:spcAft>
                          <a:spcPts val="0"/>
                        </a:spcAft>
                      </a:pPr>
                      <a:r>
                        <a:rPr lang="en-GB" sz="1600">
                          <a:effectLst/>
                        </a:rPr>
                        <a:t>15 Min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extLst>
                  <a:ext uri="{0D108BD9-81ED-4DB2-BD59-A6C34878D82A}">
                    <a16:rowId xmlns:a16="http://schemas.microsoft.com/office/drawing/2014/main" val="3303978621"/>
                  </a:ext>
                </a:extLst>
              </a:tr>
              <a:tr h="1356400">
                <a:tc>
                  <a:txBody>
                    <a:bodyPr/>
                    <a:lstStyle/>
                    <a:p>
                      <a:pPr marL="0" marR="0" algn="ctr">
                        <a:lnSpc>
                          <a:spcPct val="107000"/>
                        </a:lnSpc>
                        <a:spcBef>
                          <a:spcPts val="0"/>
                        </a:spcBef>
                        <a:spcAft>
                          <a:spcPts val="0"/>
                        </a:spcAft>
                      </a:pPr>
                      <a:r>
                        <a:rPr lang="en-GB" sz="1600">
                          <a:effectLst/>
                        </a:rPr>
                        <a:t>3</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GB" sz="1600" dirty="0">
                          <a:effectLst/>
                        </a:rPr>
                        <a:t>Overview of programme implementation &amp; storyboard</a:t>
                      </a:r>
                      <a:endParaRPr lang="en-US" sz="1600" dirty="0">
                        <a:effectLst/>
                      </a:endParaRPr>
                    </a:p>
                    <a:p>
                      <a:pPr marL="465138" marR="0" lvl="0" indent="-288925">
                        <a:lnSpc>
                          <a:spcPct val="107000"/>
                        </a:lnSpc>
                        <a:spcBef>
                          <a:spcPts val="0"/>
                        </a:spcBef>
                        <a:spcAft>
                          <a:spcPts val="0"/>
                        </a:spcAft>
                        <a:buFont typeface="Symbol" panose="05050102010706020507" pitchFamily="18" charset="2"/>
                        <a:buChar char=""/>
                      </a:pPr>
                      <a:r>
                        <a:rPr lang="en-GB" sz="1600" dirty="0">
                          <a:effectLst/>
                        </a:rPr>
                        <a:t>MMH storyboards versions  </a:t>
                      </a:r>
                      <a:endParaRPr lang="en-US" sz="1600" dirty="0">
                        <a:effectLst/>
                      </a:endParaRPr>
                    </a:p>
                    <a:p>
                      <a:pPr marL="465138" marR="0" lvl="0" indent="-288925">
                        <a:lnSpc>
                          <a:spcPct val="107000"/>
                        </a:lnSpc>
                        <a:spcBef>
                          <a:spcPts val="0"/>
                        </a:spcBef>
                        <a:spcAft>
                          <a:spcPts val="0"/>
                        </a:spcAft>
                        <a:buFont typeface="Symbol" panose="05050102010706020507" pitchFamily="18" charset="2"/>
                        <a:buChar char=""/>
                      </a:pPr>
                      <a:r>
                        <a:rPr lang="en-GB" sz="1600" dirty="0">
                          <a:effectLst/>
                        </a:rPr>
                        <a:t>Key programme materials &amp;  Assets designed</a:t>
                      </a:r>
                      <a:endParaRPr lang="en-US" sz="1600" dirty="0">
                        <a:effectLst/>
                      </a:endParaRPr>
                    </a:p>
                    <a:p>
                      <a:pPr marL="465138" marR="0" lvl="0" indent="-288925">
                        <a:lnSpc>
                          <a:spcPct val="107000"/>
                        </a:lnSpc>
                        <a:spcBef>
                          <a:spcPts val="0"/>
                        </a:spcBef>
                        <a:spcAft>
                          <a:spcPts val="0"/>
                        </a:spcAft>
                        <a:buFont typeface="Symbol" panose="05050102010706020507" pitchFamily="18" charset="2"/>
                        <a:buChar char=""/>
                      </a:pPr>
                      <a:r>
                        <a:rPr lang="en-GB" sz="1600" dirty="0">
                          <a:effectLst/>
                        </a:rPr>
                        <a:t> Details: Activities, Materials, Channels </a:t>
                      </a:r>
                      <a:endParaRPr lang="en-US" sz="1600" dirty="0">
                        <a:effectLst/>
                      </a:endParaRPr>
                    </a:p>
                    <a:p>
                      <a:pPr marL="465138" marR="0" lvl="0" indent="-288925">
                        <a:lnSpc>
                          <a:spcPct val="107000"/>
                        </a:lnSpc>
                        <a:spcBef>
                          <a:spcPts val="0"/>
                        </a:spcBef>
                        <a:spcAft>
                          <a:spcPts val="0"/>
                        </a:spcAft>
                        <a:buFont typeface="Symbol" panose="05050102010706020507" pitchFamily="18" charset="2"/>
                        <a:buChar char=""/>
                      </a:pPr>
                      <a:r>
                        <a:rPr lang="en-GB" sz="1600" dirty="0">
                          <a:effectLst/>
                        </a:rPr>
                        <a:t> MMH Programme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tc>
                  <a:txBody>
                    <a:bodyPr/>
                    <a:lstStyle/>
                    <a:p>
                      <a:pPr>
                        <a:lnSpc>
                          <a:spcPct val="107000"/>
                        </a:lnSpc>
                      </a:pPr>
                      <a:endParaRPr lang="en-US" sz="1600" dirty="0">
                        <a:effectLst/>
                        <a:latin typeface="Calibri" panose="020F0502020204030204" pitchFamily="34" charset="0"/>
                      </a:endParaRPr>
                    </a:p>
                  </a:txBody>
                  <a:tcPr marL="75602" marR="75602" marT="10500" marB="0"/>
                </a:tc>
                <a:tc>
                  <a:txBody>
                    <a:bodyPr/>
                    <a:lstStyle/>
                    <a:p>
                      <a:pPr marL="0" marR="0">
                        <a:lnSpc>
                          <a:spcPct val="107000"/>
                        </a:lnSpc>
                        <a:spcBef>
                          <a:spcPts val="0"/>
                        </a:spcBef>
                        <a:spcAft>
                          <a:spcPts val="0"/>
                        </a:spcAft>
                      </a:pPr>
                      <a:r>
                        <a:rPr lang="en-GB" sz="1600" dirty="0">
                          <a:effectLst/>
                        </a:rPr>
                        <a:t>20 Min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extLst>
                  <a:ext uri="{0D108BD9-81ED-4DB2-BD59-A6C34878D82A}">
                    <a16:rowId xmlns:a16="http://schemas.microsoft.com/office/drawing/2014/main" val="4141017415"/>
                  </a:ext>
                </a:extLst>
              </a:tr>
              <a:tr h="314365">
                <a:tc>
                  <a:txBody>
                    <a:bodyPr/>
                    <a:lstStyle/>
                    <a:p>
                      <a:pPr marL="0" marR="0" algn="ctr">
                        <a:lnSpc>
                          <a:spcPct val="107000"/>
                        </a:lnSpc>
                        <a:spcBef>
                          <a:spcPts val="0"/>
                        </a:spcBef>
                        <a:spcAft>
                          <a:spcPts val="0"/>
                        </a:spcAft>
                      </a:pPr>
                      <a:r>
                        <a:rPr lang="en-GB" sz="1600">
                          <a:effectLst/>
                        </a:rPr>
                        <a:t>4</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GB" sz="1600" dirty="0">
                          <a:effectLst/>
                        </a:rPr>
                        <a:t>MMH Session Flow</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extLst>
                  <a:ext uri="{0D108BD9-81ED-4DB2-BD59-A6C34878D82A}">
                    <a16:rowId xmlns:a16="http://schemas.microsoft.com/office/drawing/2014/main" val="117435896"/>
                  </a:ext>
                </a:extLst>
              </a:tr>
              <a:tr h="314365">
                <a:tc>
                  <a:txBody>
                    <a:bodyPr/>
                    <a:lstStyle/>
                    <a:p>
                      <a:pPr marL="0" marR="0">
                        <a:lnSpc>
                          <a:spcPct val="107000"/>
                        </a:lnSpc>
                        <a:spcBef>
                          <a:spcPts val="0"/>
                        </a:spcBef>
                        <a:spcAft>
                          <a:spcPts val="0"/>
                        </a:spcAft>
                      </a:pPr>
                      <a:r>
                        <a:rPr lang="en-GB"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GB" sz="1600" kern="1200" dirty="0">
                          <a:solidFill>
                            <a:schemeClr val="dk1"/>
                          </a:solidFill>
                          <a:effectLst/>
                          <a:latin typeface="+mn-lt"/>
                          <a:ea typeface="+mn-ea"/>
                          <a:cs typeface="+mn-cs"/>
                        </a:rPr>
                        <a:t>    Group Task 1: MMH Storyboard Pre-Testing</a:t>
                      </a:r>
                      <a:endParaRPr lang="en-US" sz="1600" kern="1200" dirty="0">
                        <a:solidFill>
                          <a:schemeClr val="dk1"/>
                        </a:solidFill>
                        <a:effectLst/>
                        <a:latin typeface="+mn-lt"/>
                        <a:ea typeface="+mn-ea"/>
                        <a:cs typeface="+mn-cs"/>
                      </a:endParaRPr>
                    </a:p>
                  </a:txBody>
                  <a:tcPr marL="75602" marR="75602" marT="1050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tc>
                  <a:txBody>
                    <a:bodyPr/>
                    <a:lstStyle/>
                    <a:p>
                      <a:pPr marL="0" marR="0">
                        <a:lnSpc>
                          <a:spcPct val="107000"/>
                        </a:lnSpc>
                        <a:spcBef>
                          <a:spcPts val="0"/>
                        </a:spcBef>
                        <a:spcAft>
                          <a:spcPts val="0"/>
                        </a:spcAft>
                      </a:pPr>
                      <a:r>
                        <a:rPr lang="en-GB" sz="1600" dirty="0">
                          <a:effectLst/>
                        </a:rPr>
                        <a:t>25 Min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extLst>
                  <a:ext uri="{0D108BD9-81ED-4DB2-BD59-A6C34878D82A}">
                    <a16:rowId xmlns:a16="http://schemas.microsoft.com/office/drawing/2014/main" val="2466062109"/>
                  </a:ext>
                </a:extLst>
              </a:tr>
              <a:tr h="314365">
                <a:tc>
                  <a:txBody>
                    <a:bodyPr/>
                    <a:lstStyle/>
                    <a:p>
                      <a:pPr marL="0" marR="0">
                        <a:lnSpc>
                          <a:spcPct val="107000"/>
                        </a:lnSpc>
                        <a:spcBef>
                          <a:spcPts val="0"/>
                        </a:spcBef>
                        <a:spcAft>
                          <a:spcPts val="0"/>
                        </a:spcAft>
                      </a:pPr>
                      <a:r>
                        <a:rPr lang="en-GB"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GB" sz="1600" kern="1200" dirty="0">
                          <a:solidFill>
                            <a:schemeClr val="dk1"/>
                          </a:solidFill>
                          <a:effectLst/>
                          <a:latin typeface="+mn-lt"/>
                          <a:ea typeface="+mn-ea"/>
                          <a:cs typeface="+mn-cs"/>
                        </a:rPr>
                        <a:t>    MMH at a glance: Stages/Steps Step Guide </a:t>
                      </a:r>
                      <a:endParaRPr lang="en-US" sz="1600" kern="1200" dirty="0">
                        <a:solidFill>
                          <a:schemeClr val="dk1"/>
                        </a:solidFill>
                        <a:effectLst/>
                        <a:latin typeface="+mn-lt"/>
                        <a:ea typeface="+mn-ea"/>
                        <a:cs typeface="+mn-cs"/>
                      </a:endParaRPr>
                    </a:p>
                  </a:txBody>
                  <a:tcPr marL="75602" marR="75602" marT="10500" marB="0"/>
                </a:tc>
                <a:tc>
                  <a:txBody>
                    <a:bodyPr/>
                    <a:lstStyle/>
                    <a:p>
                      <a:pPr>
                        <a:lnSpc>
                          <a:spcPct val="107000"/>
                        </a:lnSpc>
                      </a:pPr>
                      <a:endParaRPr lang="en-US" sz="1600">
                        <a:effectLst/>
                        <a:latin typeface="Calibri" panose="020F0502020204030204" pitchFamily="34" charset="0"/>
                      </a:endParaRPr>
                    </a:p>
                  </a:txBody>
                  <a:tcPr marL="75602" marR="75602" marT="10500" marB="0"/>
                </a:tc>
                <a:tc>
                  <a:txBody>
                    <a:bodyPr/>
                    <a:lstStyle/>
                    <a:p>
                      <a:pPr marL="0" marR="0">
                        <a:lnSpc>
                          <a:spcPct val="107000"/>
                        </a:lnSpc>
                        <a:spcBef>
                          <a:spcPts val="0"/>
                        </a:spcBef>
                        <a:spcAft>
                          <a:spcPts val="0"/>
                        </a:spcAft>
                      </a:pPr>
                      <a:r>
                        <a:rPr lang="en-GB" sz="1600">
                          <a:effectLst/>
                        </a:rPr>
                        <a:t>20  Min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extLst>
                  <a:ext uri="{0D108BD9-81ED-4DB2-BD59-A6C34878D82A}">
                    <a16:rowId xmlns:a16="http://schemas.microsoft.com/office/drawing/2014/main" val="458396933"/>
                  </a:ext>
                </a:extLst>
              </a:tr>
              <a:tr h="314365">
                <a:tc>
                  <a:txBody>
                    <a:bodyPr/>
                    <a:lstStyle/>
                    <a:p>
                      <a:pPr marL="0" marR="0">
                        <a:lnSpc>
                          <a:spcPct val="107000"/>
                        </a:lnSpc>
                        <a:spcBef>
                          <a:spcPts val="0"/>
                        </a:spcBef>
                        <a:spcAft>
                          <a:spcPts val="0"/>
                        </a:spcAft>
                      </a:pPr>
                      <a:r>
                        <a:rPr lang="en-GB"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GB" sz="1600" kern="1200" dirty="0">
                          <a:solidFill>
                            <a:schemeClr val="dk1"/>
                          </a:solidFill>
                          <a:effectLst/>
                          <a:latin typeface="+mn-lt"/>
                          <a:ea typeface="+mn-ea"/>
                          <a:cs typeface="+mn-cs"/>
                        </a:rPr>
                        <a:t>    Promoters key consideration, skills,  Adult learning approach</a:t>
                      </a:r>
                      <a:endParaRPr lang="en-US" sz="1600" kern="1200" dirty="0">
                        <a:solidFill>
                          <a:schemeClr val="dk1"/>
                        </a:solidFill>
                        <a:effectLst/>
                        <a:latin typeface="+mn-lt"/>
                        <a:ea typeface="+mn-ea"/>
                        <a:cs typeface="+mn-cs"/>
                      </a:endParaRPr>
                    </a:p>
                  </a:txBody>
                  <a:tcPr marL="75602" marR="75602" marT="1050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tc>
                  <a:txBody>
                    <a:bodyPr/>
                    <a:lstStyle/>
                    <a:p>
                      <a:pPr marL="0" marR="0">
                        <a:lnSpc>
                          <a:spcPct val="107000"/>
                        </a:lnSpc>
                        <a:spcBef>
                          <a:spcPts val="0"/>
                        </a:spcBef>
                        <a:spcAft>
                          <a:spcPts val="0"/>
                        </a:spcAft>
                      </a:pPr>
                      <a:r>
                        <a:rPr lang="en-GB" sz="1600">
                          <a:effectLst/>
                        </a:rPr>
                        <a:t>10 Min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extLst>
                  <a:ext uri="{0D108BD9-81ED-4DB2-BD59-A6C34878D82A}">
                    <a16:rowId xmlns:a16="http://schemas.microsoft.com/office/drawing/2014/main" val="1692135629"/>
                  </a:ext>
                </a:extLst>
              </a:tr>
              <a:tr h="314365">
                <a:tc>
                  <a:txBody>
                    <a:bodyPr/>
                    <a:lstStyle/>
                    <a:p>
                      <a:pPr marL="0" marR="0">
                        <a:lnSpc>
                          <a:spcPct val="107000"/>
                        </a:lnSpc>
                        <a:spcBef>
                          <a:spcPts val="0"/>
                        </a:spcBef>
                        <a:spcAft>
                          <a:spcPts val="0"/>
                        </a:spcAft>
                      </a:pPr>
                      <a:r>
                        <a:rPr lang="en-GB"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GB" sz="1600" kern="1200" dirty="0">
                          <a:solidFill>
                            <a:schemeClr val="dk1"/>
                          </a:solidFill>
                          <a:effectLst/>
                          <a:latin typeface="+mn-lt"/>
                          <a:ea typeface="+mn-ea"/>
                          <a:cs typeface="+mn-cs"/>
                        </a:rPr>
                        <a:t>    Group Activity 2: Storyboard (Q&amp;A) &amp; Group Presentation</a:t>
                      </a:r>
                      <a:endParaRPr lang="en-US" sz="1600" kern="1200" dirty="0">
                        <a:solidFill>
                          <a:schemeClr val="dk1"/>
                        </a:solidFill>
                        <a:effectLst/>
                        <a:latin typeface="+mn-lt"/>
                        <a:ea typeface="+mn-ea"/>
                        <a:cs typeface="+mn-cs"/>
                      </a:endParaRPr>
                    </a:p>
                  </a:txBody>
                  <a:tcPr marL="75602" marR="75602" marT="1050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tc>
                  <a:txBody>
                    <a:bodyPr/>
                    <a:lstStyle/>
                    <a:p>
                      <a:pPr marL="0" marR="0">
                        <a:lnSpc>
                          <a:spcPct val="107000"/>
                        </a:lnSpc>
                        <a:spcBef>
                          <a:spcPts val="0"/>
                        </a:spcBef>
                        <a:spcAft>
                          <a:spcPts val="0"/>
                        </a:spcAft>
                      </a:pPr>
                      <a:r>
                        <a:rPr lang="en-US" sz="1600" dirty="0">
                          <a:effectLst/>
                        </a:rPr>
                        <a:t>30 Mn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extLst>
                  <a:ext uri="{0D108BD9-81ED-4DB2-BD59-A6C34878D82A}">
                    <a16:rowId xmlns:a16="http://schemas.microsoft.com/office/drawing/2014/main" val="2115142381"/>
                  </a:ext>
                </a:extLst>
              </a:tr>
              <a:tr h="314365">
                <a:tc>
                  <a:txBody>
                    <a:bodyPr/>
                    <a:lstStyle/>
                    <a:p>
                      <a:pPr marL="0" marR="0">
                        <a:lnSpc>
                          <a:spcPct val="107000"/>
                        </a:lnSpc>
                        <a:spcBef>
                          <a:spcPts val="0"/>
                        </a:spcBef>
                        <a:spcAft>
                          <a:spcPts val="0"/>
                        </a:spcAft>
                      </a:pPr>
                      <a:r>
                        <a:rPr lang="en-GB"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GB" sz="1600" dirty="0">
                          <a:effectLst/>
                        </a:rPr>
                        <a:t>    Group Activity 3: Activities Practice &amp; Group Presentations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tc>
                  <a:txBody>
                    <a:bodyPr/>
                    <a:lstStyle/>
                    <a:p>
                      <a:pPr marL="0" marR="0">
                        <a:lnSpc>
                          <a:spcPct val="107000"/>
                        </a:lnSpc>
                        <a:spcBef>
                          <a:spcPts val="0"/>
                        </a:spcBef>
                        <a:spcAft>
                          <a:spcPts val="0"/>
                        </a:spcAft>
                      </a:pPr>
                      <a:r>
                        <a:rPr lang="en-US" sz="1600" dirty="0">
                          <a:effectLst/>
                        </a:rPr>
                        <a:t>30 Min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extLst>
                  <a:ext uri="{0D108BD9-81ED-4DB2-BD59-A6C34878D82A}">
                    <a16:rowId xmlns:a16="http://schemas.microsoft.com/office/drawing/2014/main" val="3334209576"/>
                  </a:ext>
                </a:extLst>
              </a:tr>
              <a:tr h="314365">
                <a:tc>
                  <a:txBody>
                    <a:bodyPr/>
                    <a:lstStyle/>
                    <a:p>
                      <a:pPr marL="0" marR="0" algn="ctr">
                        <a:lnSpc>
                          <a:spcPct val="107000"/>
                        </a:lnSpc>
                        <a:spcBef>
                          <a:spcPts val="0"/>
                        </a:spcBef>
                        <a:spcAft>
                          <a:spcPts val="0"/>
                        </a:spcAft>
                      </a:pPr>
                      <a:r>
                        <a:rPr lang="en-GB" sz="1600">
                          <a:effectLst/>
                        </a:rPr>
                        <a:t>5</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GB" sz="1600" dirty="0">
                          <a:effectLst/>
                        </a:rPr>
                        <a:t>Question  &amp; Answers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tc>
                  <a:txBody>
                    <a:bodyPr/>
                    <a:lstStyle/>
                    <a:p>
                      <a:pPr marL="0" marR="0">
                        <a:lnSpc>
                          <a:spcPct val="107000"/>
                        </a:lnSpc>
                        <a:spcBef>
                          <a:spcPts val="0"/>
                        </a:spcBef>
                        <a:spcAft>
                          <a:spcPts val="0"/>
                        </a:spcAft>
                      </a:pPr>
                      <a:r>
                        <a:rPr lang="en-US" sz="1600">
                          <a:effectLst/>
                        </a:rPr>
                        <a:t>10 Min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extLst>
                  <a:ext uri="{0D108BD9-81ED-4DB2-BD59-A6C34878D82A}">
                    <a16:rowId xmlns:a16="http://schemas.microsoft.com/office/drawing/2014/main" val="856963696"/>
                  </a:ext>
                </a:extLst>
              </a:tr>
              <a:tr h="314365">
                <a:tc>
                  <a:txBody>
                    <a:bodyPr/>
                    <a:lstStyle/>
                    <a:p>
                      <a:pPr marL="0" marR="0" algn="ctr">
                        <a:lnSpc>
                          <a:spcPct val="107000"/>
                        </a:lnSpc>
                        <a:spcBef>
                          <a:spcPts val="0"/>
                        </a:spcBef>
                        <a:spcAft>
                          <a:spcPts val="0"/>
                        </a:spcAft>
                      </a:pPr>
                      <a:r>
                        <a:rPr lang="en-GB" sz="1600">
                          <a:effectLst/>
                        </a:rPr>
                        <a:t>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marL="0" marR="0">
                        <a:lnSpc>
                          <a:spcPct val="107000"/>
                        </a:lnSpc>
                        <a:spcBef>
                          <a:spcPts val="0"/>
                        </a:spcBef>
                        <a:spcAft>
                          <a:spcPts val="0"/>
                        </a:spcAft>
                      </a:pPr>
                      <a:r>
                        <a:rPr lang="en-GB" sz="1600" dirty="0">
                          <a:effectLst/>
                        </a:rPr>
                        <a:t>Feedback. Wrap up  &amp; Action Points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tc>
                  <a:txBody>
                    <a:bodyPr/>
                    <a:lstStyle/>
                    <a:p>
                      <a:pPr marL="0" marR="0">
                        <a:lnSpc>
                          <a:spcPct val="107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tc>
                  <a:txBody>
                    <a:bodyPr/>
                    <a:lstStyle/>
                    <a:p>
                      <a:pPr marL="0" marR="0">
                        <a:lnSpc>
                          <a:spcPct val="107000"/>
                        </a:lnSpc>
                        <a:spcBef>
                          <a:spcPts val="0"/>
                        </a:spcBef>
                        <a:spcAft>
                          <a:spcPts val="0"/>
                        </a:spcAft>
                      </a:pPr>
                      <a:r>
                        <a:rPr lang="en-US" sz="1600" dirty="0">
                          <a:effectLst/>
                        </a:rPr>
                        <a:t>10 Min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75602" marR="75602" marT="10500" marB="0"/>
                </a:tc>
                <a:extLst>
                  <a:ext uri="{0D108BD9-81ED-4DB2-BD59-A6C34878D82A}">
                    <a16:rowId xmlns:a16="http://schemas.microsoft.com/office/drawing/2014/main" val="575201252"/>
                  </a:ext>
                </a:extLst>
              </a:tr>
            </a:tbl>
          </a:graphicData>
        </a:graphic>
      </p:graphicFrame>
    </p:spTree>
    <p:extLst>
      <p:ext uri="{BB962C8B-B14F-4D97-AF65-F5344CB8AC3E}">
        <p14:creationId xmlns:p14="http://schemas.microsoft.com/office/powerpoint/2010/main" val="1327818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0D8A-DB7D-45C3-9970-3B23689D0FD9}"/>
              </a:ext>
            </a:extLst>
          </p:cNvPr>
          <p:cNvSpPr>
            <a:spLocks noGrp="1"/>
          </p:cNvSpPr>
          <p:nvPr>
            <p:ph type="title"/>
          </p:nvPr>
        </p:nvSpPr>
        <p:spPr>
          <a:xfrm>
            <a:off x="630262" y="619090"/>
            <a:ext cx="10972800" cy="719137"/>
          </a:xfrm>
        </p:spPr>
        <p:txBody>
          <a:bodyPr/>
          <a:lstStyle/>
          <a:p>
            <a:r>
              <a:rPr lang="en-GB" dirty="0"/>
              <a:t>Recruitment of champions</a:t>
            </a:r>
            <a:endParaRPr lang="en-US" dirty="0"/>
          </a:p>
        </p:txBody>
      </p:sp>
      <p:sp>
        <p:nvSpPr>
          <p:cNvPr id="3" name="Content Placeholder 2">
            <a:extLst>
              <a:ext uri="{FF2B5EF4-FFF2-40B4-BE49-F238E27FC236}">
                <a16:creationId xmlns:a16="http://schemas.microsoft.com/office/drawing/2014/main" id="{5F801928-4658-45E8-878F-510603C46EA8}"/>
              </a:ext>
            </a:extLst>
          </p:cNvPr>
          <p:cNvSpPr>
            <a:spLocks noGrp="1"/>
          </p:cNvSpPr>
          <p:nvPr>
            <p:ph idx="1"/>
          </p:nvPr>
        </p:nvSpPr>
        <p:spPr/>
        <p:txBody>
          <a:bodyPr/>
          <a:lstStyle/>
          <a:p>
            <a:r>
              <a:rPr lang="en-GB" b="1" dirty="0"/>
              <a:t>Sample for a population of 4,000 families: </a:t>
            </a:r>
            <a:r>
              <a:rPr lang="en-GB" dirty="0"/>
              <a:t>Once rapid hand washing assessments are completed and the decision made to implement MMH, meet with community representatives to discuss the selection of hand washing champions. </a:t>
            </a:r>
          </a:p>
          <a:p>
            <a:r>
              <a:rPr lang="en-GB" dirty="0"/>
              <a:t>Organize a meeting with the champions to check that they have the necessary skills (refer to their terms of reference in the </a:t>
            </a:r>
            <a:r>
              <a:rPr lang="en-GB" b="1" dirty="0"/>
              <a:t>training guide</a:t>
            </a:r>
            <a:r>
              <a:rPr lang="en-GB" dirty="0"/>
              <a:t>) and agree volunteer terms and conditions. Below is an example of an implementation for 4,000 families. </a:t>
            </a:r>
          </a:p>
          <a:p>
            <a:r>
              <a:rPr lang="en-GB" b="1" dirty="0"/>
              <a:t>Divide the area </a:t>
            </a:r>
            <a:r>
              <a:rPr lang="en-GB" dirty="0"/>
              <a:t>inhabited by 4,000 families into 20 geographical clusters (or use target area/clusters/zone if they already exist); i.e. 200 families per cluster. Recruit 20 handwashing champions (1 volunteer champion for 200 families and 2 hygiene promotion assistants (HPA) (1 per 10 champions) to manage them. </a:t>
            </a:r>
            <a:endParaRPr lang="en-US" dirty="0"/>
          </a:p>
          <a:p>
            <a:endParaRPr lang="en-US" dirty="0"/>
          </a:p>
        </p:txBody>
      </p:sp>
      <p:sp>
        <p:nvSpPr>
          <p:cNvPr id="4" name="Content Placeholder 2">
            <a:extLst>
              <a:ext uri="{FF2B5EF4-FFF2-40B4-BE49-F238E27FC236}">
                <a16:creationId xmlns:a16="http://schemas.microsoft.com/office/drawing/2014/main" id="{28818F51-FF5B-4EA1-A97B-52C2706BA50E}"/>
              </a:ext>
            </a:extLst>
          </p:cNvPr>
          <p:cNvSpPr txBox="1">
            <a:spLocks/>
          </p:cNvSpPr>
          <p:nvPr/>
        </p:nvSpPr>
        <p:spPr bwMode="auto">
          <a:xfrm>
            <a:off x="630262" y="263064"/>
            <a:ext cx="3953570" cy="459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900"/>
              </a:spcBef>
              <a:spcAft>
                <a:spcPct val="0"/>
              </a:spcAft>
              <a:buChar char="•"/>
              <a:defRPr sz="2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marL="0" indent="0">
              <a:buFontTx/>
              <a:buNone/>
            </a:pPr>
            <a:r>
              <a:rPr lang="en-GB" sz="1400" b="1" i="1" kern="0" dirty="0">
                <a:solidFill>
                  <a:srgbClr val="C00000"/>
                </a:solidFill>
              </a:rPr>
              <a:t>Step 1.3: Recruitment of MMH Promoters</a:t>
            </a:r>
            <a:r>
              <a:rPr lang="en-GB" sz="1400" b="1" i="1" kern="0" dirty="0"/>
              <a:t>:</a:t>
            </a:r>
            <a:endParaRPr lang="en-GB" sz="1400" i="1" kern="0" dirty="0"/>
          </a:p>
          <a:p>
            <a:pPr marL="0" indent="0">
              <a:buFontTx/>
              <a:buNone/>
            </a:pPr>
            <a:endParaRPr lang="en-GB" sz="1400" kern="0" dirty="0"/>
          </a:p>
          <a:p>
            <a:endParaRPr lang="en-GB" sz="1400" kern="0" dirty="0"/>
          </a:p>
        </p:txBody>
      </p:sp>
    </p:spTree>
    <p:extLst>
      <p:ext uri="{BB962C8B-B14F-4D97-AF65-F5344CB8AC3E}">
        <p14:creationId xmlns:p14="http://schemas.microsoft.com/office/powerpoint/2010/main" val="25881519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E1076-7A12-40EB-88CE-A1E182C54675}"/>
              </a:ext>
            </a:extLst>
          </p:cNvPr>
          <p:cNvSpPr>
            <a:spLocks noGrp="1"/>
          </p:cNvSpPr>
          <p:nvPr>
            <p:ph type="title"/>
          </p:nvPr>
        </p:nvSpPr>
        <p:spPr>
          <a:xfrm>
            <a:off x="609600" y="218883"/>
            <a:ext cx="11175032" cy="1121885"/>
          </a:xfrm>
        </p:spPr>
        <p:txBody>
          <a:bodyPr/>
          <a:lstStyle/>
          <a:p>
            <a:r>
              <a:rPr lang="en-GB" dirty="0"/>
              <a:t>Key skills required for promoters and champions???</a:t>
            </a:r>
            <a:endParaRPr lang="en-US" dirty="0"/>
          </a:p>
        </p:txBody>
      </p:sp>
    </p:spTree>
    <p:extLst>
      <p:ext uri="{BB962C8B-B14F-4D97-AF65-F5344CB8AC3E}">
        <p14:creationId xmlns:p14="http://schemas.microsoft.com/office/powerpoint/2010/main" val="3138649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E1076-7A12-40EB-88CE-A1E182C54675}"/>
              </a:ext>
            </a:extLst>
          </p:cNvPr>
          <p:cNvSpPr>
            <a:spLocks noGrp="1"/>
          </p:cNvSpPr>
          <p:nvPr>
            <p:ph type="title"/>
          </p:nvPr>
        </p:nvSpPr>
        <p:spPr>
          <a:xfrm>
            <a:off x="609600" y="188640"/>
            <a:ext cx="10972800" cy="719137"/>
          </a:xfrm>
        </p:spPr>
        <p:txBody>
          <a:bodyPr/>
          <a:lstStyle/>
          <a:p>
            <a:r>
              <a:rPr lang="en-GB" dirty="0"/>
              <a:t>Key skills required for promoters and champions</a:t>
            </a:r>
            <a:endParaRPr lang="en-US" dirty="0"/>
          </a:p>
        </p:txBody>
      </p:sp>
      <p:graphicFrame>
        <p:nvGraphicFramePr>
          <p:cNvPr id="5" name="Diagram 4">
            <a:extLst>
              <a:ext uri="{FF2B5EF4-FFF2-40B4-BE49-F238E27FC236}">
                <a16:creationId xmlns:a16="http://schemas.microsoft.com/office/drawing/2014/main" id="{AC811123-25A7-47EC-86ED-283E43AA00E4}"/>
              </a:ext>
            </a:extLst>
          </p:cNvPr>
          <p:cNvGraphicFramePr/>
          <p:nvPr/>
        </p:nvGraphicFramePr>
        <p:xfrm>
          <a:off x="1775520" y="105273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905578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E1076-7A12-40EB-88CE-A1E182C54675}"/>
              </a:ext>
            </a:extLst>
          </p:cNvPr>
          <p:cNvSpPr>
            <a:spLocks noGrp="1"/>
          </p:cNvSpPr>
          <p:nvPr>
            <p:ph type="title"/>
          </p:nvPr>
        </p:nvSpPr>
        <p:spPr>
          <a:xfrm>
            <a:off x="609600" y="476672"/>
            <a:ext cx="10972800" cy="1080120"/>
          </a:xfrm>
        </p:spPr>
        <p:txBody>
          <a:bodyPr/>
          <a:lstStyle/>
          <a:p>
            <a:r>
              <a:rPr lang="en-GB" dirty="0"/>
              <a:t>Key considerations for training promoters and champions</a:t>
            </a:r>
            <a:endParaRPr lang="en-US" dirty="0"/>
          </a:p>
        </p:txBody>
      </p:sp>
      <p:sp>
        <p:nvSpPr>
          <p:cNvPr id="3" name="Content Placeholder 2">
            <a:extLst>
              <a:ext uri="{FF2B5EF4-FFF2-40B4-BE49-F238E27FC236}">
                <a16:creationId xmlns:a16="http://schemas.microsoft.com/office/drawing/2014/main" id="{4E06D260-FB97-4E76-94BC-E1380648496D}"/>
              </a:ext>
            </a:extLst>
          </p:cNvPr>
          <p:cNvSpPr>
            <a:spLocks noGrp="1"/>
          </p:cNvSpPr>
          <p:nvPr>
            <p:ph idx="1"/>
          </p:nvPr>
        </p:nvSpPr>
        <p:spPr>
          <a:xfrm>
            <a:off x="592315" y="1556792"/>
            <a:ext cx="10972800" cy="548906"/>
          </a:xfrm>
        </p:spPr>
        <p:txBody>
          <a:bodyPr/>
          <a:lstStyle/>
          <a:p>
            <a:r>
              <a:rPr lang="en-US" dirty="0"/>
              <a:t>What do you think should be the Key considerations for promoters/champions training…???</a:t>
            </a:r>
          </a:p>
        </p:txBody>
      </p:sp>
    </p:spTree>
    <p:extLst>
      <p:ext uri="{BB962C8B-B14F-4D97-AF65-F5344CB8AC3E}">
        <p14:creationId xmlns:p14="http://schemas.microsoft.com/office/powerpoint/2010/main" val="5289874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E1076-7A12-40EB-88CE-A1E182C54675}"/>
              </a:ext>
            </a:extLst>
          </p:cNvPr>
          <p:cNvSpPr>
            <a:spLocks noGrp="1"/>
          </p:cNvSpPr>
          <p:nvPr>
            <p:ph type="title"/>
          </p:nvPr>
        </p:nvSpPr>
        <p:spPr>
          <a:xfrm>
            <a:off x="609600" y="218883"/>
            <a:ext cx="10972800" cy="719137"/>
          </a:xfrm>
        </p:spPr>
        <p:txBody>
          <a:bodyPr/>
          <a:lstStyle/>
          <a:p>
            <a:r>
              <a:rPr lang="en-GB" dirty="0"/>
              <a:t>Key considerations for training promoters</a:t>
            </a:r>
            <a:endParaRPr lang="en-US" dirty="0"/>
          </a:p>
        </p:txBody>
      </p:sp>
      <p:graphicFrame>
        <p:nvGraphicFramePr>
          <p:cNvPr id="4" name="Diagram 3">
            <a:extLst>
              <a:ext uri="{FF2B5EF4-FFF2-40B4-BE49-F238E27FC236}">
                <a16:creationId xmlns:a16="http://schemas.microsoft.com/office/drawing/2014/main" id="{63BD474A-0469-4F52-8B5C-7995F084A44D}"/>
              </a:ext>
            </a:extLst>
          </p:cNvPr>
          <p:cNvGraphicFramePr/>
          <p:nvPr/>
        </p:nvGraphicFramePr>
        <p:xfrm>
          <a:off x="1775520" y="105273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9306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FFBC5F-FA72-40E1-9305-FC451BD8A591}"/>
              </a:ext>
            </a:extLst>
          </p:cNvPr>
          <p:cNvSpPr>
            <a:spLocks noGrp="1"/>
          </p:cNvSpPr>
          <p:nvPr>
            <p:ph type="title"/>
          </p:nvPr>
        </p:nvSpPr>
        <p:spPr>
          <a:xfrm>
            <a:off x="1905000" y="381000"/>
            <a:ext cx="8382000" cy="1143000"/>
          </a:xfrm>
        </p:spPr>
        <p:txBody>
          <a:bodyPr rtlCol="0">
            <a:normAutofit fontScale="90000"/>
          </a:bodyPr>
          <a:lstStyle/>
          <a:p>
            <a:pPr>
              <a:defRPr/>
            </a:pPr>
            <a:r>
              <a:rPr lang="en-US" sz="4000" b="1" dirty="0"/>
              <a:t>Training approach to education</a:t>
            </a:r>
            <a:br>
              <a:rPr lang="en-US" dirty="0"/>
            </a:br>
            <a:endParaRPr lang="en-US" dirty="0"/>
          </a:p>
        </p:txBody>
      </p:sp>
      <p:pic>
        <p:nvPicPr>
          <p:cNvPr id="133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4550" y="1524001"/>
            <a:ext cx="7962900"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6964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3A8279-58F1-4935-828B-830B62AE7344}"/>
              </a:ext>
            </a:extLst>
          </p:cNvPr>
          <p:cNvSpPr>
            <a:spLocks noGrp="1"/>
          </p:cNvSpPr>
          <p:nvPr>
            <p:ph type="title"/>
          </p:nvPr>
        </p:nvSpPr>
        <p:spPr>
          <a:xfrm>
            <a:off x="1905000" y="381000"/>
            <a:ext cx="8382000" cy="1143000"/>
          </a:xfrm>
        </p:spPr>
        <p:txBody>
          <a:bodyPr rtlCol="0">
            <a:normAutofit fontScale="90000"/>
          </a:bodyPr>
          <a:lstStyle/>
          <a:p>
            <a:pPr>
              <a:defRPr/>
            </a:pPr>
            <a:r>
              <a:rPr lang="en-US" sz="4000" b="1" dirty="0"/>
              <a:t>20%, 40%, 80%</a:t>
            </a:r>
            <a:br>
              <a:rPr lang="en-US" dirty="0"/>
            </a:br>
            <a:endParaRPr lang="en-US" dirty="0"/>
          </a:p>
        </p:txBody>
      </p:sp>
      <p:sp>
        <p:nvSpPr>
          <p:cNvPr id="6147" name="Rectangle 3">
            <a:extLst>
              <a:ext uri="{FF2B5EF4-FFF2-40B4-BE49-F238E27FC236}">
                <a16:creationId xmlns:a16="http://schemas.microsoft.com/office/drawing/2014/main" id="{206D64BE-8C36-4595-8B30-902A88469492}"/>
              </a:ext>
            </a:extLst>
          </p:cNvPr>
          <p:cNvSpPr>
            <a:spLocks noChangeArrowheads="1"/>
          </p:cNvSpPr>
          <p:nvPr/>
        </p:nvSpPr>
        <p:spPr bwMode="auto">
          <a:xfrm>
            <a:off x="1943100" y="2132856"/>
            <a:ext cx="8305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a:spcBef>
                <a:spcPct val="0"/>
              </a:spcBef>
              <a:buNone/>
              <a:defRPr/>
            </a:pPr>
            <a:r>
              <a:rPr lang="en-US" altLang="en-US" sz="2800" b="1" dirty="0"/>
              <a:t>Adults retain</a:t>
            </a:r>
            <a:r>
              <a:rPr lang="en-US" altLang="en-US" sz="2800" dirty="0"/>
              <a:t>:</a:t>
            </a:r>
          </a:p>
          <a:p>
            <a:pPr marL="0" indent="0">
              <a:spcBef>
                <a:spcPct val="0"/>
              </a:spcBef>
              <a:buNone/>
              <a:defRPr/>
            </a:pPr>
            <a:endParaRPr lang="en-US" altLang="en-US" sz="2800" dirty="0"/>
          </a:p>
          <a:p>
            <a:pPr eaLnBrk="1" hangingPunct="1">
              <a:spcBef>
                <a:spcPct val="0"/>
              </a:spcBef>
              <a:defRPr/>
            </a:pPr>
            <a:r>
              <a:rPr lang="en-GB" sz="2800" dirty="0"/>
              <a:t>20% of what they hear </a:t>
            </a:r>
          </a:p>
          <a:p>
            <a:pPr eaLnBrk="1" hangingPunct="1">
              <a:spcBef>
                <a:spcPct val="0"/>
              </a:spcBef>
              <a:defRPr/>
            </a:pPr>
            <a:r>
              <a:rPr lang="en-GB" sz="2800" dirty="0"/>
              <a:t>40% of what they both hear and see </a:t>
            </a:r>
          </a:p>
          <a:p>
            <a:pPr eaLnBrk="1" hangingPunct="1">
              <a:spcBef>
                <a:spcPct val="0"/>
              </a:spcBef>
              <a:defRPr/>
            </a:pPr>
            <a:r>
              <a:rPr lang="en-GB" sz="2800" dirty="0"/>
              <a:t>80% of what they do or discover</a:t>
            </a:r>
            <a:endParaRPr lang="en-US" altLang="en-US" sz="2800" dirty="0"/>
          </a:p>
        </p:txBody>
      </p:sp>
    </p:spTree>
    <p:extLst>
      <p:ext uri="{BB962C8B-B14F-4D97-AF65-F5344CB8AC3E}">
        <p14:creationId xmlns:p14="http://schemas.microsoft.com/office/powerpoint/2010/main" val="31273074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6849F9-63B3-489C-96B0-21BB2767349B}"/>
              </a:ext>
            </a:extLst>
          </p:cNvPr>
          <p:cNvSpPr>
            <a:spLocks noGrp="1"/>
          </p:cNvSpPr>
          <p:nvPr>
            <p:ph type="title"/>
          </p:nvPr>
        </p:nvSpPr>
        <p:spPr>
          <a:xfrm>
            <a:off x="1905000" y="381000"/>
            <a:ext cx="8382000" cy="1143000"/>
          </a:xfrm>
        </p:spPr>
        <p:txBody>
          <a:bodyPr rtlCol="0">
            <a:normAutofit fontScale="90000"/>
          </a:bodyPr>
          <a:lstStyle/>
          <a:p>
            <a:pPr>
              <a:defRPr/>
            </a:pPr>
            <a:r>
              <a:rPr lang="en-US" sz="4000" b="1" dirty="0"/>
              <a:t>Observation and listening</a:t>
            </a:r>
            <a:br>
              <a:rPr lang="en-US" dirty="0"/>
            </a:br>
            <a:endParaRPr lang="en-US" dirty="0"/>
          </a:p>
        </p:txBody>
      </p:sp>
      <p:sp>
        <p:nvSpPr>
          <p:cNvPr id="15363" name="Rectangle 3"/>
          <p:cNvSpPr>
            <a:spLocks noChangeArrowheads="1"/>
          </p:cNvSpPr>
          <p:nvPr/>
        </p:nvSpPr>
        <p:spPr bwMode="auto">
          <a:xfrm>
            <a:off x="6918325" y="2667001"/>
            <a:ext cx="33718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 typeface="Arial" panose="020B0604020202020204" pitchFamily="34" charset="0"/>
              <a:buNone/>
            </a:pPr>
            <a:r>
              <a:rPr lang="en-GB" altLang="en-US" sz="2800" dirty="0"/>
              <a:t>Big Ears to listen, Big Eyes to See and a Small Mouth to Speak</a:t>
            </a:r>
          </a:p>
          <a:p>
            <a:pPr eaLnBrk="1" hangingPunct="1">
              <a:spcBef>
                <a:spcPct val="0"/>
              </a:spcBef>
              <a:buFont typeface="Arial" panose="020B0604020202020204" pitchFamily="34" charset="0"/>
              <a:buNone/>
            </a:pPr>
            <a:endParaRPr lang="en-GB" altLang="en-US" sz="2800" dirty="0"/>
          </a:p>
          <a:p>
            <a:pPr eaLnBrk="1" hangingPunct="1">
              <a:spcBef>
                <a:spcPct val="0"/>
              </a:spcBef>
              <a:buFont typeface="Arial" panose="020B0604020202020204" pitchFamily="34" charset="0"/>
              <a:buNone/>
            </a:pPr>
            <a:r>
              <a:rPr lang="en-GB" altLang="en-US" sz="2800" dirty="0"/>
              <a:t>- Maclean Sosono</a:t>
            </a:r>
            <a:endParaRPr lang="en-US" altLang="en-US" sz="2800" dirty="0"/>
          </a:p>
        </p:txBody>
      </p:sp>
      <p:pic>
        <p:nvPicPr>
          <p:cNvPr id="1536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4526" y="1581151"/>
            <a:ext cx="5000625"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01092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E1076-7A12-40EB-88CE-A1E182C54675}"/>
              </a:ext>
            </a:extLst>
          </p:cNvPr>
          <p:cNvSpPr>
            <a:spLocks noGrp="1"/>
          </p:cNvSpPr>
          <p:nvPr>
            <p:ph type="title"/>
          </p:nvPr>
        </p:nvSpPr>
        <p:spPr>
          <a:xfrm>
            <a:off x="609600" y="188640"/>
            <a:ext cx="10972800" cy="719137"/>
          </a:xfrm>
        </p:spPr>
        <p:txBody>
          <a:bodyPr/>
          <a:lstStyle/>
          <a:p>
            <a:r>
              <a:rPr lang="en-GB" dirty="0"/>
              <a:t>Key considerations for training promoters</a:t>
            </a:r>
            <a:endParaRPr lang="en-US" dirty="0"/>
          </a:p>
        </p:txBody>
      </p:sp>
      <p:graphicFrame>
        <p:nvGraphicFramePr>
          <p:cNvPr id="5" name="Diagram 4">
            <a:extLst>
              <a:ext uri="{FF2B5EF4-FFF2-40B4-BE49-F238E27FC236}">
                <a16:creationId xmlns:a16="http://schemas.microsoft.com/office/drawing/2014/main" id="{AC811123-25A7-47EC-86ED-283E43AA00E4}"/>
              </a:ext>
            </a:extLst>
          </p:cNvPr>
          <p:cNvGraphicFramePr/>
          <p:nvPr/>
        </p:nvGraphicFramePr>
        <p:xfrm>
          <a:off x="1775520" y="105273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48071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56771" y="257175"/>
            <a:ext cx="9031288" cy="593725"/>
          </a:xfrm>
        </p:spPr>
        <p:txBody>
          <a:bodyPr>
            <a:noAutofit/>
          </a:bodyPr>
          <a:lstStyle/>
          <a:p>
            <a:pPr algn="ctr"/>
            <a:r>
              <a:rPr lang="en-GB" dirty="0">
                <a:latin typeface="Candara" panose="020E0502030303020204" pitchFamily="34" charset="0"/>
              </a:rPr>
              <a:t>GROUP ACTIVITY: 2 MMH Storyboard</a:t>
            </a:r>
          </a:p>
        </p:txBody>
      </p:sp>
      <p:sp>
        <p:nvSpPr>
          <p:cNvPr id="12" name="Rectangle 11"/>
          <p:cNvSpPr/>
          <p:nvPr/>
        </p:nvSpPr>
        <p:spPr>
          <a:xfrm>
            <a:off x="1538882" y="1124744"/>
            <a:ext cx="9453662" cy="4560223"/>
          </a:xfrm>
          <a:prstGeom prst="rect">
            <a:avLst/>
          </a:prstGeom>
        </p:spPr>
        <p:txBody>
          <a:bodyPr wrap="square">
            <a:spAutoFit/>
          </a:bodyPr>
          <a:lstStyle/>
          <a:p>
            <a:pPr lvl="0">
              <a:lnSpc>
                <a:spcPct val="90000"/>
              </a:lnSpc>
              <a:spcBef>
                <a:spcPts val="1000"/>
              </a:spcBef>
            </a:pPr>
            <a:r>
              <a:rPr lang="en-US" dirty="0">
                <a:solidFill>
                  <a:schemeClr val="accent1"/>
                </a:solidFill>
                <a:latin typeface="Arial Black" panose="020B0A04020102020204" pitchFamily="34" charset="0"/>
              </a:rPr>
              <a:t>Time for activity: 25 minutes</a:t>
            </a:r>
          </a:p>
          <a:p>
            <a:pPr lvl="0">
              <a:lnSpc>
                <a:spcPct val="90000"/>
              </a:lnSpc>
              <a:spcBef>
                <a:spcPts val="1000"/>
              </a:spcBef>
            </a:pPr>
            <a:r>
              <a:rPr lang="en-US" dirty="0">
                <a:solidFill>
                  <a:schemeClr val="accent1"/>
                </a:solidFill>
                <a:latin typeface="Arial Black" panose="020B0A04020102020204" pitchFamily="34" charset="0"/>
              </a:rPr>
              <a:t>Time for presentation: 5-10 minutes to each group</a:t>
            </a:r>
          </a:p>
          <a:p>
            <a:pPr lvl="0">
              <a:lnSpc>
                <a:spcPct val="90000"/>
              </a:lnSpc>
              <a:spcBef>
                <a:spcPts val="1000"/>
              </a:spcBef>
            </a:pPr>
            <a:r>
              <a:rPr lang="en-US" dirty="0">
                <a:solidFill>
                  <a:schemeClr val="accent1"/>
                </a:solidFill>
                <a:latin typeface="Arial Black" panose="020B0A04020102020204" pitchFamily="34" charset="0"/>
              </a:rPr>
              <a:t>Breakout in 3 groups</a:t>
            </a:r>
          </a:p>
          <a:p>
            <a:pPr lvl="0">
              <a:lnSpc>
                <a:spcPct val="90000"/>
              </a:lnSpc>
              <a:spcBef>
                <a:spcPts val="1000"/>
              </a:spcBef>
            </a:pPr>
            <a:endParaRPr lang="en-US" sz="1400" dirty="0">
              <a:solidFill>
                <a:schemeClr val="accent1"/>
              </a:solidFill>
              <a:latin typeface="Arial Black" panose="020B0A04020102020204" pitchFamily="34" charset="0"/>
            </a:endParaRPr>
          </a:p>
          <a:p>
            <a:pPr algn="just">
              <a:lnSpc>
                <a:spcPct val="90000"/>
              </a:lnSpc>
              <a:spcBef>
                <a:spcPts val="1000"/>
              </a:spcBef>
            </a:pPr>
            <a:r>
              <a:rPr lang="en-GB" b="1" dirty="0">
                <a:solidFill>
                  <a:schemeClr val="tx1">
                    <a:lumMod val="85000"/>
                    <a:lumOff val="15000"/>
                  </a:schemeClr>
                </a:solidFill>
                <a:latin typeface="Arial Black" panose="020B0A04020102020204" pitchFamily="34" charset="0"/>
              </a:rPr>
              <a:t>Task Details:</a:t>
            </a:r>
          </a:p>
          <a:p>
            <a:pPr marL="285750" indent="-285750" algn="just">
              <a:lnSpc>
                <a:spcPct val="90000"/>
              </a:lnSpc>
              <a:spcBef>
                <a:spcPts val="1000"/>
              </a:spcBef>
              <a:buFont typeface="Arial" panose="020B0604020202020204" pitchFamily="34" charset="0"/>
              <a:buChar char="•"/>
            </a:pPr>
            <a:r>
              <a:rPr lang="en-GB" b="1" dirty="0">
                <a:solidFill>
                  <a:schemeClr val="tx1">
                    <a:lumMod val="85000"/>
                    <a:lumOff val="15000"/>
                  </a:schemeClr>
                </a:solidFill>
                <a:latin typeface="Arial Black" panose="020B0A04020102020204" pitchFamily="34" charset="0"/>
              </a:rPr>
              <a:t>Each group should go through MMH storyboard </a:t>
            </a:r>
          </a:p>
          <a:p>
            <a:pPr marL="285750" indent="-285750" algn="just">
              <a:lnSpc>
                <a:spcPct val="90000"/>
              </a:lnSpc>
              <a:spcBef>
                <a:spcPts val="1000"/>
              </a:spcBef>
              <a:buFont typeface="Arial" panose="020B0604020202020204" pitchFamily="34" charset="0"/>
              <a:buChar char="•"/>
            </a:pPr>
            <a:r>
              <a:rPr lang="en-GB" b="1" dirty="0">
                <a:solidFill>
                  <a:schemeClr val="tx1">
                    <a:lumMod val="85000"/>
                    <a:lumOff val="15000"/>
                  </a:schemeClr>
                </a:solidFill>
                <a:latin typeface="Arial Black" panose="020B0A04020102020204" pitchFamily="34" charset="0"/>
              </a:rPr>
              <a:t>Select one facilitator from your group participants </a:t>
            </a:r>
          </a:p>
          <a:p>
            <a:pPr marL="285750" indent="-285750" algn="just">
              <a:lnSpc>
                <a:spcPct val="90000"/>
              </a:lnSpc>
              <a:spcBef>
                <a:spcPts val="1000"/>
              </a:spcBef>
              <a:buFont typeface="Arial" panose="020B0604020202020204" pitchFamily="34" charset="0"/>
              <a:buChar char="•"/>
            </a:pPr>
            <a:r>
              <a:rPr lang="en-GB" b="1" dirty="0">
                <a:solidFill>
                  <a:schemeClr val="tx1">
                    <a:lumMod val="85000"/>
                    <a:lumOff val="15000"/>
                  </a:schemeClr>
                </a:solidFill>
                <a:latin typeface="Arial Black" panose="020B0A04020102020204" pitchFamily="34" charset="0"/>
              </a:rPr>
              <a:t>Rest of the participants will play as mothers.</a:t>
            </a:r>
          </a:p>
          <a:p>
            <a:pPr marL="285750" indent="-285750" algn="just">
              <a:lnSpc>
                <a:spcPct val="90000"/>
              </a:lnSpc>
              <a:spcBef>
                <a:spcPts val="1000"/>
              </a:spcBef>
              <a:buFont typeface="Arial" panose="020B0604020202020204" pitchFamily="34" charset="0"/>
              <a:buChar char="•"/>
            </a:pPr>
            <a:r>
              <a:rPr lang="en-GB" b="1" dirty="0">
                <a:solidFill>
                  <a:schemeClr val="tx1">
                    <a:lumMod val="85000"/>
                    <a:lumOff val="15000"/>
                  </a:schemeClr>
                </a:solidFill>
                <a:latin typeface="Arial Black" panose="020B0A04020102020204" pitchFamily="34" charset="0"/>
              </a:rPr>
              <a:t>Facilitator will ask questions from mothers using promoters script</a:t>
            </a:r>
          </a:p>
          <a:p>
            <a:pPr marL="285750" indent="-285750" algn="just">
              <a:lnSpc>
                <a:spcPct val="90000"/>
              </a:lnSpc>
              <a:spcBef>
                <a:spcPts val="1000"/>
              </a:spcBef>
              <a:buFont typeface="Arial" panose="020B0604020202020204" pitchFamily="34" charset="0"/>
              <a:buChar char="•"/>
            </a:pPr>
            <a:r>
              <a:rPr lang="en-GB" b="1" dirty="0">
                <a:solidFill>
                  <a:schemeClr val="tx1">
                    <a:lumMod val="85000"/>
                    <a:lumOff val="15000"/>
                  </a:schemeClr>
                </a:solidFill>
                <a:latin typeface="Arial Black" panose="020B0A04020102020204" pitchFamily="34" charset="0"/>
              </a:rPr>
              <a:t>Mothers should responds all questions</a:t>
            </a:r>
          </a:p>
          <a:p>
            <a:pPr marL="285750" indent="-285750" algn="just">
              <a:lnSpc>
                <a:spcPct val="90000"/>
              </a:lnSpc>
              <a:spcBef>
                <a:spcPts val="1000"/>
              </a:spcBef>
              <a:buFont typeface="Arial" panose="020B0604020202020204" pitchFamily="34" charset="0"/>
              <a:buChar char="•"/>
            </a:pPr>
            <a:r>
              <a:rPr lang="en-GB" b="1" dirty="0">
                <a:solidFill>
                  <a:schemeClr val="tx1">
                    <a:lumMod val="85000"/>
                    <a:lumOff val="15000"/>
                  </a:schemeClr>
                </a:solidFill>
                <a:latin typeface="Arial Black" panose="020B0A04020102020204" pitchFamily="34" charset="0"/>
              </a:rPr>
              <a:t>In the plenary, each group facilitator will give feedback on how he/she felt about questions. Those who role played mothers will also share their thoughts.</a:t>
            </a:r>
          </a:p>
        </p:txBody>
      </p:sp>
    </p:spTree>
    <p:extLst>
      <p:ext uri="{BB962C8B-B14F-4D97-AF65-F5344CB8AC3E}">
        <p14:creationId xmlns:p14="http://schemas.microsoft.com/office/powerpoint/2010/main" val="2681267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Rules/Norms of the training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4432" y="274639"/>
            <a:ext cx="1863650" cy="1863650"/>
          </a:xfrm>
          <a:prstGeom prst="rect">
            <a:avLst/>
          </a:prstGeom>
        </p:spPr>
      </p:pic>
    </p:spTree>
    <p:extLst>
      <p:ext uri="{BB962C8B-B14F-4D97-AF65-F5344CB8AC3E}">
        <p14:creationId xmlns:p14="http://schemas.microsoft.com/office/powerpoint/2010/main" val="3998197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56771" y="257175"/>
            <a:ext cx="9031288" cy="593725"/>
          </a:xfrm>
        </p:spPr>
        <p:txBody>
          <a:bodyPr>
            <a:noAutofit/>
          </a:bodyPr>
          <a:lstStyle/>
          <a:p>
            <a:pPr algn="ctr"/>
            <a:r>
              <a:rPr lang="en-GB" dirty="0">
                <a:latin typeface="Candara" panose="020E0502030303020204" pitchFamily="34" charset="0"/>
              </a:rPr>
              <a:t>GROUP ACTIVITY: 3 Activities Role Play</a:t>
            </a:r>
          </a:p>
        </p:txBody>
      </p:sp>
      <p:sp>
        <p:nvSpPr>
          <p:cNvPr id="12" name="Rectangle 11"/>
          <p:cNvSpPr/>
          <p:nvPr/>
        </p:nvSpPr>
        <p:spPr>
          <a:xfrm>
            <a:off x="1538882" y="1052736"/>
            <a:ext cx="9957718" cy="5388142"/>
          </a:xfrm>
          <a:prstGeom prst="rect">
            <a:avLst/>
          </a:prstGeom>
        </p:spPr>
        <p:txBody>
          <a:bodyPr wrap="square">
            <a:spAutoFit/>
          </a:bodyPr>
          <a:lstStyle/>
          <a:p>
            <a:pPr lvl="0">
              <a:lnSpc>
                <a:spcPct val="90000"/>
              </a:lnSpc>
              <a:spcBef>
                <a:spcPts val="1000"/>
              </a:spcBef>
            </a:pPr>
            <a:r>
              <a:rPr lang="en-US" dirty="0">
                <a:solidFill>
                  <a:schemeClr val="accent1"/>
                </a:solidFill>
                <a:latin typeface="Arial Black" panose="020B0A04020102020204" pitchFamily="34" charset="0"/>
              </a:rPr>
              <a:t>Time for activity: 30 minutes</a:t>
            </a:r>
          </a:p>
          <a:p>
            <a:pPr lvl="0">
              <a:lnSpc>
                <a:spcPct val="90000"/>
              </a:lnSpc>
              <a:spcBef>
                <a:spcPts val="1000"/>
              </a:spcBef>
            </a:pPr>
            <a:r>
              <a:rPr lang="en-US" dirty="0">
                <a:solidFill>
                  <a:schemeClr val="accent1"/>
                </a:solidFill>
                <a:latin typeface="Arial Black" panose="020B0A04020102020204" pitchFamily="34" charset="0"/>
              </a:rPr>
              <a:t>Time for presentation: 5-10 minutes to each group</a:t>
            </a:r>
          </a:p>
          <a:p>
            <a:pPr lvl="0">
              <a:lnSpc>
                <a:spcPct val="90000"/>
              </a:lnSpc>
              <a:spcBef>
                <a:spcPts val="1000"/>
              </a:spcBef>
            </a:pPr>
            <a:r>
              <a:rPr lang="en-US" dirty="0">
                <a:solidFill>
                  <a:schemeClr val="accent1"/>
                </a:solidFill>
                <a:latin typeface="Arial Black" panose="020B0A04020102020204" pitchFamily="34" charset="0"/>
              </a:rPr>
              <a:t>Breakout in 3 groups</a:t>
            </a:r>
          </a:p>
          <a:p>
            <a:pPr lvl="0">
              <a:lnSpc>
                <a:spcPct val="90000"/>
              </a:lnSpc>
              <a:spcBef>
                <a:spcPts val="1000"/>
              </a:spcBef>
            </a:pPr>
            <a:endParaRPr lang="en-GB" sz="1400" dirty="0">
              <a:solidFill>
                <a:schemeClr val="accent1"/>
              </a:solidFill>
              <a:latin typeface="Arial Black" panose="020B0A04020102020204" pitchFamily="34" charset="0"/>
            </a:endParaRPr>
          </a:p>
          <a:p>
            <a:pPr lvl="0">
              <a:lnSpc>
                <a:spcPct val="90000"/>
              </a:lnSpc>
              <a:spcBef>
                <a:spcPts val="1000"/>
              </a:spcBef>
            </a:pPr>
            <a:endParaRPr lang="en-GB" sz="1400" dirty="0">
              <a:solidFill>
                <a:schemeClr val="accent1"/>
              </a:solidFill>
              <a:latin typeface="Arial Black" panose="020B0A04020102020204" pitchFamily="34" charset="0"/>
            </a:endParaRPr>
          </a:p>
          <a:p>
            <a:pPr lvl="0">
              <a:lnSpc>
                <a:spcPct val="90000"/>
              </a:lnSpc>
              <a:spcBef>
                <a:spcPts val="1000"/>
              </a:spcBef>
            </a:pPr>
            <a:endParaRPr lang="en-US" sz="1400" dirty="0">
              <a:solidFill>
                <a:schemeClr val="accent1"/>
              </a:solidFill>
              <a:latin typeface="Arial Black" panose="020B0A04020102020204" pitchFamily="34" charset="0"/>
            </a:endParaRPr>
          </a:p>
          <a:p>
            <a:pPr lvl="0">
              <a:lnSpc>
                <a:spcPct val="90000"/>
              </a:lnSpc>
              <a:spcBef>
                <a:spcPts val="1000"/>
              </a:spcBef>
            </a:pPr>
            <a:endParaRPr lang="en-US" sz="1400" dirty="0">
              <a:solidFill>
                <a:schemeClr val="accent1"/>
              </a:solidFill>
              <a:latin typeface="Arial Black" panose="020B0A04020102020204" pitchFamily="34" charset="0"/>
            </a:endParaRPr>
          </a:p>
          <a:p>
            <a:pPr>
              <a:lnSpc>
                <a:spcPct val="90000"/>
              </a:lnSpc>
              <a:spcBef>
                <a:spcPts val="1000"/>
              </a:spcBef>
            </a:pPr>
            <a:endParaRPr lang="en-GB" sz="1400" b="1" dirty="0">
              <a:solidFill>
                <a:schemeClr val="tx1">
                  <a:lumMod val="85000"/>
                  <a:lumOff val="15000"/>
                </a:schemeClr>
              </a:solidFill>
              <a:latin typeface="Arial Black" panose="020B0A04020102020204" pitchFamily="34" charset="0"/>
            </a:endParaRPr>
          </a:p>
          <a:p>
            <a:pPr>
              <a:lnSpc>
                <a:spcPct val="90000"/>
              </a:lnSpc>
              <a:spcBef>
                <a:spcPts val="1000"/>
              </a:spcBef>
            </a:pPr>
            <a:endParaRPr lang="en-GB" sz="1400" b="1" dirty="0">
              <a:solidFill>
                <a:schemeClr val="tx1">
                  <a:lumMod val="85000"/>
                  <a:lumOff val="15000"/>
                </a:schemeClr>
              </a:solidFill>
              <a:latin typeface="Arial Black" panose="020B0A04020102020204" pitchFamily="34" charset="0"/>
            </a:endParaRPr>
          </a:p>
          <a:p>
            <a:pPr algn="just">
              <a:lnSpc>
                <a:spcPct val="90000"/>
              </a:lnSpc>
              <a:spcBef>
                <a:spcPts val="1000"/>
              </a:spcBef>
            </a:pPr>
            <a:r>
              <a:rPr lang="en-GB" b="1" dirty="0">
                <a:solidFill>
                  <a:schemeClr val="tx1">
                    <a:lumMod val="85000"/>
                    <a:lumOff val="15000"/>
                  </a:schemeClr>
                </a:solidFill>
                <a:latin typeface="Arial Black" panose="020B0A04020102020204" pitchFamily="34" charset="0"/>
              </a:rPr>
              <a:t>Task: </a:t>
            </a:r>
          </a:p>
          <a:p>
            <a:pPr algn="just">
              <a:lnSpc>
                <a:spcPct val="90000"/>
              </a:lnSpc>
              <a:spcBef>
                <a:spcPts val="1000"/>
              </a:spcBef>
            </a:pPr>
            <a:r>
              <a:rPr lang="en-GB" b="1" dirty="0">
                <a:solidFill>
                  <a:schemeClr val="tx1">
                    <a:lumMod val="85000"/>
                    <a:lumOff val="15000"/>
                  </a:schemeClr>
                </a:solidFill>
                <a:latin typeface="Arial Black" panose="020B0A04020102020204" pitchFamily="34" charset="0"/>
              </a:rPr>
              <a:t>Each group is assigned one activity. </a:t>
            </a:r>
          </a:p>
          <a:p>
            <a:pPr algn="just">
              <a:lnSpc>
                <a:spcPct val="90000"/>
              </a:lnSpc>
              <a:spcBef>
                <a:spcPts val="1000"/>
              </a:spcBef>
            </a:pPr>
            <a:r>
              <a:rPr lang="en-GB" b="1" dirty="0">
                <a:solidFill>
                  <a:schemeClr val="tx1">
                    <a:lumMod val="85000"/>
                    <a:lumOff val="15000"/>
                  </a:schemeClr>
                </a:solidFill>
                <a:latin typeface="Arial Black" panose="020B0A04020102020204" pitchFamily="34" charset="0"/>
              </a:rPr>
              <a:t>Select facilitator from each group to take lead</a:t>
            </a:r>
          </a:p>
          <a:p>
            <a:pPr algn="just">
              <a:lnSpc>
                <a:spcPct val="90000"/>
              </a:lnSpc>
              <a:spcBef>
                <a:spcPts val="1000"/>
              </a:spcBef>
            </a:pPr>
            <a:r>
              <a:rPr lang="en-GB" b="1" dirty="0">
                <a:solidFill>
                  <a:schemeClr val="tx1">
                    <a:lumMod val="85000"/>
                    <a:lumOff val="15000"/>
                  </a:schemeClr>
                </a:solidFill>
                <a:latin typeface="Arial Black" panose="020B0A04020102020204" pitchFamily="34" charset="0"/>
              </a:rPr>
              <a:t>Go through promoters script and leader should ensure everyone play their role as per promoter script. </a:t>
            </a:r>
          </a:p>
          <a:p>
            <a:pPr algn="just">
              <a:lnSpc>
                <a:spcPct val="90000"/>
              </a:lnSpc>
              <a:spcBef>
                <a:spcPts val="1000"/>
              </a:spcBef>
            </a:pPr>
            <a:r>
              <a:rPr lang="en-GB" b="1" dirty="0">
                <a:solidFill>
                  <a:schemeClr val="tx1">
                    <a:lumMod val="85000"/>
                    <a:lumOff val="15000"/>
                  </a:schemeClr>
                </a:solidFill>
                <a:latin typeface="Arial Black" panose="020B0A04020102020204" pitchFamily="34" charset="0"/>
              </a:rPr>
              <a:t>On return from groups all facilitators/other participants will give their feedback about learning from group tasks.  </a:t>
            </a:r>
          </a:p>
        </p:txBody>
      </p:sp>
      <p:graphicFrame>
        <p:nvGraphicFramePr>
          <p:cNvPr id="3" name="Table 2"/>
          <p:cNvGraphicFramePr>
            <a:graphicFrameLocks noGrp="1"/>
          </p:cNvGraphicFramePr>
          <p:nvPr/>
        </p:nvGraphicFramePr>
        <p:xfrm>
          <a:off x="1640407" y="2348880"/>
          <a:ext cx="9280129" cy="1437640"/>
        </p:xfrm>
        <a:graphic>
          <a:graphicData uri="http://schemas.openxmlformats.org/drawingml/2006/table">
            <a:tbl>
              <a:tblPr firstRow="1" bandRow="1">
                <a:tableStyleId>{5C22544A-7EE6-4342-B048-85BDC9FD1C3A}</a:tableStyleId>
              </a:tblPr>
              <a:tblGrid>
                <a:gridCol w="1173965">
                  <a:extLst>
                    <a:ext uri="{9D8B030D-6E8A-4147-A177-3AD203B41FA5}">
                      <a16:colId xmlns:a16="http://schemas.microsoft.com/office/drawing/2014/main" val="508237141"/>
                    </a:ext>
                  </a:extLst>
                </a:gridCol>
                <a:gridCol w="2548077">
                  <a:extLst>
                    <a:ext uri="{9D8B030D-6E8A-4147-A177-3AD203B41FA5}">
                      <a16:colId xmlns:a16="http://schemas.microsoft.com/office/drawing/2014/main" val="3204389107"/>
                    </a:ext>
                  </a:extLst>
                </a:gridCol>
                <a:gridCol w="2540840">
                  <a:extLst>
                    <a:ext uri="{9D8B030D-6E8A-4147-A177-3AD203B41FA5}">
                      <a16:colId xmlns:a16="http://schemas.microsoft.com/office/drawing/2014/main" val="2078044046"/>
                    </a:ext>
                  </a:extLst>
                </a:gridCol>
                <a:gridCol w="3017247">
                  <a:extLst>
                    <a:ext uri="{9D8B030D-6E8A-4147-A177-3AD203B41FA5}">
                      <a16:colId xmlns:a16="http://schemas.microsoft.com/office/drawing/2014/main" val="759824195"/>
                    </a:ext>
                  </a:extLst>
                </a:gridCol>
              </a:tblGrid>
              <a:tr h="370840">
                <a:tc>
                  <a:txBody>
                    <a:bodyPr/>
                    <a:lstStyle/>
                    <a:p>
                      <a:r>
                        <a:rPr lang="en-GB" dirty="0"/>
                        <a:t>Group</a:t>
                      </a:r>
                    </a:p>
                  </a:txBody>
                  <a:tcPr/>
                </a:tc>
                <a:tc>
                  <a:txBody>
                    <a:bodyPr/>
                    <a:lstStyle/>
                    <a:p>
                      <a:r>
                        <a:rPr lang="en-GB" dirty="0"/>
                        <a:t>A</a:t>
                      </a:r>
                    </a:p>
                  </a:txBody>
                  <a:tcPr/>
                </a:tc>
                <a:tc>
                  <a:txBody>
                    <a:bodyPr/>
                    <a:lstStyle/>
                    <a:p>
                      <a:r>
                        <a:rPr lang="en-GB" dirty="0"/>
                        <a:t>B</a:t>
                      </a:r>
                    </a:p>
                  </a:txBody>
                  <a:tcPr/>
                </a:tc>
                <a:tc>
                  <a:txBody>
                    <a:bodyPr/>
                    <a:lstStyle/>
                    <a:p>
                      <a:r>
                        <a:rPr lang="en-GB" dirty="0"/>
                        <a:t>C</a:t>
                      </a:r>
                    </a:p>
                  </a:txBody>
                  <a:tcPr/>
                </a:tc>
                <a:extLst>
                  <a:ext uri="{0D108BD9-81ED-4DB2-BD59-A6C34878D82A}">
                    <a16:rowId xmlns:a16="http://schemas.microsoft.com/office/drawing/2014/main" val="2302858331"/>
                  </a:ext>
                </a:extLst>
              </a:tr>
              <a:tr h="370840">
                <a:tc>
                  <a:txBody>
                    <a:bodyPr/>
                    <a:lstStyle/>
                    <a:p>
                      <a:r>
                        <a:rPr lang="en-GB" sz="1600" b="1" dirty="0"/>
                        <a:t>Activity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t>Colour</a:t>
                      </a:r>
                      <a:r>
                        <a:rPr lang="en-GB" sz="1600" b="1" baseline="0" dirty="0"/>
                        <a:t> Powder Demonstration of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baseline="0" dirty="0"/>
                        <a:t>Visibly clean is not always clean</a:t>
                      </a:r>
                      <a:endParaRPr lang="en-GB" sz="1600" b="1" dirty="0"/>
                    </a:p>
                  </a:txBody>
                  <a:tcPr/>
                </a:tc>
                <a:tc>
                  <a:txBody>
                    <a:bodyPr/>
                    <a:lstStyle/>
                    <a:p>
                      <a:r>
                        <a:rPr lang="en-GB" sz="1600" b="1" baseline="0" dirty="0"/>
                        <a:t>Draft: Covid-19 Transmission routes/Blockages</a:t>
                      </a:r>
                      <a:endParaRPr lang="en-GB" sz="1600" b="1" dirty="0"/>
                    </a:p>
                  </a:txBody>
                  <a:tcPr/>
                </a:tc>
                <a:tc>
                  <a:txBody>
                    <a:bodyPr/>
                    <a:lstStyle/>
                    <a:p>
                      <a:r>
                        <a:rPr lang="en-GB" sz="1600" b="1" dirty="0"/>
                        <a:t>Bed</a:t>
                      </a:r>
                      <a:r>
                        <a:rPr lang="en-GB" sz="1600" b="1" baseline="0" dirty="0"/>
                        <a:t> time tale (Story on Covid-19 or Hygiene) – compose and read it in a child voice. </a:t>
                      </a:r>
                      <a:endParaRPr lang="en-GB" sz="1600" b="1" dirty="0"/>
                    </a:p>
                  </a:txBody>
                  <a:tcPr/>
                </a:tc>
                <a:extLst>
                  <a:ext uri="{0D108BD9-81ED-4DB2-BD59-A6C34878D82A}">
                    <a16:rowId xmlns:a16="http://schemas.microsoft.com/office/drawing/2014/main" val="3831106666"/>
                  </a:ext>
                </a:extLst>
              </a:tr>
            </a:tbl>
          </a:graphicData>
        </a:graphic>
      </p:graphicFrame>
    </p:spTree>
    <p:extLst>
      <p:ext uri="{BB962C8B-B14F-4D97-AF65-F5344CB8AC3E}">
        <p14:creationId xmlns:p14="http://schemas.microsoft.com/office/powerpoint/2010/main" val="385121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BE0D6E29-9CBA-4F92-9827-48360BDDAAF7}"/>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40946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1093" y="1575276"/>
            <a:ext cx="10763480" cy="4739759"/>
          </a:xfrm>
          <a:prstGeom prst="rect">
            <a:avLst/>
          </a:prstGeom>
        </p:spPr>
        <p:txBody>
          <a:bodyPr wrap="square">
            <a:spAutoFit/>
          </a:bodyPr>
          <a:lstStyle/>
          <a:p>
            <a:pPr>
              <a:lnSpc>
                <a:spcPct val="90000"/>
              </a:lnSpc>
              <a:spcBef>
                <a:spcPts val="1000"/>
              </a:spcBef>
            </a:pPr>
            <a:r>
              <a:rPr lang="en-US" sz="2000" dirty="0"/>
              <a:t>Monitoring is an important component of Mums Magic Hands to analyze the impact of the approach. Different activities for monitoring and evaluation are designed for MMH approach. </a:t>
            </a:r>
          </a:p>
          <a:p>
            <a:pPr marL="342900" indent="-342900">
              <a:lnSpc>
                <a:spcPct val="90000"/>
              </a:lnSpc>
              <a:spcBef>
                <a:spcPts val="1000"/>
              </a:spcBef>
              <a:buFont typeface="Arial" panose="020B0604020202020204" pitchFamily="34" charset="0"/>
              <a:buChar char="•"/>
            </a:pPr>
            <a:endParaRPr lang="en-US" sz="2000" dirty="0"/>
          </a:p>
          <a:p>
            <a:pPr marL="342900" indent="-342900">
              <a:lnSpc>
                <a:spcPct val="90000"/>
              </a:lnSpc>
              <a:spcBef>
                <a:spcPts val="1000"/>
              </a:spcBef>
              <a:buFont typeface="Arial" panose="020B0604020202020204" pitchFamily="34" charset="0"/>
              <a:buChar char="•"/>
            </a:pPr>
            <a:r>
              <a:rPr lang="en-US" sz="2000" dirty="0"/>
              <a:t>Quantitative (Structured observations, Mini survey)</a:t>
            </a:r>
          </a:p>
          <a:p>
            <a:pPr marL="342900" indent="-342900">
              <a:lnSpc>
                <a:spcPct val="90000"/>
              </a:lnSpc>
              <a:spcBef>
                <a:spcPts val="1000"/>
              </a:spcBef>
              <a:buFont typeface="Arial" panose="020B0604020202020204" pitchFamily="34" charset="0"/>
              <a:buChar char="•"/>
            </a:pPr>
            <a:r>
              <a:rPr lang="en-US" sz="2000" dirty="0"/>
              <a:t>Qualitative (FGDs)</a:t>
            </a:r>
          </a:p>
          <a:p>
            <a:pPr marL="342900" indent="-342900">
              <a:lnSpc>
                <a:spcPct val="90000"/>
              </a:lnSpc>
              <a:spcBef>
                <a:spcPts val="1000"/>
              </a:spcBef>
              <a:buFont typeface="Arial" panose="020B0604020202020204" pitchFamily="34" charset="0"/>
              <a:buChar char="•"/>
            </a:pPr>
            <a:r>
              <a:rPr lang="en-US" sz="2000" dirty="0"/>
              <a:t>Monitoring activity with boxes and ballots for hands with magic and hands with non magic.</a:t>
            </a:r>
          </a:p>
          <a:p>
            <a:pPr marL="342900" indent="-342900">
              <a:lnSpc>
                <a:spcPct val="90000"/>
              </a:lnSpc>
              <a:spcBef>
                <a:spcPts val="1000"/>
              </a:spcBef>
              <a:buFont typeface="Arial" panose="020B0604020202020204" pitchFamily="34" charset="0"/>
              <a:buChar char="•"/>
            </a:pPr>
            <a:endParaRPr lang="en-GB" sz="2000" dirty="0"/>
          </a:p>
          <a:p>
            <a:r>
              <a:rPr lang="en-GB" b="1" dirty="0"/>
              <a:t>Main indicators </a:t>
            </a:r>
          </a:p>
          <a:p>
            <a:pPr marL="285750" indent="-285750">
              <a:buFont typeface="Arial" panose="020B0604020202020204" pitchFamily="34" charset="0"/>
              <a:buChar char="•"/>
            </a:pPr>
            <a:r>
              <a:rPr lang="en-GB" dirty="0"/>
              <a:t>Percentage of people washing hands with soap and water the 4 key occasions (there’s sample monitoring forms – Observation guide, FGD guide)</a:t>
            </a:r>
          </a:p>
          <a:p>
            <a:pPr marL="285750" indent="-285750">
              <a:buFont typeface="Arial" panose="020B0604020202020204" pitchFamily="34" charset="0"/>
              <a:buChar char="•"/>
            </a:pPr>
            <a:r>
              <a:rPr lang="en-GB" dirty="0"/>
              <a:t>Percentage participants  compliance to action plans developed during each session of the MMH programme (there is sample action plan template)</a:t>
            </a:r>
          </a:p>
          <a:p>
            <a:endParaRPr lang="en-GB" dirty="0"/>
          </a:p>
          <a:p>
            <a:pPr marL="342900" indent="-342900">
              <a:lnSpc>
                <a:spcPct val="90000"/>
              </a:lnSpc>
              <a:spcBef>
                <a:spcPts val="1000"/>
              </a:spcBef>
              <a:buFont typeface="Arial" panose="020B0604020202020204" pitchFamily="34" charset="0"/>
              <a:buChar char="•"/>
            </a:pPr>
            <a:endParaRPr lang="en-US" sz="2000" dirty="0"/>
          </a:p>
        </p:txBody>
      </p:sp>
      <p:sp>
        <p:nvSpPr>
          <p:cNvPr id="5" name="Title 1"/>
          <p:cNvSpPr txBox="1">
            <a:spLocks/>
          </p:cNvSpPr>
          <p:nvPr/>
        </p:nvSpPr>
        <p:spPr>
          <a:xfrm>
            <a:off x="589096" y="576215"/>
            <a:ext cx="10972800" cy="805136"/>
          </a:xfrm>
          <a:prstGeom prst="rect">
            <a:avLst/>
          </a:prstGeom>
        </p:spPr>
        <p:txBody>
          <a:bodyPr/>
          <a:lstStyle>
            <a:lvl1pPr algn="l" rtl="0" eaLnBrk="0" fontAlgn="base" hangingPunct="0">
              <a:spcBef>
                <a:spcPct val="0"/>
              </a:spcBef>
              <a:spcAft>
                <a:spcPct val="0"/>
              </a:spcAft>
              <a:defRPr sz="3500" b="1">
                <a:solidFill>
                  <a:srgbClr val="61A534"/>
                </a:solidFill>
                <a:latin typeface="+mj-lt"/>
                <a:ea typeface="ＭＳ Ｐゴシック" charset="0"/>
                <a:cs typeface="ＭＳ Ｐゴシック" charset="0"/>
              </a:defRPr>
            </a:lvl1pPr>
            <a:lvl2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2pPr>
            <a:lvl3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3pPr>
            <a:lvl4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4pPr>
            <a:lvl5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5pPr>
            <a:lvl6pPr marL="457200" algn="l" rtl="0" fontAlgn="base">
              <a:spcBef>
                <a:spcPct val="0"/>
              </a:spcBef>
              <a:spcAft>
                <a:spcPct val="0"/>
              </a:spcAft>
              <a:defRPr sz="3500" b="1">
                <a:solidFill>
                  <a:srgbClr val="61A534"/>
                </a:solidFill>
                <a:latin typeface="Arial" charset="0"/>
              </a:defRPr>
            </a:lvl6pPr>
            <a:lvl7pPr marL="914400" algn="l" rtl="0" fontAlgn="base">
              <a:spcBef>
                <a:spcPct val="0"/>
              </a:spcBef>
              <a:spcAft>
                <a:spcPct val="0"/>
              </a:spcAft>
              <a:defRPr sz="3500" b="1">
                <a:solidFill>
                  <a:srgbClr val="61A534"/>
                </a:solidFill>
                <a:latin typeface="Arial" charset="0"/>
              </a:defRPr>
            </a:lvl7pPr>
            <a:lvl8pPr marL="1371600" algn="l" rtl="0" fontAlgn="base">
              <a:spcBef>
                <a:spcPct val="0"/>
              </a:spcBef>
              <a:spcAft>
                <a:spcPct val="0"/>
              </a:spcAft>
              <a:defRPr sz="3500" b="1">
                <a:solidFill>
                  <a:srgbClr val="61A534"/>
                </a:solidFill>
                <a:latin typeface="Arial" charset="0"/>
              </a:defRPr>
            </a:lvl8pPr>
            <a:lvl9pPr marL="1828800" algn="l" rtl="0" fontAlgn="base">
              <a:spcBef>
                <a:spcPct val="0"/>
              </a:spcBef>
              <a:spcAft>
                <a:spcPct val="0"/>
              </a:spcAft>
              <a:defRPr sz="3500" b="1">
                <a:solidFill>
                  <a:srgbClr val="61A534"/>
                </a:solidFill>
                <a:latin typeface="Arial" charset="0"/>
              </a:defRPr>
            </a:lvl9pPr>
          </a:lstStyle>
          <a:p>
            <a:r>
              <a:rPr lang="en-GB" sz="3600" i="1" kern="0" dirty="0"/>
              <a:t>Stage 3 -  Monitoring</a:t>
            </a:r>
            <a:endParaRPr lang="en-GB" kern="0" dirty="0"/>
          </a:p>
        </p:txBody>
      </p:sp>
      <p:sp>
        <p:nvSpPr>
          <p:cNvPr id="6" name="Title 1"/>
          <p:cNvSpPr txBox="1">
            <a:spLocks/>
          </p:cNvSpPr>
          <p:nvPr/>
        </p:nvSpPr>
        <p:spPr>
          <a:xfrm>
            <a:off x="609600" y="4149080"/>
            <a:ext cx="10972800" cy="805136"/>
          </a:xfrm>
          <a:prstGeom prst="rect">
            <a:avLst/>
          </a:prstGeom>
        </p:spPr>
        <p:txBody>
          <a:bodyPr/>
          <a:lstStyle>
            <a:lvl1pPr algn="l" rtl="0" eaLnBrk="0" fontAlgn="base" hangingPunct="0">
              <a:spcBef>
                <a:spcPct val="0"/>
              </a:spcBef>
              <a:spcAft>
                <a:spcPct val="0"/>
              </a:spcAft>
              <a:defRPr sz="3500" b="1">
                <a:solidFill>
                  <a:srgbClr val="61A534"/>
                </a:solidFill>
                <a:latin typeface="+mj-lt"/>
                <a:ea typeface="ＭＳ Ｐゴシック" charset="0"/>
                <a:cs typeface="ＭＳ Ｐゴシック" charset="0"/>
              </a:defRPr>
            </a:lvl1pPr>
            <a:lvl2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2pPr>
            <a:lvl3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3pPr>
            <a:lvl4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4pPr>
            <a:lvl5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5pPr>
            <a:lvl6pPr marL="457200" algn="l" rtl="0" fontAlgn="base">
              <a:spcBef>
                <a:spcPct val="0"/>
              </a:spcBef>
              <a:spcAft>
                <a:spcPct val="0"/>
              </a:spcAft>
              <a:defRPr sz="3500" b="1">
                <a:solidFill>
                  <a:srgbClr val="61A534"/>
                </a:solidFill>
                <a:latin typeface="Arial" charset="0"/>
              </a:defRPr>
            </a:lvl6pPr>
            <a:lvl7pPr marL="914400" algn="l" rtl="0" fontAlgn="base">
              <a:spcBef>
                <a:spcPct val="0"/>
              </a:spcBef>
              <a:spcAft>
                <a:spcPct val="0"/>
              </a:spcAft>
              <a:defRPr sz="3500" b="1">
                <a:solidFill>
                  <a:srgbClr val="61A534"/>
                </a:solidFill>
                <a:latin typeface="Arial" charset="0"/>
              </a:defRPr>
            </a:lvl7pPr>
            <a:lvl8pPr marL="1371600" algn="l" rtl="0" fontAlgn="base">
              <a:spcBef>
                <a:spcPct val="0"/>
              </a:spcBef>
              <a:spcAft>
                <a:spcPct val="0"/>
              </a:spcAft>
              <a:defRPr sz="3500" b="1">
                <a:solidFill>
                  <a:srgbClr val="61A534"/>
                </a:solidFill>
                <a:latin typeface="Arial" charset="0"/>
              </a:defRPr>
            </a:lvl8pPr>
            <a:lvl9pPr marL="1828800" algn="l" rtl="0" fontAlgn="base">
              <a:spcBef>
                <a:spcPct val="0"/>
              </a:spcBef>
              <a:spcAft>
                <a:spcPct val="0"/>
              </a:spcAft>
              <a:defRPr sz="3500" b="1">
                <a:solidFill>
                  <a:srgbClr val="61A534"/>
                </a:solidFill>
                <a:latin typeface="Arial" charset="0"/>
              </a:defRPr>
            </a:lvl9pPr>
          </a:lstStyle>
          <a:p>
            <a:endParaRPr lang="en-GB" kern="0" dirty="0"/>
          </a:p>
        </p:txBody>
      </p:sp>
    </p:spTree>
    <p:extLst>
      <p:ext uri="{BB962C8B-B14F-4D97-AF65-F5344CB8AC3E}">
        <p14:creationId xmlns:p14="http://schemas.microsoft.com/office/powerpoint/2010/main" val="220439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7408" y="874055"/>
            <a:ext cx="10972800" cy="805136"/>
          </a:xfrm>
          <a:prstGeom prst="rect">
            <a:avLst/>
          </a:prstGeom>
        </p:spPr>
        <p:txBody>
          <a:bodyPr/>
          <a:lstStyle>
            <a:lvl1pPr algn="l" rtl="0" eaLnBrk="0" fontAlgn="base" hangingPunct="0">
              <a:spcBef>
                <a:spcPct val="0"/>
              </a:spcBef>
              <a:spcAft>
                <a:spcPct val="0"/>
              </a:spcAft>
              <a:defRPr sz="3500" b="1">
                <a:solidFill>
                  <a:srgbClr val="61A534"/>
                </a:solidFill>
                <a:latin typeface="+mj-lt"/>
                <a:ea typeface="ＭＳ Ｐゴシック" charset="0"/>
                <a:cs typeface="ＭＳ Ｐゴシック" charset="0"/>
              </a:defRPr>
            </a:lvl1pPr>
            <a:lvl2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2pPr>
            <a:lvl3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3pPr>
            <a:lvl4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4pPr>
            <a:lvl5pPr algn="l" rtl="0" eaLnBrk="0" fontAlgn="base" hangingPunct="0">
              <a:spcBef>
                <a:spcPct val="0"/>
              </a:spcBef>
              <a:spcAft>
                <a:spcPct val="0"/>
              </a:spcAft>
              <a:defRPr sz="3500" b="1">
                <a:solidFill>
                  <a:srgbClr val="61A534"/>
                </a:solidFill>
                <a:latin typeface="Arial" charset="0"/>
                <a:ea typeface="ＭＳ Ｐゴシック" charset="0"/>
                <a:cs typeface="ＭＳ Ｐゴシック" charset="0"/>
              </a:defRPr>
            </a:lvl5pPr>
            <a:lvl6pPr marL="457200" algn="l" rtl="0" fontAlgn="base">
              <a:spcBef>
                <a:spcPct val="0"/>
              </a:spcBef>
              <a:spcAft>
                <a:spcPct val="0"/>
              </a:spcAft>
              <a:defRPr sz="3500" b="1">
                <a:solidFill>
                  <a:srgbClr val="61A534"/>
                </a:solidFill>
                <a:latin typeface="Arial" charset="0"/>
              </a:defRPr>
            </a:lvl6pPr>
            <a:lvl7pPr marL="914400" algn="l" rtl="0" fontAlgn="base">
              <a:spcBef>
                <a:spcPct val="0"/>
              </a:spcBef>
              <a:spcAft>
                <a:spcPct val="0"/>
              </a:spcAft>
              <a:defRPr sz="3500" b="1">
                <a:solidFill>
                  <a:srgbClr val="61A534"/>
                </a:solidFill>
                <a:latin typeface="Arial" charset="0"/>
              </a:defRPr>
            </a:lvl7pPr>
            <a:lvl8pPr marL="1371600" algn="l" rtl="0" fontAlgn="base">
              <a:spcBef>
                <a:spcPct val="0"/>
              </a:spcBef>
              <a:spcAft>
                <a:spcPct val="0"/>
              </a:spcAft>
              <a:defRPr sz="3500" b="1">
                <a:solidFill>
                  <a:srgbClr val="61A534"/>
                </a:solidFill>
                <a:latin typeface="Arial" charset="0"/>
              </a:defRPr>
            </a:lvl8pPr>
            <a:lvl9pPr marL="1828800" algn="l" rtl="0" fontAlgn="base">
              <a:spcBef>
                <a:spcPct val="0"/>
              </a:spcBef>
              <a:spcAft>
                <a:spcPct val="0"/>
              </a:spcAft>
              <a:defRPr sz="3500" b="1">
                <a:solidFill>
                  <a:srgbClr val="61A534"/>
                </a:solidFill>
                <a:latin typeface="Arial" charset="0"/>
              </a:defRPr>
            </a:lvl9pPr>
          </a:lstStyle>
          <a:p>
            <a:r>
              <a:rPr lang="en-GB" sz="3600" i="1" kern="0" dirty="0"/>
              <a:t>Stage 4 -  Evaluation</a:t>
            </a:r>
            <a:endParaRPr lang="en-GB" kern="0" dirty="0"/>
          </a:p>
        </p:txBody>
      </p:sp>
      <p:sp>
        <p:nvSpPr>
          <p:cNvPr id="7" name="Rectangle 6"/>
          <p:cNvSpPr/>
          <p:nvPr/>
        </p:nvSpPr>
        <p:spPr>
          <a:xfrm>
            <a:off x="714260" y="1988840"/>
            <a:ext cx="10763480" cy="369332"/>
          </a:xfrm>
          <a:prstGeom prst="rect">
            <a:avLst/>
          </a:prstGeom>
        </p:spPr>
        <p:txBody>
          <a:bodyPr wrap="square">
            <a:spAutoFit/>
          </a:bodyPr>
          <a:lstStyle/>
          <a:p>
            <a:pPr marL="342900" indent="-342900">
              <a:lnSpc>
                <a:spcPct val="90000"/>
              </a:lnSpc>
              <a:spcBef>
                <a:spcPts val="1000"/>
              </a:spcBef>
              <a:buFont typeface="Arial" panose="020B0604020202020204" pitchFamily="34" charset="0"/>
              <a:buChar char="•"/>
            </a:pPr>
            <a:r>
              <a:rPr lang="en-US" sz="2000" dirty="0"/>
              <a:t>Baseline and endline evaluation (Structured observations, KAP, FGDs) </a:t>
            </a:r>
          </a:p>
        </p:txBody>
      </p:sp>
    </p:spTree>
    <p:extLst>
      <p:ext uri="{BB962C8B-B14F-4D97-AF65-F5344CB8AC3E}">
        <p14:creationId xmlns:p14="http://schemas.microsoft.com/office/powerpoint/2010/main" val="176261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normAutofit/>
          </a:bodyPr>
          <a:lstStyle/>
          <a:p>
            <a:r>
              <a:rPr lang="en-GB" altLang="en-US" dirty="0">
                <a:solidFill>
                  <a:srgbClr val="61A534"/>
                </a:solidFill>
                <a:latin typeface="Candara" panose="020E0502030303020204" pitchFamily="34" charset="0"/>
                <a:ea typeface="ＭＳ Ｐゴシック" panose="020B0600070205080204" pitchFamily="34" charset="-128"/>
              </a:rPr>
              <a:t>Step-by-step IMPLEMENTATION guide</a:t>
            </a:r>
          </a:p>
        </p:txBody>
      </p:sp>
      <p:sp>
        <p:nvSpPr>
          <p:cNvPr id="29699" name="Content Placeholder 2"/>
          <p:cNvSpPr>
            <a:spLocks noGrp="1"/>
          </p:cNvSpPr>
          <p:nvPr>
            <p:ph idx="1"/>
          </p:nvPr>
        </p:nvSpPr>
        <p:spPr>
          <a:xfrm>
            <a:off x="838200" y="1592333"/>
            <a:ext cx="10515600" cy="4820104"/>
          </a:xfrm>
        </p:spPr>
        <p:txBody>
          <a:bodyPr>
            <a:normAutofit fontScale="85000" lnSpcReduction="20000"/>
          </a:bodyPr>
          <a:lstStyle/>
          <a:p>
            <a:pPr>
              <a:spcBef>
                <a:spcPct val="0"/>
              </a:spcBef>
              <a:buFontTx/>
              <a:buNone/>
            </a:pPr>
            <a:r>
              <a:rPr lang="en-GB" altLang="en-US" sz="2400" b="1" dirty="0">
                <a:ea typeface="ＭＳ Ｐゴシック" panose="020B0600070205080204" pitchFamily="34" charset="-128"/>
                <a:cs typeface="Arial" panose="020B0604020202020204" pitchFamily="34" charset="0"/>
              </a:rPr>
              <a:t>In the </a:t>
            </a:r>
            <a:r>
              <a:rPr lang="en-GB" altLang="en-US" sz="2400" b="1" dirty="0">
                <a:solidFill>
                  <a:srgbClr val="61A534"/>
                </a:solidFill>
                <a:ea typeface="ＭＳ Ｐゴシック" panose="020B0600070205080204" pitchFamily="34" charset="-128"/>
                <a:cs typeface="Arial" panose="020B0604020202020204" pitchFamily="34" charset="0"/>
              </a:rPr>
              <a:t>Field Guide </a:t>
            </a:r>
            <a:r>
              <a:rPr lang="en-GB" altLang="en-US" sz="2400" b="1" dirty="0">
                <a:ea typeface="ＭＳ Ｐゴシック" panose="020B0600070205080204" pitchFamily="34" charset="-128"/>
                <a:cs typeface="Arial" panose="020B0604020202020204" pitchFamily="34" charset="0"/>
              </a:rPr>
              <a:t>there’s a step-by-step guide to rolling out the programme for rapid response/acute and less acute/stable contexts</a:t>
            </a:r>
          </a:p>
          <a:p>
            <a:pPr>
              <a:spcBef>
                <a:spcPct val="0"/>
              </a:spcBef>
              <a:buFontTx/>
              <a:buNone/>
            </a:pPr>
            <a:endParaRPr lang="en-GB" altLang="en-US" sz="2400" b="1" dirty="0">
              <a:ea typeface="ＭＳ Ｐゴシック" panose="020B0600070205080204" pitchFamily="34" charset="-128"/>
              <a:cs typeface="Arial" panose="020B0604020202020204" pitchFamily="34" charset="0"/>
            </a:endParaRPr>
          </a:p>
          <a:p>
            <a:pPr>
              <a:spcBef>
                <a:spcPct val="0"/>
              </a:spcBef>
              <a:buFontTx/>
              <a:buNone/>
            </a:pPr>
            <a:r>
              <a:rPr lang="en-GB" altLang="en-US" sz="2400" b="1" dirty="0">
                <a:ea typeface="ＭＳ Ｐゴシック" panose="020B0600070205080204" pitchFamily="34" charset="-128"/>
                <a:cs typeface="Arial" panose="020B0604020202020204" pitchFamily="34" charset="0"/>
              </a:rPr>
              <a:t>A sample programme plan with a week-by-week timeline is also available.</a:t>
            </a:r>
          </a:p>
          <a:p>
            <a:pPr>
              <a:spcBef>
                <a:spcPct val="0"/>
              </a:spcBef>
              <a:buFontTx/>
              <a:buNone/>
            </a:pPr>
            <a:endParaRPr lang="en-GB" altLang="en-US" sz="2400" b="1" dirty="0">
              <a:ea typeface="ＭＳ Ｐゴシック" panose="020B0600070205080204" pitchFamily="34" charset="-128"/>
              <a:cs typeface="Arial" panose="020B0604020202020204" pitchFamily="34" charset="0"/>
            </a:endParaRPr>
          </a:p>
          <a:p>
            <a:pPr marL="0" indent="0" eaLnBrk="1" hangingPunct="1">
              <a:spcBef>
                <a:spcPct val="0"/>
              </a:spcBef>
              <a:buNone/>
            </a:pPr>
            <a:r>
              <a:rPr lang="en-US" altLang="en-US" sz="2400" dirty="0"/>
              <a:t>Pre – implementation activities i.e.  Pretest, translation of materials, training of champions etc.</a:t>
            </a:r>
          </a:p>
          <a:p>
            <a:pPr marL="0" indent="0" eaLnBrk="1" hangingPunct="1">
              <a:spcBef>
                <a:spcPct val="0"/>
              </a:spcBef>
              <a:buNone/>
            </a:pPr>
            <a:endParaRPr lang="en-US" altLang="en-US" sz="2400" dirty="0"/>
          </a:p>
          <a:p>
            <a:pPr eaLnBrk="1" hangingPunct="1">
              <a:spcBef>
                <a:spcPct val="0"/>
              </a:spcBef>
              <a:buFontTx/>
              <a:buNone/>
            </a:pPr>
            <a:r>
              <a:rPr lang="en-GB" altLang="en-US" sz="2400" b="1" dirty="0">
                <a:solidFill>
                  <a:schemeClr val="accent2"/>
                </a:solidFill>
                <a:latin typeface="Oxfam TSTAR PRO" panose="02000806030000020004" pitchFamily="2" charset="0"/>
              </a:rPr>
              <a:t>Weeks 1-2</a:t>
            </a:r>
          </a:p>
          <a:p>
            <a:pPr eaLnBrk="1" hangingPunct="1">
              <a:spcBef>
                <a:spcPct val="0"/>
              </a:spcBef>
              <a:buFontTx/>
              <a:buNone/>
            </a:pPr>
            <a:r>
              <a:rPr lang="en-GB" altLang="en-US" sz="2400" b="1" dirty="0">
                <a:latin typeface="Oxfam TSTAR PRO" panose="02000806030000020004" pitchFamily="2" charset="0"/>
              </a:rPr>
              <a:t>Rapid assessment (ensuring good community entry, consultation and representation) and life saving interventions.</a:t>
            </a:r>
          </a:p>
          <a:p>
            <a:pPr eaLnBrk="1" hangingPunct="1">
              <a:spcBef>
                <a:spcPct val="0"/>
              </a:spcBef>
              <a:buFontTx/>
              <a:buNone/>
            </a:pPr>
            <a:r>
              <a:rPr lang="en-GB" altLang="en-US" sz="2400" dirty="0">
                <a:latin typeface="Oxfam TSTAR PRO" panose="02000806030000020004" pitchFamily="2" charset="0"/>
              </a:rPr>
              <a:t>Hardware intervention – stands with hand washing stations, latrines, etc.</a:t>
            </a:r>
          </a:p>
          <a:p>
            <a:pPr eaLnBrk="1" hangingPunct="1">
              <a:spcBef>
                <a:spcPct val="0"/>
              </a:spcBef>
              <a:buFontTx/>
              <a:buNone/>
            </a:pPr>
            <a:endParaRPr lang="en-GB" altLang="en-US" sz="2400" b="1" dirty="0">
              <a:latin typeface="Oxfam TSTAR PRO" panose="02000806030000020004" pitchFamily="2" charset="0"/>
            </a:endParaRPr>
          </a:p>
          <a:p>
            <a:pPr eaLnBrk="1" hangingPunct="1">
              <a:spcBef>
                <a:spcPct val="0"/>
              </a:spcBef>
              <a:buFontTx/>
              <a:buNone/>
            </a:pPr>
            <a:r>
              <a:rPr lang="en-GB" altLang="en-US" sz="2400" b="1" dirty="0">
                <a:latin typeface="Oxfam TSTAR PRO" panose="02000806030000020004" pitchFamily="2" charset="0"/>
              </a:rPr>
              <a:t>Implementation</a:t>
            </a:r>
          </a:p>
          <a:p>
            <a:pPr eaLnBrk="1" hangingPunct="1">
              <a:spcBef>
                <a:spcPct val="0"/>
              </a:spcBef>
              <a:buFontTx/>
              <a:buNone/>
            </a:pPr>
            <a:r>
              <a:rPr lang="en-GB" altLang="en-US" sz="2400" b="1" dirty="0">
                <a:solidFill>
                  <a:schemeClr val="accent2"/>
                </a:solidFill>
                <a:latin typeface="Oxfam TSTAR PRO" panose="02000806030000020004" pitchFamily="2" charset="0"/>
              </a:rPr>
              <a:t>Weeks 3-36 (can be shorter/longer depending on context)</a:t>
            </a:r>
          </a:p>
          <a:p>
            <a:pPr eaLnBrk="1" hangingPunct="1">
              <a:spcBef>
                <a:spcPct val="0"/>
              </a:spcBef>
              <a:buFontTx/>
              <a:buNone/>
            </a:pPr>
            <a:r>
              <a:rPr lang="en-GB" altLang="en-US" sz="2400" b="1" dirty="0">
                <a:latin typeface="Oxfam TSTAR PRO" panose="02000806030000020004" pitchFamily="2" charset="0"/>
              </a:rPr>
              <a:t>Hygiene Promotion (including implementation of Mums Magic Hands).</a:t>
            </a:r>
          </a:p>
          <a:p>
            <a:pPr eaLnBrk="1" hangingPunct="1">
              <a:spcBef>
                <a:spcPct val="0"/>
              </a:spcBef>
              <a:buFontTx/>
              <a:buNone/>
            </a:pPr>
            <a:r>
              <a:rPr lang="en-GB" altLang="en-US" sz="2400" dirty="0">
                <a:latin typeface="Oxfam TSTAR PRO" panose="02000806030000020004" pitchFamily="2" charset="0"/>
              </a:rPr>
              <a:t>Soap and visual activation ideas material distribution, awareness raising using the MMH storyboard and reminders through group sessions and activities when there is no lockdown</a:t>
            </a:r>
            <a:endParaRPr lang="en-GB" altLang="en-US" sz="2400" b="1" dirty="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6325258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6628BC17-A78F-4D66-AB5C-ACAFA07BDD3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6019" y="692696"/>
            <a:ext cx="11399962" cy="5890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54134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8299" y="361259"/>
            <a:ext cx="10675345" cy="1020783"/>
          </a:xfrm>
        </p:spPr>
        <p:txBody>
          <a:bodyPr>
            <a:noAutofit/>
          </a:bodyPr>
          <a:lstStyle/>
          <a:p>
            <a:pPr algn="ctr"/>
            <a:r>
              <a:rPr lang="en-US" sz="3200" b="1" dirty="0">
                <a:latin typeface="+mn-lt"/>
              </a:rPr>
              <a:t>General Instructions for conducting Training during COVID-19:</a:t>
            </a:r>
            <a:endParaRPr lang="en-GB" sz="3200" dirty="0">
              <a:latin typeface="+mn-lt"/>
            </a:endParaRPr>
          </a:p>
        </p:txBody>
      </p:sp>
      <p:sp>
        <p:nvSpPr>
          <p:cNvPr id="12" name="Rectangle 11"/>
          <p:cNvSpPr/>
          <p:nvPr/>
        </p:nvSpPr>
        <p:spPr>
          <a:xfrm>
            <a:off x="848299" y="1375769"/>
            <a:ext cx="7839989" cy="4450449"/>
          </a:xfrm>
          <a:prstGeom prst="rect">
            <a:avLst/>
          </a:prstGeom>
        </p:spPr>
        <p:txBody>
          <a:bodyPr wrap="square">
            <a:spAutoFit/>
          </a:bodyPr>
          <a:lstStyle/>
          <a:p>
            <a:pPr>
              <a:lnSpc>
                <a:spcPct val="90000"/>
              </a:lnSpc>
              <a:spcBef>
                <a:spcPts val="1000"/>
              </a:spcBef>
            </a:pPr>
            <a:endParaRPr lang="en-GB" sz="2800" b="1" dirty="0">
              <a:solidFill>
                <a:schemeClr val="tx1">
                  <a:lumMod val="85000"/>
                  <a:lumOff val="15000"/>
                </a:schemeClr>
              </a:solidFill>
              <a:latin typeface="Arial Black" panose="020B0A04020102020204" pitchFamily="34" charset="0"/>
            </a:endParaRPr>
          </a:p>
          <a:p>
            <a:pPr marL="285750" lvl="0" indent="-285750" algn="just">
              <a:buFont typeface="Arial" panose="020B0604020202020204" pitchFamily="34" charset="0"/>
              <a:buChar char="•"/>
            </a:pPr>
            <a:r>
              <a:rPr lang="en-GB" sz="2400" dirty="0"/>
              <a:t>In COVID-19 situation face to face training is not possible in some contexts because of lockdowns and restrictions imposed by Government. Conduct training remotely using Zoom/Teams or skype in case of lockdown or if teams are working from home.</a:t>
            </a:r>
          </a:p>
          <a:p>
            <a:pPr marL="285750" lvl="0" indent="-285750" algn="just">
              <a:buFont typeface="Arial" panose="020B0604020202020204" pitchFamily="34" charset="0"/>
              <a:buChar char="•"/>
            </a:pPr>
            <a:endParaRPr lang="en-GB" sz="2400" dirty="0"/>
          </a:p>
          <a:p>
            <a:pPr marL="285750" lvl="0" indent="-285750" algn="just">
              <a:buFont typeface="Arial" panose="020B0604020202020204" pitchFamily="34" charset="0"/>
              <a:buChar char="•"/>
            </a:pPr>
            <a:r>
              <a:rPr lang="en-GB" sz="2400" dirty="0"/>
              <a:t>Not all activities will be possible to do in case of online/remote training. Use maximum features available on Zoom/Team and skype to make training as much interactive and participatory as you can. </a:t>
            </a:r>
          </a:p>
          <a:p>
            <a:pPr marL="285750" lvl="0" indent="-285750" algn="just">
              <a:buFont typeface="Arial" panose="020B0604020202020204" pitchFamily="34" charset="0"/>
              <a:buChar char="•"/>
            </a:pP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1281" y="1916832"/>
            <a:ext cx="2253406" cy="2537168"/>
          </a:xfrm>
          <a:prstGeom prst="rect">
            <a:avLst/>
          </a:prstGeom>
        </p:spPr>
      </p:pic>
    </p:spTree>
    <p:extLst>
      <p:ext uri="{BB962C8B-B14F-4D97-AF65-F5344CB8AC3E}">
        <p14:creationId xmlns:p14="http://schemas.microsoft.com/office/powerpoint/2010/main" val="284077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15246" y="158022"/>
            <a:ext cx="10675345" cy="1020783"/>
          </a:xfrm>
        </p:spPr>
        <p:txBody>
          <a:bodyPr>
            <a:noAutofit/>
          </a:bodyPr>
          <a:lstStyle/>
          <a:p>
            <a:pPr algn="ctr"/>
            <a:r>
              <a:rPr lang="en-US" sz="3200" b="1" dirty="0">
                <a:latin typeface="+mn-lt"/>
              </a:rPr>
              <a:t>General Instructions for conducting Training during COVID-19:</a:t>
            </a:r>
            <a:endParaRPr lang="en-GB" sz="3200" dirty="0">
              <a:latin typeface="+mn-lt"/>
            </a:endParaRPr>
          </a:p>
        </p:txBody>
      </p:sp>
      <p:sp>
        <p:nvSpPr>
          <p:cNvPr id="12" name="Rectangle 11"/>
          <p:cNvSpPr/>
          <p:nvPr/>
        </p:nvSpPr>
        <p:spPr>
          <a:xfrm>
            <a:off x="848299" y="1196752"/>
            <a:ext cx="10792317" cy="3477875"/>
          </a:xfrm>
          <a:prstGeom prst="rect">
            <a:avLst/>
          </a:prstGeom>
        </p:spPr>
        <p:txBody>
          <a:bodyPr wrap="square">
            <a:spAutoFit/>
          </a:bodyPr>
          <a:lstStyle/>
          <a:p>
            <a:pPr lvl="0" algn="just"/>
            <a:endParaRPr lang="en-GB" sz="2800" dirty="0"/>
          </a:p>
          <a:p>
            <a:pPr marL="285750" lvl="0" indent="-285750" algn="just">
              <a:buFont typeface="Arial" panose="020B0604020202020204" pitchFamily="34" charset="0"/>
              <a:buChar char="•"/>
            </a:pPr>
            <a:r>
              <a:rPr lang="en-GB" sz="2400" dirty="0"/>
              <a:t>If there is same situation in communities, use technology (WhatsApp, Facebook, calls, text, radio phones) or other communication channels preferred by community. All mentioned preventive measures for face to face training will be applicable for community sessions as well if implementing MMH in COVID-19 active cases locations.  </a:t>
            </a:r>
          </a:p>
          <a:p>
            <a:pPr marL="285750" lvl="0" indent="-285750" algn="just">
              <a:buFont typeface="Arial" panose="020B0604020202020204" pitchFamily="34" charset="0"/>
              <a:buChar char="•"/>
            </a:pPr>
            <a:endParaRPr lang="en-GB" sz="2400" dirty="0"/>
          </a:p>
          <a:p>
            <a:pPr marL="285750" indent="-285750" algn="just">
              <a:buFont typeface="Arial" panose="020B0604020202020204" pitchFamily="34" charset="0"/>
              <a:buChar char="•"/>
            </a:pPr>
            <a:r>
              <a:rPr lang="en-GB" sz="2400" dirty="0"/>
              <a:t>If situation allows face to face training with promoters then consider all safety/preventive measures recommended for COVID-19 situation. </a:t>
            </a:r>
            <a:endParaRPr lang="en-GB" sz="2400" b="1" dirty="0">
              <a:solidFill>
                <a:schemeClr val="tx1">
                  <a:lumMod val="85000"/>
                  <a:lumOff val="15000"/>
                </a:schemeClr>
              </a:solidFill>
              <a:latin typeface="Arial Black" panose="020B0A040201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512" y="4674627"/>
            <a:ext cx="3462518" cy="2046033"/>
          </a:xfrm>
          <a:prstGeom prst="rect">
            <a:avLst/>
          </a:prstGeom>
          <a:ln>
            <a:noFill/>
          </a:ln>
          <a:effectLst>
            <a:softEdge rad="11250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766813">
            <a:off x="5342102" y="4979447"/>
            <a:ext cx="1358280" cy="135828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929106">
            <a:off x="6978185" y="5198522"/>
            <a:ext cx="998240" cy="99824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8531" y="5000902"/>
            <a:ext cx="1138892" cy="1138892"/>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5741" y="4849685"/>
            <a:ext cx="1441326" cy="1441326"/>
          </a:xfrm>
          <a:prstGeom prst="rect">
            <a:avLst/>
          </a:prstGeom>
          <a:ln>
            <a:noFill/>
          </a:ln>
          <a:effectLst>
            <a:softEdge rad="112500"/>
          </a:effectLst>
        </p:spPr>
      </p:pic>
    </p:spTree>
    <p:extLst>
      <p:ext uri="{BB962C8B-B14F-4D97-AF65-F5344CB8AC3E}">
        <p14:creationId xmlns:p14="http://schemas.microsoft.com/office/powerpoint/2010/main" val="312166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15246" y="158022"/>
            <a:ext cx="10675345" cy="1020783"/>
          </a:xfrm>
        </p:spPr>
        <p:txBody>
          <a:bodyPr>
            <a:noAutofit/>
          </a:bodyPr>
          <a:lstStyle/>
          <a:p>
            <a:pPr algn="ctr"/>
            <a:r>
              <a:rPr lang="en-US" sz="3200" b="1" dirty="0">
                <a:latin typeface="+mn-lt"/>
              </a:rPr>
              <a:t>General Instructions for conducting Training during COVID-19:</a:t>
            </a:r>
            <a:endParaRPr lang="en-GB" sz="3200" dirty="0">
              <a:latin typeface="+mn-lt"/>
            </a:endParaRPr>
          </a:p>
        </p:txBody>
      </p:sp>
      <p:sp>
        <p:nvSpPr>
          <p:cNvPr id="12" name="Rectangle 11"/>
          <p:cNvSpPr/>
          <p:nvPr/>
        </p:nvSpPr>
        <p:spPr>
          <a:xfrm>
            <a:off x="848299" y="1375769"/>
            <a:ext cx="7839989" cy="5492786"/>
          </a:xfrm>
          <a:prstGeom prst="rect">
            <a:avLst/>
          </a:prstGeom>
        </p:spPr>
        <p:txBody>
          <a:bodyPr wrap="square">
            <a:spAutoFit/>
          </a:bodyPr>
          <a:lstStyle/>
          <a:p>
            <a:pPr marL="285750" lvl="0" indent="-285750" algn="just">
              <a:buFont typeface="Arial" panose="020B0604020202020204" pitchFamily="34" charset="0"/>
              <a:buChar char="•"/>
            </a:pPr>
            <a:r>
              <a:rPr lang="en-GB" sz="2400" dirty="0"/>
              <a:t>Ensure all participants wash their hands with soap for 20 seconds before entering training venue. Also make sure that hand sanitizers are available for the participants to be used during training session.</a:t>
            </a:r>
          </a:p>
          <a:p>
            <a:pPr marL="285750" lvl="0" indent="-285750" algn="just">
              <a:buFont typeface="Arial" panose="020B0604020202020204" pitchFamily="34" charset="0"/>
              <a:buChar char="•"/>
            </a:pPr>
            <a:endParaRPr lang="en-GB" sz="2400" dirty="0"/>
          </a:p>
          <a:p>
            <a:pPr marL="285750" lvl="0" indent="-285750" algn="just">
              <a:buFont typeface="Arial" panose="020B0604020202020204" pitchFamily="34" charset="0"/>
              <a:buChar char="•"/>
            </a:pPr>
            <a:r>
              <a:rPr lang="en-GB" sz="2400" dirty="0"/>
              <a:t>Keep social distance of at least 2 meters between all participants and make sure that everyone use face mask. </a:t>
            </a:r>
          </a:p>
          <a:p>
            <a:pPr marL="285750" lvl="0" indent="-285750" algn="just">
              <a:buFont typeface="Arial" panose="020B0604020202020204" pitchFamily="34" charset="0"/>
              <a:buChar char="•"/>
            </a:pPr>
            <a:endParaRPr lang="en-GB" sz="2400" dirty="0"/>
          </a:p>
          <a:p>
            <a:pPr marL="285750" lvl="0" indent="-285750" algn="just">
              <a:buFont typeface="Arial" panose="020B0604020202020204" pitchFamily="34" charset="0"/>
              <a:buChar char="•"/>
            </a:pPr>
            <a:r>
              <a:rPr lang="en-GB" sz="2400" dirty="0"/>
              <a:t>Explain to all participants that if someone sneeze or cough, use tissue and dispose off in dustbin or use your elbow and wash hands either with soap and water for 20 seconds or use hand sanitizer. </a:t>
            </a:r>
          </a:p>
          <a:p>
            <a:pPr marL="285750" lvl="0" indent="-285750" algn="just">
              <a:buFont typeface="Arial" panose="020B0604020202020204" pitchFamily="34" charset="0"/>
              <a:buChar char="•"/>
            </a:pPr>
            <a:endParaRPr lang="en-GB" dirty="0"/>
          </a:p>
          <a:p>
            <a:pPr>
              <a:lnSpc>
                <a:spcPct val="90000"/>
              </a:lnSpc>
              <a:spcBef>
                <a:spcPts val="1000"/>
              </a:spcBef>
            </a:pPr>
            <a:endParaRPr lang="en-GB" sz="1400" b="1" dirty="0">
              <a:solidFill>
                <a:schemeClr val="tx1">
                  <a:lumMod val="85000"/>
                  <a:lumOff val="15000"/>
                </a:schemeClr>
              </a:solidFill>
              <a:latin typeface="Arial Black" panose="020B0A040201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2384" y="696781"/>
            <a:ext cx="1357975" cy="13579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2383" y="2204864"/>
            <a:ext cx="1357975" cy="13579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3654" y="3712946"/>
            <a:ext cx="1658890" cy="115621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6170" y="4869159"/>
            <a:ext cx="1413857" cy="1413857"/>
          </a:xfrm>
          <a:prstGeom prst="rect">
            <a:avLst/>
          </a:prstGeom>
        </p:spPr>
      </p:pic>
    </p:spTree>
    <p:extLst>
      <p:ext uri="{BB962C8B-B14F-4D97-AF65-F5344CB8AC3E}">
        <p14:creationId xmlns:p14="http://schemas.microsoft.com/office/powerpoint/2010/main" val="211639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15246" y="158022"/>
            <a:ext cx="10675345" cy="1020783"/>
          </a:xfrm>
        </p:spPr>
        <p:txBody>
          <a:bodyPr>
            <a:noAutofit/>
          </a:bodyPr>
          <a:lstStyle/>
          <a:p>
            <a:pPr algn="ctr"/>
            <a:r>
              <a:rPr lang="en-US" sz="3200" b="1" dirty="0">
                <a:latin typeface="+mn-lt"/>
              </a:rPr>
              <a:t>General Instructions for conducting Training during COVID-19:</a:t>
            </a:r>
            <a:endParaRPr lang="en-GB" sz="3200" dirty="0">
              <a:latin typeface="+mn-lt"/>
            </a:endParaRPr>
          </a:p>
        </p:txBody>
      </p:sp>
      <p:sp>
        <p:nvSpPr>
          <p:cNvPr id="12" name="Rectangle 11"/>
          <p:cNvSpPr/>
          <p:nvPr/>
        </p:nvSpPr>
        <p:spPr>
          <a:xfrm>
            <a:off x="848299" y="1375769"/>
            <a:ext cx="8344045" cy="5215787"/>
          </a:xfrm>
          <a:prstGeom prst="rect">
            <a:avLst/>
          </a:prstGeom>
        </p:spPr>
        <p:txBody>
          <a:bodyPr wrap="square">
            <a:spAutoFit/>
          </a:bodyPr>
          <a:lstStyle/>
          <a:p>
            <a:pPr marL="285750" lvl="0" indent="-285750" algn="just">
              <a:buFont typeface="Arial" panose="020B0604020202020204" pitchFamily="34" charset="0"/>
              <a:buChar char="•"/>
            </a:pPr>
            <a:r>
              <a:rPr lang="en-GB" sz="2400" dirty="0"/>
              <a:t>Ask participants to not attend training if someone feel sick. </a:t>
            </a:r>
          </a:p>
          <a:p>
            <a:pPr marL="285750" indent="-285750" algn="just">
              <a:buFont typeface="Arial" panose="020B0604020202020204" pitchFamily="34" charset="0"/>
              <a:buChar char="•"/>
            </a:pPr>
            <a:endParaRPr lang="en-GB" sz="2400" dirty="0"/>
          </a:p>
          <a:p>
            <a:pPr marL="285750" indent="-285750" algn="just">
              <a:buFont typeface="Arial" panose="020B0604020202020204" pitchFamily="34" charset="0"/>
              <a:buChar char="•"/>
            </a:pPr>
            <a:r>
              <a:rPr lang="en-GB" sz="2400" dirty="0"/>
              <a:t>Note: For detailed guideline regarding protection of community facing staff from Covid-19 please follow link given below. It also include consent form to be signed by staff/volunteers or MMH promoters. </a:t>
            </a:r>
          </a:p>
          <a:p>
            <a:endParaRPr lang="en-GB" sz="2400" dirty="0"/>
          </a:p>
          <a:p>
            <a:r>
              <a:rPr lang="en-GB" sz="2400" dirty="0"/>
              <a:t>Guideline: </a:t>
            </a:r>
            <a:r>
              <a:rPr lang="en-GB" sz="2400" u="sng" dirty="0">
                <a:hlinkClick r:id="rId3"/>
              </a:rPr>
              <a:t>https://oxfam.box.com/s/sous3kcrmtwtmtdbk9ex7yxcdn3bt6kt</a:t>
            </a:r>
            <a:r>
              <a:rPr lang="en-GB" sz="2400" dirty="0"/>
              <a:t> </a:t>
            </a:r>
          </a:p>
          <a:p>
            <a:r>
              <a:rPr lang="en-GB" sz="2400" dirty="0"/>
              <a:t>Consent form: </a:t>
            </a:r>
            <a:r>
              <a:rPr lang="en-GB" sz="2400" u="sng" dirty="0">
                <a:hlinkClick r:id="rId4"/>
              </a:rPr>
              <a:t>https://oxfam.box.com/s/5697rthule1e558k4ti5h95sm68edmzi</a:t>
            </a:r>
            <a:endParaRPr lang="en-GB" sz="2400" dirty="0"/>
          </a:p>
          <a:p>
            <a:pPr>
              <a:lnSpc>
                <a:spcPct val="90000"/>
              </a:lnSpc>
              <a:spcBef>
                <a:spcPts val="1000"/>
              </a:spcBef>
            </a:pPr>
            <a:endParaRPr lang="en-GB" sz="1400" b="1" dirty="0">
              <a:solidFill>
                <a:schemeClr val="tx1">
                  <a:lumMod val="85000"/>
                  <a:lumOff val="15000"/>
                </a:schemeClr>
              </a:solidFill>
              <a:latin typeface="Arial Black" panose="020B0A04020102020204"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2344" y="1346238"/>
            <a:ext cx="2837309" cy="2837309"/>
          </a:xfrm>
          <a:prstGeom prst="rect">
            <a:avLst/>
          </a:prstGeom>
          <a:ln>
            <a:noFill/>
          </a:ln>
          <a:effectLst>
            <a:softEdge rad="112500"/>
          </a:effectLst>
        </p:spPr>
      </p:pic>
    </p:spTree>
    <p:extLst>
      <p:ext uri="{BB962C8B-B14F-4D97-AF65-F5344CB8AC3E}">
        <p14:creationId xmlns:p14="http://schemas.microsoft.com/office/powerpoint/2010/main" val="1844053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ctrTitle"/>
          </p:nvPr>
        </p:nvSpPr>
        <p:spPr>
          <a:xfrm>
            <a:off x="263353" y="711323"/>
            <a:ext cx="11521280" cy="1133501"/>
          </a:xfrm>
          <a:noFill/>
          <a:extLs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r>
              <a:rPr lang="en-GB" sz="3200" dirty="0">
                <a:latin typeface="Oxfam TSTAR PRO Headline" panose="02000806030000020004" pitchFamily="2" charset="0"/>
                <a:cs typeface="Aharoni" panose="02010803020104030203" pitchFamily="2" charset="-79"/>
              </a:rPr>
              <a:t>Session 1</a:t>
            </a:r>
            <a:r>
              <a:rPr lang="en-GB" sz="3200" dirty="0">
                <a:latin typeface="Aharoni" panose="02010803020104030203" pitchFamily="2" charset="-79"/>
                <a:cs typeface="Aharoni" panose="02010803020104030203" pitchFamily="2" charset="-79"/>
              </a:rPr>
              <a:t>:  </a:t>
            </a:r>
            <a:r>
              <a:rPr lang="en-GB" sz="3200" dirty="0"/>
              <a:t>What is MMH, How/Why it was developed </a:t>
            </a:r>
            <a:br>
              <a:rPr lang="en-GB" sz="4000" dirty="0">
                <a:latin typeface="Aharoni" panose="02010803020104030203" pitchFamily="2" charset="-79"/>
                <a:ea typeface="Times New Roman" panose="02020603050405020304" pitchFamily="18" charset="0"/>
                <a:cs typeface="Aharoni" panose="02010803020104030203" pitchFamily="2" charset="-79"/>
              </a:rPr>
            </a:br>
            <a:r>
              <a:rPr lang="en-GB" sz="4000" dirty="0">
                <a:latin typeface="Aharoni" panose="02010803020104030203" pitchFamily="2" charset="-79"/>
                <a:ea typeface="Times New Roman" panose="02020603050405020304" pitchFamily="18" charset="0"/>
                <a:cs typeface="Aharoni" panose="02010803020104030203" pitchFamily="2" charset="-79"/>
              </a:rPr>
              <a:t>               </a:t>
            </a:r>
            <a:r>
              <a:rPr lang="en-GB" sz="2800" dirty="0">
                <a:latin typeface="Oxfam TSTAR PRO Headline" panose="02000806030000020004" pitchFamily="2" charset="0"/>
                <a:ea typeface="Times New Roman" panose="02020603050405020304" pitchFamily="18" charset="0"/>
                <a:cs typeface="Aharoni" panose="02010803020104030203" pitchFamily="2" charset="-79"/>
              </a:rPr>
              <a:t>(20 mins)</a:t>
            </a:r>
            <a:br>
              <a:rPr lang="en-GB" sz="2000" dirty="0">
                <a:latin typeface="Aharoni" panose="02010803020104030203" pitchFamily="2" charset="-79"/>
                <a:ea typeface="Times New Roman" panose="02020603050405020304" pitchFamily="18" charset="0"/>
                <a:cs typeface="Aharoni" panose="02010803020104030203" pitchFamily="2" charset="-79"/>
              </a:rPr>
            </a:br>
            <a:r>
              <a:rPr lang="en-GB" sz="1600" dirty="0">
                <a:solidFill>
                  <a:srgbClr val="C00000"/>
                </a:solidFill>
                <a:latin typeface="Candara" panose="020E0502030303020204" pitchFamily="34" charset="0"/>
              </a:rPr>
              <a:t> </a:t>
            </a:r>
            <a:br>
              <a:rPr lang="en-GB" sz="1600" dirty="0">
                <a:solidFill>
                  <a:srgbClr val="C00000"/>
                </a:solidFill>
              </a:rPr>
            </a:br>
            <a:endParaRPr lang="en-US" altLang="en-US" dirty="0">
              <a:latin typeface="Oxfam Global Headline Regular" panose="020B0604030201010201" pitchFamily="34" charset="0"/>
              <a:ea typeface="ＭＳ Ｐゴシック" panose="020B0600070205080204" pitchFamily="34" charset="-128"/>
            </a:endParaRPr>
          </a:p>
        </p:txBody>
      </p:sp>
      <p:sp>
        <p:nvSpPr>
          <p:cNvPr id="6" name="Rectangle 5"/>
          <p:cNvSpPr txBox="1">
            <a:spLocks noChangeArrowheads="1"/>
          </p:cNvSpPr>
          <p:nvPr/>
        </p:nvSpPr>
        <p:spPr bwMode="auto">
          <a:xfrm>
            <a:off x="407368" y="1844824"/>
            <a:ext cx="10585176"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0" tIns="0" rIns="0" bIns="0" numCol="1" anchor="t" anchorCtr="0" compatLnSpc="1">
            <a:prstTxWarp prst="textNoShape">
              <a:avLst/>
            </a:prstTxWarp>
          </a:bodyPr>
          <a:lstStyle>
            <a:lvl1pPr marL="0" indent="0" algn="l" rtl="0" eaLnBrk="0" fontAlgn="base" hangingPunct="0">
              <a:spcBef>
                <a:spcPts val="900"/>
              </a:spcBef>
              <a:spcAft>
                <a:spcPct val="0"/>
              </a:spcAft>
              <a:buFontTx/>
              <a:buNone/>
              <a:defRPr sz="2200" b="1">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a:solidFill>
                  <a:schemeClr val="tx1"/>
                </a:solidFill>
                <a:latin typeface="+mn-lt"/>
                <a:ea typeface="ＭＳ Ｐゴシック" charset="0"/>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pPr lvl="1">
              <a:spcBef>
                <a:spcPts val="0"/>
              </a:spcBef>
              <a:spcAft>
                <a:spcPts val="0"/>
              </a:spcAft>
              <a:buFontTx/>
              <a:buChar char="-"/>
            </a:pPr>
            <a:endParaRPr lang="en-GB" sz="1600" dirty="0"/>
          </a:p>
          <a:p>
            <a:pPr lvl="1">
              <a:spcBef>
                <a:spcPts val="0"/>
              </a:spcBef>
              <a:spcAft>
                <a:spcPts val="0"/>
              </a:spcAft>
              <a:buFont typeface="Arial" panose="020B0604020202020204" pitchFamily="34" charset="0"/>
              <a:buChar char="•"/>
            </a:pPr>
            <a:r>
              <a:rPr lang="en-GB" sz="3200" dirty="0">
                <a:solidFill>
                  <a:schemeClr val="bg2">
                    <a:lumMod val="75000"/>
                  </a:schemeClr>
                </a:solidFill>
                <a:latin typeface="Oxfam TSTAR PRO Headline" panose="02000806030000020004" pitchFamily="2" charset="0"/>
                <a:cs typeface="Aharoni" panose="02010803020104030203" pitchFamily="2" charset="-79"/>
              </a:rPr>
              <a:t>Background (Handwashing  &amp; Disease analysis)</a:t>
            </a:r>
          </a:p>
          <a:p>
            <a:pPr lvl="1">
              <a:spcBef>
                <a:spcPts val="0"/>
              </a:spcBef>
              <a:spcAft>
                <a:spcPts val="0"/>
              </a:spcAft>
              <a:buFont typeface="Arial" panose="020B0604020202020204" pitchFamily="34" charset="0"/>
              <a:buChar char="•"/>
            </a:pPr>
            <a:r>
              <a:rPr lang="en-GB" sz="3200" dirty="0">
                <a:solidFill>
                  <a:schemeClr val="bg2">
                    <a:lumMod val="75000"/>
                  </a:schemeClr>
                </a:solidFill>
                <a:latin typeface="Oxfam TSTAR PRO Headline" panose="02000806030000020004" pitchFamily="2" charset="0"/>
                <a:cs typeface="Aharoni" panose="02010803020104030203" pitchFamily="2" charset="-79"/>
              </a:rPr>
              <a:t> MMH Aims &amp;  concepts (emotional motivators)</a:t>
            </a:r>
          </a:p>
          <a:p>
            <a:pPr lvl="1">
              <a:spcBef>
                <a:spcPts val="0"/>
              </a:spcBef>
              <a:spcAft>
                <a:spcPts val="0"/>
              </a:spcAft>
              <a:buFont typeface="Arial" panose="020B0604020202020204" pitchFamily="34" charset="0"/>
              <a:buChar char="•"/>
            </a:pPr>
            <a:r>
              <a:rPr lang="en-GB" sz="3200" dirty="0">
                <a:solidFill>
                  <a:schemeClr val="bg2">
                    <a:lumMod val="75000"/>
                  </a:schemeClr>
                </a:solidFill>
                <a:latin typeface="Oxfam TSTAR PRO Headline" panose="02000806030000020004" pitchFamily="2" charset="0"/>
                <a:cs typeface="Aharoni" panose="02010803020104030203" pitchFamily="2" charset="-79"/>
              </a:rPr>
              <a:t> Development </a:t>
            </a:r>
            <a:br>
              <a:rPr lang="en-GB" sz="23900" dirty="0">
                <a:latin typeface="Aharoni" panose="02010803020104030203" pitchFamily="2" charset="-79"/>
                <a:cs typeface="Aharoni" panose="02010803020104030203" pitchFamily="2" charset="-79"/>
              </a:rPr>
            </a:br>
            <a:br>
              <a:rPr lang="en-GB" dirty="0"/>
            </a:br>
            <a:endParaRPr lang="en-US" kern="0" dirty="0">
              <a:cs typeface="+mn-cs"/>
            </a:endParaRPr>
          </a:p>
        </p:txBody>
      </p:sp>
      <p:pic>
        <p:nvPicPr>
          <p:cNvPr id="5" name="Picture 6" descr="unile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376" y="5661248"/>
            <a:ext cx="721738" cy="88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1008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485" y="268741"/>
            <a:ext cx="10733314" cy="1266145"/>
          </a:xfrm>
        </p:spPr>
        <p:txBody>
          <a:bodyPr>
            <a:normAutofit/>
          </a:bodyPr>
          <a:lstStyle/>
          <a:p>
            <a:pPr algn="ctr"/>
            <a:r>
              <a:rPr lang="en-GB" b="1" dirty="0">
                <a:latin typeface="Arial Black" panose="020B0A04020102020204" pitchFamily="34" charset="0"/>
              </a:rPr>
              <a:t>Questions</a:t>
            </a:r>
            <a:r>
              <a:rPr lang="en-GB" b="1" dirty="0"/>
              <a:t> </a:t>
            </a:r>
          </a:p>
        </p:txBody>
      </p:sp>
      <p:pic>
        <p:nvPicPr>
          <p:cNvPr id="1026" name="Picture 2"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4039" y="1534886"/>
            <a:ext cx="5715000" cy="38004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8882" y="5251941"/>
            <a:ext cx="1366933" cy="1366933"/>
          </a:xfrm>
          <a:prstGeom prst="rect">
            <a:avLst/>
          </a:prstGeom>
        </p:spPr>
      </p:pic>
      <p:pic>
        <p:nvPicPr>
          <p:cNvPr id="6" name="Picture 6" descr="unile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507" y="5626762"/>
            <a:ext cx="876591" cy="10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54758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485" y="268741"/>
            <a:ext cx="10733314" cy="1266145"/>
          </a:xfrm>
        </p:spPr>
        <p:txBody>
          <a:bodyPr>
            <a:normAutofit/>
          </a:bodyPr>
          <a:lstStyle/>
          <a:p>
            <a:pPr algn="ctr"/>
            <a:r>
              <a:rPr lang="en-GB" b="1" dirty="0">
                <a:latin typeface="Arial Black" panose="020B0A04020102020204" pitchFamily="34" charset="0"/>
              </a:rPr>
              <a:t>Feedback</a:t>
            </a:r>
            <a:endParaRPr lang="en-GB"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8882" y="5251941"/>
            <a:ext cx="1366933" cy="1366933"/>
          </a:xfrm>
          <a:prstGeom prst="rect">
            <a:avLst/>
          </a:prstGeom>
        </p:spPr>
      </p:pic>
      <p:pic>
        <p:nvPicPr>
          <p:cNvPr id="6" name="Picture 6" descr="unile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07" y="5626762"/>
            <a:ext cx="876591" cy="10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97136" y="1508309"/>
            <a:ext cx="4780012" cy="4345465"/>
          </a:xfrm>
          <a:prstGeom prst="rect">
            <a:avLst/>
          </a:prstGeom>
        </p:spPr>
      </p:pic>
    </p:spTree>
    <p:extLst>
      <p:ext uri="{BB962C8B-B14F-4D97-AF65-F5344CB8AC3E}">
        <p14:creationId xmlns:p14="http://schemas.microsoft.com/office/powerpoint/2010/main" val="26750846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result for IMAGE OF THANK YOU"/>
          <p:cNvPicPr/>
          <p:nvPr/>
        </p:nvPicPr>
        <p:blipFill>
          <a:blip r:embed="rId2">
            <a:extLst>
              <a:ext uri="{28A0092B-C50C-407E-A947-70E740481C1C}">
                <a14:useLocalDpi xmlns:a14="http://schemas.microsoft.com/office/drawing/2010/main" val="0"/>
              </a:ext>
            </a:extLst>
          </a:blip>
          <a:srcRect/>
          <a:stretch>
            <a:fillRect/>
          </a:stretch>
        </p:blipFill>
        <p:spPr bwMode="auto">
          <a:xfrm>
            <a:off x="3138486" y="1208315"/>
            <a:ext cx="5613628" cy="3804556"/>
          </a:xfrm>
          <a:prstGeom prst="rect">
            <a:avLst/>
          </a:prstGeom>
          <a:noFill/>
          <a:ln>
            <a:no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78882" y="5251941"/>
            <a:ext cx="1366933" cy="1366933"/>
          </a:xfrm>
          <a:prstGeom prst="rect">
            <a:avLst/>
          </a:prstGeom>
        </p:spPr>
      </p:pic>
      <p:pic>
        <p:nvPicPr>
          <p:cNvPr id="7" name="Picture 6" descr="unile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507" y="5626762"/>
            <a:ext cx="876591" cy="107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7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175594" y="284610"/>
            <a:ext cx="8940427" cy="5416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2800" b="1" dirty="0">
                <a:latin typeface="Candara" panose="020E0502030303020204" pitchFamily="34" charset="0"/>
                <a:ea typeface="ＭＳ Ｐゴシック" panose="020B0600070205080204" pitchFamily="34" charset="-128"/>
              </a:rPr>
              <a:t>What comes in your mind when you hear about MMH??</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40" y="235832"/>
            <a:ext cx="2529289" cy="3161840"/>
          </a:xfrm>
          <a:prstGeom prst="rect">
            <a:avLst/>
          </a:prstGeom>
        </p:spPr>
      </p:pic>
    </p:spTree>
    <p:extLst>
      <p:ext uri="{BB962C8B-B14F-4D97-AF65-F5344CB8AC3E}">
        <p14:creationId xmlns:p14="http://schemas.microsoft.com/office/powerpoint/2010/main" val="4135653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latin typeface="Candara" panose="020E0502030303020204" pitchFamily="34" charset="0"/>
              </a:rPr>
              <a:t>Background</a:t>
            </a:r>
          </a:p>
        </p:txBody>
      </p:sp>
      <p:sp>
        <p:nvSpPr>
          <p:cNvPr id="3" name="Content Placeholder 2"/>
          <p:cNvSpPr>
            <a:spLocks noGrp="1"/>
          </p:cNvSpPr>
          <p:nvPr>
            <p:ph sz="half" idx="1"/>
          </p:nvPr>
        </p:nvSpPr>
        <p:spPr>
          <a:xfrm>
            <a:off x="307321" y="993776"/>
            <a:ext cx="7574632" cy="4968552"/>
          </a:xfrm>
        </p:spPr>
        <p:txBody>
          <a:bodyPr>
            <a:normAutofit lnSpcReduction="10000"/>
          </a:bodyPr>
          <a:lstStyle/>
          <a:p>
            <a:pPr marL="0" indent="0">
              <a:buNone/>
            </a:pPr>
            <a:r>
              <a:rPr lang="en-GB" b="1" dirty="0">
                <a:cs typeface="Arial" panose="020B0604020202020204" pitchFamily="34" charset="0"/>
              </a:rPr>
              <a:t>Handwashing Global analysis:</a:t>
            </a:r>
          </a:p>
          <a:p>
            <a:pPr marL="0" indent="0">
              <a:buNone/>
            </a:pPr>
            <a:endParaRPr lang="en-GB" sz="2400" b="1" dirty="0">
              <a:cs typeface="Arial" panose="020B0604020202020204" pitchFamily="34" charset="0"/>
            </a:endParaRPr>
          </a:p>
          <a:p>
            <a:pPr marL="342900" indent="-342900">
              <a:buFont typeface="Arial" panose="020B0604020202020204" pitchFamily="34" charset="0"/>
              <a:buChar char="•"/>
            </a:pPr>
            <a:r>
              <a:rPr lang="en-GB" sz="2400" b="0" dirty="0">
                <a:cs typeface="Arial" panose="020B0604020202020204" pitchFamily="34" charset="0"/>
              </a:rPr>
              <a:t>Handwashing can reduce the risk of diarrhoeal disease by up to 50%</a:t>
            </a:r>
            <a:r>
              <a:rPr lang="en-GB" sz="2400" b="0" baseline="30000" dirty="0">
                <a:cs typeface="Arial" panose="020B0604020202020204" pitchFamily="34" charset="0"/>
              </a:rPr>
              <a:t>1</a:t>
            </a:r>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r>
              <a:rPr lang="en-US" sz="2400" b="0" dirty="0"/>
              <a:t>Nearly </a:t>
            </a:r>
            <a:r>
              <a:rPr lang="en-US" sz="2400" b="0" dirty="0">
                <a:solidFill>
                  <a:srgbClr val="C00000"/>
                </a:solidFill>
              </a:rPr>
              <a:t>30% of deaths in children </a:t>
            </a:r>
            <a:r>
              <a:rPr lang="en-US" sz="2400" b="0" dirty="0"/>
              <a:t>displaced by crises are caused by </a:t>
            </a:r>
            <a:r>
              <a:rPr lang="en-US" sz="2400" b="0" dirty="0">
                <a:solidFill>
                  <a:srgbClr val="C00000"/>
                </a:solidFill>
              </a:rPr>
              <a:t>diarrhoea and pneumonia </a:t>
            </a:r>
            <a:r>
              <a:rPr lang="en-US" sz="2400" b="0" dirty="0"/>
              <a:t>(Ram, 2015)</a:t>
            </a:r>
          </a:p>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r>
              <a:rPr lang="en-US" sz="2400" b="0" dirty="0">
                <a:solidFill>
                  <a:srgbClr val="C00000"/>
                </a:solidFill>
              </a:rPr>
              <a:t>Diarrhoea</a:t>
            </a:r>
            <a:r>
              <a:rPr lang="en-US" sz="2400" b="0" dirty="0"/>
              <a:t> alone accounts for </a:t>
            </a:r>
            <a:r>
              <a:rPr lang="en-US" sz="2400" b="0" dirty="0">
                <a:solidFill>
                  <a:srgbClr val="C00000"/>
                </a:solidFill>
              </a:rPr>
              <a:t>+40% </a:t>
            </a:r>
            <a:r>
              <a:rPr lang="en-US" sz="2400" b="0" dirty="0"/>
              <a:t>of these deaths in the immediate aftermath of an emergency (Connolly et al., 2004)</a:t>
            </a:r>
          </a:p>
          <a:p>
            <a:pPr marL="702900" lvl="2" indent="-342900">
              <a:buFont typeface="Arial" panose="020B0604020202020204" pitchFamily="34" charset="0"/>
              <a:buChar char="•"/>
            </a:pPr>
            <a:endParaRPr lang="en-US" sz="2400" dirty="0"/>
          </a:p>
          <a:p>
            <a:pPr lvl="2" indent="0">
              <a:buNone/>
            </a:pP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4232" y="836712"/>
            <a:ext cx="3388360" cy="2260600"/>
          </a:xfrm>
          <a:prstGeom prst="rect">
            <a:avLst/>
          </a:prstGeom>
          <a:ln>
            <a:noFill/>
          </a:ln>
          <a:effectLst>
            <a:softEdge rad="112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8288" y="3238562"/>
            <a:ext cx="2381250" cy="2857500"/>
          </a:xfrm>
          <a:prstGeom prst="rect">
            <a:avLst/>
          </a:prstGeom>
          <a:ln>
            <a:noFill/>
          </a:ln>
          <a:effectLst>
            <a:softEdge rad="112500"/>
          </a:effectLst>
        </p:spPr>
      </p:pic>
    </p:spTree>
    <p:extLst>
      <p:ext uri="{BB962C8B-B14F-4D97-AF65-F5344CB8AC3E}">
        <p14:creationId xmlns:p14="http://schemas.microsoft.com/office/powerpoint/2010/main" val="3148586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875015" y="164973"/>
            <a:ext cx="10515600" cy="851940"/>
          </a:xfrm>
          <a:prstGeom prst="rect">
            <a:avLst/>
          </a:prstGeom>
        </p:spPr>
        <p:txBody>
          <a:bodyPr/>
          <a:lstStyle/>
          <a:p>
            <a:pPr eaLnBrk="1" hangingPunct="1"/>
            <a:r>
              <a:rPr lang="en-GB" altLang="en-US" sz="4000" dirty="0">
                <a:latin typeface="Candara" panose="020E0502030303020204" pitchFamily="34" charset="0"/>
              </a:rPr>
              <a:t>Background</a:t>
            </a:r>
          </a:p>
        </p:txBody>
      </p:sp>
      <p:pic>
        <p:nvPicPr>
          <p:cNvPr id="3" name="Content Placeholder 2"/>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28974" t="34672" r="27552" b="27195"/>
          <a:stretch/>
        </p:blipFill>
        <p:spPr>
          <a:xfrm>
            <a:off x="335360" y="1333425"/>
            <a:ext cx="5856288" cy="2887663"/>
          </a:xfrm>
          <a:prstGeom prst="rect">
            <a:avLst/>
          </a:prstGeom>
        </p:spPr>
      </p:pic>
      <p:sp>
        <p:nvSpPr>
          <p:cNvPr id="12292" name="Text Box 6"/>
          <p:cNvSpPr txBox="1">
            <a:spLocks noChangeArrowheads="1"/>
          </p:cNvSpPr>
          <p:nvPr/>
        </p:nvSpPr>
        <p:spPr bwMode="auto">
          <a:xfrm>
            <a:off x="671686" y="4849432"/>
            <a:ext cx="5352306" cy="30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lIns="91424" tIns="45712" rIns="91424" bIns="45712">
            <a:spAutoFit/>
          </a:bodyPr>
          <a:lstStyle>
            <a:lvl1pPr eaLnBrk="0" hangingPunct="0">
              <a:defRPr>
                <a:solidFill>
                  <a:schemeClr val="tx1"/>
                </a:solidFill>
                <a:latin typeface="Tahoma" panose="020B0604030504040204" pitchFamily="34" charset="0"/>
                <a:ea typeface="MS PGothic" panose="020B0600070205080204" pitchFamily="34" charset="-128"/>
              </a:defRPr>
            </a:lvl1pPr>
            <a:lvl2pPr marL="742950" indent="-285750" eaLnBrk="0" hangingPunct="0">
              <a:defRPr>
                <a:solidFill>
                  <a:schemeClr val="tx1"/>
                </a:solidFill>
                <a:latin typeface="Tahoma" panose="020B0604030504040204" pitchFamily="34" charset="0"/>
                <a:ea typeface="MS PGothic" panose="020B0600070205080204" pitchFamily="34" charset="-128"/>
              </a:defRPr>
            </a:lvl2pPr>
            <a:lvl3pPr marL="1143000" indent="-228600" eaLnBrk="0" hangingPunct="0">
              <a:defRPr>
                <a:solidFill>
                  <a:schemeClr val="tx1"/>
                </a:solidFill>
                <a:latin typeface="Tahoma" panose="020B0604030504040204" pitchFamily="34" charset="0"/>
                <a:ea typeface="MS PGothic" panose="020B0600070205080204" pitchFamily="34" charset="-128"/>
              </a:defRPr>
            </a:lvl3pPr>
            <a:lvl4pPr marL="1600200" indent="-228600" eaLnBrk="0" hangingPunct="0">
              <a:defRPr>
                <a:solidFill>
                  <a:schemeClr val="tx1"/>
                </a:solidFill>
                <a:latin typeface="Tahoma" panose="020B0604030504040204" pitchFamily="34" charset="0"/>
                <a:ea typeface="MS PGothic" panose="020B0600070205080204" pitchFamily="34" charset="-128"/>
              </a:defRPr>
            </a:lvl4pPr>
            <a:lvl5pPr marL="2057400" indent="-228600" eaLnBrk="0" hangingPunct="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pPr algn="ctr" eaLnBrk="1" hangingPunct="1">
              <a:spcBef>
                <a:spcPct val="50000"/>
              </a:spcBef>
              <a:buClr>
                <a:schemeClr val="accent1"/>
              </a:buClr>
            </a:pPr>
            <a:r>
              <a:rPr lang="en-GB" altLang="en-US" sz="1400" dirty="0">
                <a:latin typeface="+mn-lt"/>
                <a:cs typeface="Tahoma" panose="020B0604030504040204" pitchFamily="34" charset="0"/>
              </a:rPr>
              <a:t>Handwashing in an emergency setting, </a:t>
            </a:r>
            <a:r>
              <a:rPr lang="en-US" altLang="en-US" sz="1400" dirty="0">
                <a:latin typeface="+mn-lt"/>
              </a:rPr>
              <a:t>Malawi, </a:t>
            </a:r>
            <a:r>
              <a:rPr lang="en-GB" altLang="en-US" sz="1400" dirty="0">
                <a:latin typeface="+mn-lt"/>
              </a:rPr>
              <a:t>(Peterson et al 1998)</a:t>
            </a:r>
          </a:p>
        </p:txBody>
      </p:sp>
      <p:sp>
        <p:nvSpPr>
          <p:cNvPr id="12294" name="Rectangle 8"/>
          <p:cNvSpPr>
            <a:spLocks noChangeArrowheads="1"/>
          </p:cNvSpPr>
          <p:nvPr/>
        </p:nvSpPr>
        <p:spPr bwMode="auto">
          <a:xfrm>
            <a:off x="6718426" y="1237158"/>
            <a:ext cx="5105564"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73050" indent="-273050" eaLnBrk="0" hangingPunct="0">
              <a:defRPr>
                <a:solidFill>
                  <a:schemeClr val="tx1"/>
                </a:solidFill>
                <a:latin typeface="Tahoma" panose="020B0604030504040204" pitchFamily="34" charset="0"/>
                <a:ea typeface="MS PGothic" panose="020B0600070205080204" pitchFamily="34" charset="-128"/>
              </a:defRPr>
            </a:lvl1pPr>
            <a:lvl2pPr marL="742950" indent="-285750" eaLnBrk="0" hangingPunct="0">
              <a:defRPr>
                <a:solidFill>
                  <a:schemeClr val="tx1"/>
                </a:solidFill>
                <a:latin typeface="Tahoma" panose="020B0604030504040204" pitchFamily="34" charset="0"/>
                <a:ea typeface="MS PGothic" panose="020B0600070205080204" pitchFamily="34" charset="-128"/>
              </a:defRPr>
            </a:lvl2pPr>
            <a:lvl3pPr marL="1143000" indent="-228600" eaLnBrk="0" hangingPunct="0">
              <a:defRPr>
                <a:solidFill>
                  <a:schemeClr val="tx1"/>
                </a:solidFill>
                <a:latin typeface="Tahoma" panose="020B0604030504040204" pitchFamily="34" charset="0"/>
                <a:ea typeface="MS PGothic" panose="020B0600070205080204" pitchFamily="34" charset="-128"/>
              </a:defRPr>
            </a:lvl3pPr>
            <a:lvl4pPr marL="1600200" indent="-228600" eaLnBrk="0" hangingPunct="0">
              <a:defRPr>
                <a:solidFill>
                  <a:schemeClr val="tx1"/>
                </a:solidFill>
                <a:latin typeface="Tahoma" panose="020B0604030504040204" pitchFamily="34" charset="0"/>
                <a:ea typeface="MS PGothic" panose="020B0600070205080204" pitchFamily="34" charset="-128"/>
              </a:defRPr>
            </a:lvl4pPr>
            <a:lvl5pPr marL="2057400" indent="-228600" eaLnBrk="0" hangingPunct="0">
              <a:defRPr>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Tahoma" panose="020B0604030504040204" pitchFamily="34" charset="0"/>
                <a:ea typeface="MS PGothic" panose="020B0600070205080204" pitchFamily="34" charset="-128"/>
              </a:defRPr>
            </a:lvl9pPr>
          </a:lstStyle>
          <a:p>
            <a:pPr marL="342900" indent="-342900" algn="just">
              <a:buFont typeface="Arial" panose="020B0604020202020204" pitchFamily="34" charset="0"/>
              <a:buChar char="•"/>
            </a:pPr>
            <a:r>
              <a:rPr lang="en-GB" altLang="en-US" sz="2000" dirty="0">
                <a:latin typeface="+mn-lt"/>
              </a:rPr>
              <a:t>Soap has the potential to reduce diarrhoeal incidence by 27%</a:t>
            </a:r>
            <a:endParaRPr lang="en-GB" sz="2000" b="1" dirty="0">
              <a:latin typeface="+mn-lt"/>
              <a:ea typeface="Segoe UI Symbol" panose="020B0502040204020203" pitchFamily="34" charset="0"/>
            </a:endParaRPr>
          </a:p>
          <a:p>
            <a:pPr marL="342900" indent="-342900" algn="just">
              <a:buFont typeface="Arial" panose="020B0604020202020204" pitchFamily="34" charset="0"/>
              <a:buChar char="•"/>
            </a:pPr>
            <a:endParaRPr lang="en-GB" sz="2000" b="1" dirty="0">
              <a:latin typeface="+mn-lt"/>
              <a:ea typeface="Segoe UI Symbol" panose="020B0502040204020203" pitchFamily="34" charset="0"/>
            </a:endParaRPr>
          </a:p>
          <a:p>
            <a:pPr marL="342900" indent="-342900" algn="just">
              <a:buFont typeface="Arial" panose="020B0604020202020204" pitchFamily="34" charset="0"/>
              <a:buChar char="•"/>
            </a:pPr>
            <a:r>
              <a:rPr lang="en-GB" sz="2000" b="1" dirty="0">
                <a:latin typeface="+mn-lt"/>
                <a:ea typeface="Segoe UI Symbol" panose="020B0502040204020203" pitchFamily="34" charset="0"/>
              </a:rPr>
              <a:t>Handwashing with soap is proven to break the chain of transmission of diarrhoea and respiratory infections.</a:t>
            </a:r>
            <a:endParaRPr lang="en-GB" sz="2000" dirty="0">
              <a:latin typeface="+mn-lt"/>
              <a:ea typeface="Segoe UI Symbol" panose="020B0502040204020203" pitchFamily="34" charset="0"/>
            </a:endParaRPr>
          </a:p>
          <a:p>
            <a:pPr marL="342900" indent="-342900" algn="just">
              <a:buFont typeface="Arial" panose="020B0604020202020204" pitchFamily="34" charset="0"/>
              <a:buChar char="•"/>
            </a:pPr>
            <a:endParaRPr lang="en-GB" altLang="en-US" sz="2000" dirty="0">
              <a:latin typeface="+mn-lt"/>
              <a:ea typeface="Segoe UI Symbol" panose="020B0502040204020203" pitchFamily="34" charset="0"/>
            </a:endParaRPr>
          </a:p>
          <a:p>
            <a:pPr marL="342900" indent="-342900" algn="just">
              <a:buFont typeface="Arial" panose="020B0604020202020204" pitchFamily="34" charset="0"/>
              <a:buChar char="•"/>
            </a:pPr>
            <a:r>
              <a:rPr lang="en-GB" altLang="en-US" sz="2000" dirty="0">
                <a:latin typeface="+mn-lt"/>
                <a:ea typeface="Segoe UI Symbol" panose="020B0502040204020203" pitchFamily="34" charset="0"/>
              </a:rPr>
              <a:t>A study carried out in a refugee camp in Malawi proved the presence of soap in the household was associated to </a:t>
            </a:r>
            <a:r>
              <a:rPr lang="en-GB" altLang="en-US" sz="2000" b="1" dirty="0">
                <a:solidFill>
                  <a:srgbClr val="C00000"/>
                </a:solidFill>
                <a:latin typeface="+mn-lt"/>
                <a:ea typeface="Segoe UI Symbol" panose="020B0502040204020203" pitchFamily="34" charset="0"/>
              </a:rPr>
              <a:t>27% fewer episodes of diarrhoea </a:t>
            </a:r>
            <a:r>
              <a:rPr lang="en-GB" altLang="en-US" sz="2000" dirty="0">
                <a:latin typeface="+mn-lt"/>
                <a:ea typeface="Segoe UI Symbol" panose="020B0502040204020203" pitchFamily="34" charset="0"/>
              </a:rPr>
              <a:t>compared to households where no soap was present</a:t>
            </a:r>
          </a:p>
        </p:txBody>
      </p:sp>
      <p:sp>
        <p:nvSpPr>
          <p:cNvPr id="9" name="Oval 8"/>
          <p:cNvSpPr/>
          <p:nvPr/>
        </p:nvSpPr>
        <p:spPr>
          <a:xfrm>
            <a:off x="2402237" y="3766088"/>
            <a:ext cx="154983" cy="24797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Oval 13"/>
          <p:cNvSpPr/>
          <p:nvPr/>
        </p:nvSpPr>
        <p:spPr>
          <a:xfrm>
            <a:off x="3449401" y="3890074"/>
            <a:ext cx="154983" cy="24797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Oval 14"/>
          <p:cNvSpPr/>
          <p:nvPr/>
        </p:nvSpPr>
        <p:spPr>
          <a:xfrm>
            <a:off x="5245496" y="4014060"/>
            <a:ext cx="154983" cy="24797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p:cNvSpPr/>
          <p:nvPr/>
        </p:nvSpPr>
        <p:spPr>
          <a:xfrm>
            <a:off x="2324745" y="1857214"/>
            <a:ext cx="154983" cy="24797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p:cNvSpPr/>
          <p:nvPr/>
        </p:nvSpPr>
        <p:spPr>
          <a:xfrm>
            <a:off x="3174569" y="1857214"/>
            <a:ext cx="154983" cy="24797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Oval 17"/>
          <p:cNvSpPr/>
          <p:nvPr/>
        </p:nvSpPr>
        <p:spPr>
          <a:xfrm>
            <a:off x="5299486" y="1857213"/>
            <a:ext cx="154983" cy="247973"/>
          </a:xfrm>
          <a:prstGeom prst="ellipse">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809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p:bldLst>
  </p:timing>
</p:sld>
</file>

<file path=ppt/theme/theme1.xml><?xml version="1.0" encoding="utf-8"?>
<a:theme xmlns:a="http://schemas.openxmlformats.org/drawingml/2006/main" name="Default Design">
  <a:themeElements>
    <a:clrScheme name="Oxfam Global Identity">
      <a:dk1>
        <a:srgbClr val="000000"/>
      </a:dk1>
      <a:lt1>
        <a:srgbClr val="FFFFFF"/>
      </a:lt1>
      <a:dk2>
        <a:srgbClr val="61A534"/>
      </a:dk2>
      <a:lt2>
        <a:srgbClr val="0C884A"/>
      </a:lt2>
      <a:accent1>
        <a:srgbClr val="F16422"/>
      </a:accent1>
      <a:accent2>
        <a:srgbClr val="E70052"/>
      </a:accent2>
      <a:accent3>
        <a:srgbClr val="53297D"/>
      </a:accent3>
      <a:accent4>
        <a:srgbClr val="630235"/>
      </a:accent4>
      <a:accent5>
        <a:srgbClr val="5AC6E9"/>
      </a:accent5>
      <a:accent6>
        <a:srgbClr val="E43989"/>
      </a:accent6>
      <a:hlink>
        <a:srgbClr val="44841A"/>
      </a:hlink>
      <a:folHlink>
        <a:srgbClr val="F1642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61A534"/>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61A534"/>
        </a:dk2>
        <a:lt2>
          <a:srgbClr val="009A4C"/>
        </a:lt2>
        <a:accent1>
          <a:srgbClr val="53297D"/>
        </a:accent1>
        <a:accent2>
          <a:srgbClr val="E43989"/>
        </a:accent2>
        <a:accent3>
          <a:srgbClr val="FFFFFF"/>
        </a:accent3>
        <a:accent4>
          <a:srgbClr val="000000"/>
        </a:accent4>
        <a:accent5>
          <a:srgbClr val="B3ACBF"/>
        </a:accent5>
        <a:accent6>
          <a:srgbClr val="CF337C"/>
        </a:accent6>
        <a:hlink>
          <a:srgbClr val="630235"/>
        </a:hlink>
        <a:folHlink>
          <a:srgbClr val="F1642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TotalTime>
  <Words>6004</Words>
  <Application>Microsoft Office PowerPoint</Application>
  <PresentationFormat>Widescreen</PresentationFormat>
  <Paragraphs>738</Paragraphs>
  <Slides>62</Slides>
  <Notes>36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62</vt:i4>
      </vt:variant>
    </vt:vector>
  </HeadingPairs>
  <TitlesOfParts>
    <vt:vector size="74" baseType="lpstr">
      <vt:lpstr>Aharoni</vt:lpstr>
      <vt:lpstr>Arial</vt:lpstr>
      <vt:lpstr>Arial Black</vt:lpstr>
      <vt:lpstr>Calibri</vt:lpstr>
      <vt:lpstr>Candara</vt:lpstr>
      <vt:lpstr>Oxfam Global Headline Regular</vt:lpstr>
      <vt:lpstr>Oxfam TSTAR PRO</vt:lpstr>
      <vt:lpstr>Oxfam TSTAR PRO Headline</vt:lpstr>
      <vt:lpstr>Symbol</vt:lpstr>
      <vt:lpstr>Tahoma</vt:lpstr>
      <vt:lpstr>Wingdings</vt:lpstr>
      <vt:lpstr>Default Design</vt:lpstr>
      <vt:lpstr>Mums Magic Hands (MMH) – An Approach to Motivate Handwashing Practice in Emergencies through  Storytelling   </vt:lpstr>
      <vt:lpstr>Circle or tick using Annotate</vt:lpstr>
      <vt:lpstr>Expectation</vt:lpstr>
      <vt:lpstr>TRAINING AGENDA </vt:lpstr>
      <vt:lpstr>Rules/Norms of the training</vt:lpstr>
      <vt:lpstr>Session 1:  What is MMH, How/Why it was developed                 (20 mins)   </vt:lpstr>
      <vt:lpstr>PowerPoint Presentation</vt:lpstr>
      <vt:lpstr>Background</vt:lpstr>
      <vt:lpstr>Background</vt:lpstr>
      <vt:lpstr>Background</vt:lpstr>
      <vt:lpstr>Mums Magic Hands(MMH) Aim, Concept and Development </vt:lpstr>
      <vt:lpstr>Mums Magic Hands – Aim</vt:lpstr>
      <vt:lpstr>Mum’s Magic Hands - Concept </vt:lpstr>
      <vt:lpstr>Mum’s Magic Hands - Concept</vt:lpstr>
      <vt:lpstr>MMH development  </vt:lpstr>
      <vt:lpstr>Questions </vt:lpstr>
      <vt:lpstr>Session 3:  Overview of programme                      implementation &amp; storyboard   </vt:lpstr>
      <vt:lpstr> There are different MMH storyboard used in different regions like MMH Asia, MMH Africa and Global one.    As Covid-19 pandemic is all over the world so we are adapting Global Storyboard which is multicultural and can be used in many regions/contexts.  </vt:lpstr>
      <vt:lpstr>KEY PROGRAMME MATERIALS</vt:lpstr>
      <vt:lpstr>PowerPoint Presentation</vt:lpstr>
      <vt:lpstr>All Mums Magic Hands Activities, materials and channels</vt:lpstr>
      <vt:lpstr>PowerPoint Presentation</vt:lpstr>
      <vt:lpstr>MMH Programme</vt:lpstr>
      <vt:lpstr>Programme targets</vt:lpstr>
      <vt:lpstr>Pre-existing conditions </vt:lpstr>
      <vt:lpstr>   MMH resource material:</vt:lpstr>
      <vt:lpstr>MMH Storyboard</vt:lpstr>
      <vt:lpstr>Session 4:  MMHs Sessions Flow  </vt:lpstr>
      <vt:lpstr>GROUP ACTIVITY-1: MMH Storyboard Pretesting</vt:lpstr>
      <vt:lpstr>Stages/Steps of MMH at a glance</vt:lpstr>
      <vt:lpstr>Stages/Steps of MMH at a glance</vt:lpstr>
      <vt:lpstr>Stages/Steps of MMH at a glance</vt:lpstr>
      <vt:lpstr>Stage 1 -  Pre-implementation preparation</vt:lpstr>
      <vt:lpstr>Stage 1 -  Pre-implementation preparation</vt:lpstr>
      <vt:lpstr>Stage 1 -  Pre-implementation preparation</vt:lpstr>
      <vt:lpstr>Stage 1 -  Pre-implementation preparation</vt:lpstr>
      <vt:lpstr>Stages/Steps of MMH at a glance</vt:lpstr>
      <vt:lpstr>Stage 2 -  Implementation of MMH Program </vt:lpstr>
      <vt:lpstr>Stage 2 -  Implementation of MMH Program </vt:lpstr>
      <vt:lpstr>Recruitment of champions</vt:lpstr>
      <vt:lpstr>Key skills required for promoters and champions???</vt:lpstr>
      <vt:lpstr>Key skills required for promoters and champions</vt:lpstr>
      <vt:lpstr>Key considerations for training promoters and champions</vt:lpstr>
      <vt:lpstr>Key considerations for training promoters</vt:lpstr>
      <vt:lpstr>Training approach to education </vt:lpstr>
      <vt:lpstr>20%, 40%, 80% </vt:lpstr>
      <vt:lpstr>Observation and listening </vt:lpstr>
      <vt:lpstr>Key considerations for training promoters</vt:lpstr>
      <vt:lpstr>GROUP ACTIVITY: 2 MMH Storyboard</vt:lpstr>
      <vt:lpstr>GROUP ACTIVITY: 3 Activities Role Play</vt:lpstr>
      <vt:lpstr>PowerPoint Presentation</vt:lpstr>
      <vt:lpstr>PowerPoint Presentation</vt:lpstr>
      <vt:lpstr>PowerPoint Presentation</vt:lpstr>
      <vt:lpstr>Step-by-step IMPLEMENTATION guide</vt:lpstr>
      <vt:lpstr>PowerPoint Presentation</vt:lpstr>
      <vt:lpstr>General Instructions for conducting Training during COVID-19:</vt:lpstr>
      <vt:lpstr>General Instructions for conducting Training during COVID-19:</vt:lpstr>
      <vt:lpstr>General Instructions for conducting Training during COVID-19:</vt:lpstr>
      <vt:lpstr>General Instructions for conducting Training during COVID-19:</vt:lpstr>
      <vt:lpstr>Questions </vt:lpstr>
      <vt:lpstr>Feedback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Mums Magic Hands (MMH) – An Approach to Motivate Handwashing Practice in Emergencies through  Storytelling</dc:title>
  <dc:creator>Meriam Asibal</dc:creator>
  <cp:lastModifiedBy>Meriam Asibal</cp:lastModifiedBy>
  <cp:revision>21</cp:revision>
  <dcterms:created xsi:type="dcterms:W3CDTF">2020-10-03T11:07:26Z</dcterms:created>
  <dcterms:modified xsi:type="dcterms:W3CDTF">2020-10-03T16:22:01Z</dcterms:modified>
</cp:coreProperties>
</file>